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10"/>
  </p:notesMasterIdLst>
  <p:sldIdLst>
    <p:sldId id="256" r:id="rId2"/>
    <p:sldId id="265" r:id="rId3"/>
    <p:sldId id="267" r:id="rId4"/>
    <p:sldId id="261" r:id="rId5"/>
    <p:sldId id="264" r:id="rId6"/>
    <p:sldId id="262" r:id="rId7"/>
    <p:sldId id="260" r:id="rId8"/>
    <p:sldId id="119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2"/>
    <p:restoredTop sz="94694"/>
  </p:normalViewPr>
  <p:slideViewPr>
    <p:cSldViewPr snapToGrid="0">
      <p:cViewPr varScale="1">
        <p:scale>
          <a:sx n="121" d="100"/>
          <a:sy n="121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70469-A2FD-0542-A05C-4AB95FD52B0E}" type="datetimeFigureOut">
              <a:rPr lang="en-US" smtClean="0"/>
              <a:t>11/21/25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5B1F0-A273-4A41-BE2A-797164DB3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3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1E906-4C46-DD43-976F-26C8D73E9C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18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0800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5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3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5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6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5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8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1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8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4345D-18CD-004F-8567-034B8D21E743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06CB4-5ACF-AF4C-BC4E-7C922F848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4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flight of stairs">
            <a:extLst>
              <a:ext uri="{FF2B5EF4-FFF2-40B4-BE49-F238E27FC236}">
                <a16:creationId xmlns:a16="http://schemas.microsoft.com/office/drawing/2014/main" id="{4C7F2CD8-5A2E-2611-4558-391A91CE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5090C7-38F0-2D00-DD73-B4D9FBFF4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>
            <a:normAutofit/>
          </a:bodyPr>
          <a:lstStyle/>
          <a:p>
            <a:r>
              <a:rPr lang="en-SG" sz="4700" b="1" i="1"/>
              <a:t>Synthesis, Standardisation, </a:t>
            </a:r>
            <a:br>
              <a:rPr lang="en-SG" sz="4700" b="1" i="1"/>
            </a:br>
            <a:r>
              <a:rPr lang="en-SG" sz="4700" b="1" i="1"/>
              <a:t>and Next Steps</a:t>
            </a:r>
            <a:br>
              <a:rPr lang="en-SG" sz="4700" b="1"/>
            </a:br>
            <a:endParaRPr lang="en-US" sz="4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7BE0B-43FC-8089-DDA2-F8340C86B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>
            <a:normAutofit/>
          </a:bodyPr>
          <a:lstStyle/>
          <a:p>
            <a:r>
              <a:rPr lang="en-US"/>
              <a:t>Friday 21 November 2025</a:t>
            </a:r>
          </a:p>
        </p:txBody>
      </p:sp>
    </p:spTree>
    <p:extLst>
      <p:ext uri="{BB962C8B-B14F-4D97-AF65-F5344CB8AC3E}">
        <p14:creationId xmlns:p14="http://schemas.microsoft.com/office/powerpoint/2010/main" val="8529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AC84-336F-AA8A-6329-98F6841C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3657B7-EB83-0481-DF47-B4385372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82" y="228473"/>
            <a:ext cx="7183822" cy="1692614"/>
          </a:xfrm>
        </p:spPr>
        <p:txBody>
          <a:bodyPr>
            <a:normAutofit/>
          </a:bodyPr>
          <a:lstStyle/>
          <a:p>
            <a:pPr algn="l"/>
            <a:r>
              <a:rPr lang="en-SG" sz="3000" b="1" i="1" dirty="0">
                <a:latin typeface="Aptos" panose="020B0004020202020204" pitchFamily="34" charset="0"/>
              </a:rPr>
              <a:t>Open Discussion:</a:t>
            </a:r>
            <a:r>
              <a:rPr lang="en-SG" sz="3000" b="1" dirty="0">
                <a:latin typeface="Aptos" panose="020B0004020202020204" pitchFamily="34" charset="0"/>
              </a:rPr>
              <a:t> </a:t>
            </a:r>
            <a:br>
              <a:rPr lang="en-SG" sz="3000" b="1" dirty="0">
                <a:latin typeface="Aptos" panose="020B0004020202020204" pitchFamily="34" charset="0"/>
              </a:rPr>
            </a:br>
            <a:r>
              <a:rPr lang="en-SG" sz="3000" dirty="0">
                <a:latin typeface="Aptos" panose="020B0004020202020204" pitchFamily="34" charset="0"/>
              </a:rPr>
              <a:t>Optimising Seismic Data Products for Crisis Response</a:t>
            </a:r>
            <a:endParaRPr lang="en-US" sz="3000" dirty="0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44E7C-FACE-6FE6-38FD-881C5FC9BC5D}"/>
              </a:ext>
            </a:extLst>
          </p:cNvPr>
          <p:cNvSpPr txBox="1"/>
          <p:nvPr/>
        </p:nvSpPr>
        <p:spPr>
          <a:xfrm>
            <a:off x="252482" y="1825533"/>
            <a:ext cx="552003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The </a:t>
            </a:r>
            <a:r>
              <a:rPr lang="en-SG" sz="2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role of seismic data products</a:t>
            </a: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in crisis response:</a:t>
            </a:r>
          </a:p>
          <a:p>
            <a:pPr>
              <a:buNone/>
            </a:pPr>
            <a:r>
              <a:rPr lang="en-SG" sz="2200" dirty="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SG" sz="2200" dirty="0">
                <a:latin typeface="Aptos" panose="020B0004020202020204" pitchFamily="34" charset="0"/>
                <a:ea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event detection</a:t>
            </a:r>
          </a:p>
          <a:p>
            <a:pPr>
              <a:buNone/>
            </a:pPr>
            <a:r>
              <a:rPr lang="en-SG" sz="2200" dirty="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SG" sz="2200" dirty="0">
                <a:latin typeface="Aptos" panose="020B0004020202020204" pitchFamily="34" charset="0"/>
                <a:ea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escalation assessment</a:t>
            </a:r>
          </a:p>
          <a:p>
            <a:pPr>
              <a:buNone/>
            </a:pPr>
            <a:r>
              <a:rPr lang="en-SG" sz="2200" dirty="0">
                <a:latin typeface="Aptos" panose="020B0004020202020204" pitchFamily="34" charset="0"/>
                <a:ea typeface="Times New Roman" panose="02020603050405020304" pitchFamily="18" charset="0"/>
              </a:rPr>
              <a:t>	</a:t>
            </a:r>
            <a:r>
              <a:rPr lang="en-SG" sz="2200" dirty="0">
                <a:latin typeface="Aptos" panose="020B0004020202020204" pitchFamily="34" charset="0"/>
                <a:ea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eruption forecasting</a:t>
            </a:r>
          </a:p>
          <a:p>
            <a:pPr>
              <a:buNone/>
            </a:pPr>
            <a:endParaRPr lang="en-SG" sz="22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Examples of </a:t>
            </a:r>
            <a:r>
              <a:rPr lang="en-SG" sz="2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effective products</a:t>
            </a: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RSAM/SSAM and spectral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Automatic event classification and clustering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Real-time swarm detection and alerting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Data visualisation dashboards (e.g., interactive monitoring portals)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3AE14C-85B5-EF52-E2E2-D02E4E1C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9" t="69272"/>
          <a:stretch>
            <a:fillRect/>
          </a:stretch>
        </p:blipFill>
        <p:spPr>
          <a:xfrm>
            <a:off x="9189139" y="50002"/>
            <a:ext cx="2937116" cy="2255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E4012F-68B9-03EC-F2B0-DEBCE1482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362" y="228473"/>
            <a:ext cx="647558" cy="647558"/>
          </a:xfrm>
          <a:prstGeom prst="rect">
            <a:avLst/>
          </a:prstGeom>
        </p:spPr>
      </p:pic>
      <p:pic>
        <p:nvPicPr>
          <p:cNvPr id="1028" name="Picture 4" descr="Fig. 14">
            <a:extLst>
              <a:ext uri="{FF2B5EF4-FFF2-40B4-BE49-F238E27FC236}">
                <a16:creationId xmlns:a16="http://schemas.microsoft.com/office/drawing/2014/main" id="{9B7703E7-0E55-5F43-12D3-942D0A36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04" y="1458718"/>
            <a:ext cx="3232401" cy="268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F9914-9764-36C0-BC3E-49DB73149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326" y="4232357"/>
            <a:ext cx="3426372" cy="254781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49FFC-A6A2-C365-18EC-DB55F551B509}"/>
              </a:ext>
            </a:extLst>
          </p:cNvPr>
          <p:cNvSpPr txBox="1"/>
          <p:nvPr/>
        </p:nvSpPr>
        <p:spPr>
          <a:xfrm>
            <a:off x="6875762" y="6491027"/>
            <a:ext cx="181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ptos" panose="020B0004020202020204" pitchFamily="34" charset="0"/>
              </a:rPr>
              <a:t>Dempsey et al., 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257CC8-56CC-D44A-0115-3CFC95250935}"/>
              </a:ext>
            </a:extLst>
          </p:cNvPr>
          <p:cNvSpPr txBox="1"/>
          <p:nvPr/>
        </p:nvSpPr>
        <p:spPr>
          <a:xfrm>
            <a:off x="9052505" y="3878727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ptos" panose="020B0004020202020204" pitchFamily="34" charset="0"/>
              </a:rPr>
              <a:t>Aji et al., 2024</a:t>
            </a:r>
          </a:p>
        </p:txBody>
      </p:sp>
    </p:spTree>
    <p:extLst>
      <p:ext uri="{BB962C8B-B14F-4D97-AF65-F5344CB8AC3E}">
        <p14:creationId xmlns:p14="http://schemas.microsoft.com/office/powerpoint/2010/main" val="172013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1576D2-3381-9CFE-2289-A24D7A49256B}"/>
              </a:ext>
            </a:extLst>
          </p:cNvPr>
          <p:cNvSpPr txBox="1"/>
          <p:nvPr/>
        </p:nvSpPr>
        <p:spPr>
          <a:xfrm>
            <a:off x="4456387" y="1843950"/>
            <a:ext cx="73572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OBJECTIVE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SG" sz="22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How seismic data products can be made </a:t>
            </a:r>
            <a:r>
              <a:rPr lang="en-SG" sz="2200" b="1" i="1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faster, more reliable, and more useful </a:t>
            </a:r>
            <a:r>
              <a:rPr lang="en-SG" sz="22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for real-time decision-making during volcanic crises. </a:t>
            </a:r>
            <a:endParaRPr lang="en-SG" sz="2200" dirty="0">
              <a:solidFill>
                <a:schemeClr val="accent3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itchFamily="2" charset="2"/>
              <a:buChar char="Þ"/>
            </a:pPr>
            <a:r>
              <a:rPr lang="en-SG" sz="22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Reflect on </a:t>
            </a:r>
            <a:r>
              <a:rPr lang="en-SG" sz="2200" b="1" i="1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operational needs, processing standards, and communication workflows</a:t>
            </a:r>
            <a:r>
              <a:rPr lang="en-SG" sz="22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aiming to </a:t>
            </a:r>
            <a:r>
              <a:rPr lang="en-SG" sz="2200" b="1" i="1" dirty="0">
                <a:solidFill>
                  <a:schemeClr val="accent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identify practical steps </a:t>
            </a:r>
            <a:r>
              <a:rPr lang="en-SG" sz="22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to optimise products such as RSAM, event </a:t>
            </a:r>
            <a:r>
              <a:rPr lang="en-SG" sz="2200" dirty="0" err="1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catalogs</a:t>
            </a:r>
            <a:r>
              <a:rPr lang="en-SG" sz="22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and spectral analyses for emergency response.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F09A04-83F0-7A88-89D3-8AB8A562CD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11" t="5072" r="22414" b="5056"/>
          <a:stretch>
            <a:fillRect/>
          </a:stretch>
        </p:blipFill>
        <p:spPr>
          <a:xfrm>
            <a:off x="583323" y="1668114"/>
            <a:ext cx="3121572" cy="31482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78C75A-32DD-600F-99AC-01CA9C330B94}"/>
              </a:ext>
            </a:extLst>
          </p:cNvPr>
          <p:cNvSpPr txBox="1"/>
          <p:nvPr/>
        </p:nvSpPr>
        <p:spPr>
          <a:xfrm>
            <a:off x="315310" y="4816365"/>
            <a:ext cx="3741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SG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</a:rPr>
              <a:t>Cheap, fast, AND great? </a:t>
            </a:r>
          </a:p>
          <a:p>
            <a:pPr algn="ctr">
              <a:buNone/>
            </a:pPr>
            <a:r>
              <a:rPr lang="en-SG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</a:rPr>
              <a:t>You’re right – it’s too good to be true.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4D75A3-2E3D-0ACC-C4D4-E27F0A47CDA8}"/>
              </a:ext>
            </a:extLst>
          </p:cNvPr>
          <p:cNvSpPr txBox="1"/>
          <p:nvPr/>
        </p:nvSpPr>
        <p:spPr>
          <a:xfrm>
            <a:off x="315310" y="5332088"/>
            <a:ext cx="3941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ptos" panose="020B0004020202020204" pitchFamily="34" charset="0"/>
              </a:rPr>
              <a:t>https://</a:t>
            </a:r>
            <a:r>
              <a:rPr lang="en-US" sz="1400" dirty="0" err="1">
                <a:solidFill>
                  <a:srgbClr val="FF0000"/>
                </a:solidFill>
                <a:latin typeface="Aptos" panose="020B0004020202020204" pitchFamily="34" charset="0"/>
              </a:rPr>
              <a:t>www.lookherewriting.com</a:t>
            </a:r>
            <a:r>
              <a:rPr lang="en-US" sz="1400" dirty="0">
                <a:solidFill>
                  <a:srgbClr val="FF0000"/>
                </a:solidFill>
                <a:latin typeface="Aptos" panose="020B0004020202020204" pitchFamily="34" charset="0"/>
              </a:rPr>
              <a:t>/the-fast-great-cheap-conundrum/</a:t>
            </a:r>
          </a:p>
        </p:txBody>
      </p:sp>
    </p:spTree>
    <p:extLst>
      <p:ext uri="{BB962C8B-B14F-4D97-AF65-F5344CB8AC3E}">
        <p14:creationId xmlns:p14="http://schemas.microsoft.com/office/powerpoint/2010/main" val="234580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C28D63-5E41-1CA6-6EDB-D948A7A2770F}"/>
              </a:ext>
            </a:extLst>
          </p:cNvPr>
          <p:cNvSpPr txBox="1"/>
          <p:nvPr/>
        </p:nvSpPr>
        <p:spPr>
          <a:xfrm>
            <a:off x="336329" y="975864"/>
            <a:ext cx="7062955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3000" b="1" dirty="0">
                <a:latin typeface="Aptos" panose="020B0004020202020204" pitchFamily="34" charset="0"/>
                <a:ea typeface="Times New Roman" panose="02020603050405020304" pitchFamily="18" charset="0"/>
              </a:rPr>
              <a:t>KEY CRITERIA</a:t>
            </a:r>
            <a:r>
              <a:rPr lang="en-SG" sz="3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: </a:t>
            </a:r>
          </a:p>
          <a:p>
            <a:pPr>
              <a:buNone/>
            </a:pPr>
            <a:endParaRPr lang="en-SG" sz="2200" b="1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SG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1. Data timeliness and automation</a:t>
            </a:r>
            <a:endPara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Real-time waveform processing, event detection, and QC pipelines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Balancing speed and accuracy in crisis contexts</a:t>
            </a:r>
          </a:p>
          <a:p>
            <a:pPr>
              <a:buNone/>
            </a:pPr>
            <a:r>
              <a:rPr lang="en-SG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2. Standardisation and comparability</a:t>
            </a:r>
            <a:endPara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Ensuring consistent formats and metadata across observatories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Harmonising RSAM/SSAM and spectral analysis methods</a:t>
            </a:r>
          </a:p>
          <a:p>
            <a:pPr>
              <a:buNone/>
            </a:pPr>
            <a:r>
              <a:rPr lang="en-SG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3. Product design and usability</a:t>
            </a:r>
            <a:endPara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Communicating uncertainty and trends clearly to decision-makers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Designing intuitive, visual, and actionable displays</a:t>
            </a:r>
          </a:p>
          <a:p>
            <a:pPr>
              <a:buNone/>
            </a:pPr>
            <a:r>
              <a:rPr lang="en-SG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4. Integration with other data streams</a:t>
            </a:r>
            <a:endParaRPr lang="en-SG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How seismic products complement GNSS, gas, or satellite observations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Multi-parameter dashboards for rapid situational awareness</a:t>
            </a:r>
          </a:p>
          <a:p>
            <a:pPr>
              <a:buNone/>
            </a:pPr>
            <a:endParaRPr lang="en-SG" sz="22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0AD7D66-BB5F-100A-5BED-9BFB630E7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09" y="1813165"/>
            <a:ext cx="4235669" cy="297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04C7D8-293E-3895-D390-C45223E7BF94}"/>
              </a:ext>
            </a:extLst>
          </p:cNvPr>
          <p:cNvSpPr txBox="1"/>
          <p:nvPr/>
        </p:nvSpPr>
        <p:spPr>
          <a:xfrm>
            <a:off x="7525409" y="4876400"/>
            <a:ext cx="4330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https://</a:t>
            </a:r>
            <a:r>
              <a:rPr lang="en-US" sz="1400" dirty="0" err="1">
                <a:solidFill>
                  <a:srgbClr val="FF0000"/>
                </a:solidFill>
              </a:rPr>
              <a:t>www.designpsykologi.dk</a:t>
            </a:r>
            <a:r>
              <a:rPr lang="en-US" sz="1400" dirty="0">
                <a:solidFill>
                  <a:srgbClr val="FF0000"/>
                </a:solidFill>
              </a:rPr>
              <a:t>/usability-claims</a:t>
            </a:r>
          </a:p>
        </p:txBody>
      </p:sp>
    </p:spTree>
    <p:extLst>
      <p:ext uri="{BB962C8B-B14F-4D97-AF65-F5344CB8AC3E}">
        <p14:creationId xmlns:p14="http://schemas.microsoft.com/office/powerpoint/2010/main" val="1769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0DAF04-702B-68C2-0B1C-45107E2F63E5}"/>
              </a:ext>
            </a:extLst>
          </p:cNvPr>
          <p:cNvSpPr txBox="1"/>
          <p:nvPr/>
        </p:nvSpPr>
        <p:spPr>
          <a:xfrm>
            <a:off x="1537138" y="1167036"/>
            <a:ext cx="949609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2400" b="1" dirty="0">
                <a:latin typeface="Aptos" panose="020B0004020202020204" pitchFamily="34" charset="0"/>
                <a:ea typeface="Times New Roman" panose="02020603050405020304" pitchFamily="18" charset="0"/>
              </a:rPr>
              <a:t>K</a:t>
            </a:r>
            <a:r>
              <a:rPr lang="en-SG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EY DISCUSSION QUESTIONS:</a:t>
            </a:r>
          </a:p>
          <a:p>
            <a:pPr>
              <a:buNone/>
            </a:pPr>
            <a:endParaRPr lang="en-SG" sz="2400" b="1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SG" sz="24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What are the </a:t>
            </a:r>
            <a:r>
              <a:rPr lang="en-SG" sz="2400" i="1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most useful</a:t>
            </a:r>
            <a:r>
              <a:rPr lang="en-SG" sz="24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products in a crisis?</a:t>
            </a:r>
          </a:p>
          <a:p>
            <a:pPr lvl="1"/>
            <a:r>
              <a:rPr lang="en-SG" sz="2400" dirty="0">
                <a:solidFill>
                  <a:schemeClr val="accent3"/>
                </a:solidFill>
                <a:latin typeface="Aptos" panose="020B0004020202020204" pitchFamily="34" charset="0"/>
                <a:ea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SG" sz="2400" dirty="0">
                <a:solidFill>
                  <a:schemeClr val="accent3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What seismic product has made the biggest difference during a crisis you’ve been involved in? </a:t>
            </a:r>
          </a:p>
          <a:p>
            <a:pPr marL="457200" indent="-457200">
              <a:buFont typeface="+mj-lt"/>
              <a:buAutoNum type="arabicPeriod"/>
            </a:pPr>
            <a:endParaRPr lang="en-SG" sz="2400" dirty="0">
              <a:solidFill>
                <a:schemeClr val="accent3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SG" sz="24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What </a:t>
            </a:r>
            <a:r>
              <a:rPr lang="en-SG" sz="2400" i="1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limits their reliability or usability</a:t>
            </a:r>
            <a:r>
              <a:rPr lang="en-SG" sz="24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?</a:t>
            </a:r>
          </a:p>
          <a:p>
            <a:pPr lvl="1"/>
            <a:r>
              <a:rPr lang="en-SG" sz="24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SG" sz="2400" dirty="0">
                <a:solidFill>
                  <a:schemeClr val="accent3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Where are the biggest bottlenecks in producing or interpreting these products?</a:t>
            </a:r>
            <a:endParaRPr lang="en-SG" sz="2400" dirty="0"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SG" sz="2400" dirty="0">
              <a:solidFill>
                <a:schemeClr val="accent3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r>
              <a:rPr lang="en-SG" sz="24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3. How can we make them </a:t>
            </a:r>
            <a:r>
              <a:rPr lang="en-SG" sz="2400" i="1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more standardised and interoperable</a:t>
            </a:r>
            <a:r>
              <a:rPr lang="en-SG" sz="2400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?</a:t>
            </a:r>
          </a:p>
          <a:p>
            <a:endParaRPr lang="en-SG" sz="2400" dirty="0">
              <a:solidFill>
                <a:schemeClr val="accent3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r>
              <a:rPr lang="en-SG" sz="2400" dirty="0">
                <a:solidFill>
                  <a:schemeClr val="accent3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4. What would your </a:t>
            </a:r>
            <a:r>
              <a:rPr lang="en-SG" sz="2400" i="1" dirty="0">
                <a:solidFill>
                  <a:schemeClr val="accent3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ideal real-time seismic toolkit</a:t>
            </a:r>
            <a:r>
              <a:rPr lang="en-SG" sz="2400" dirty="0">
                <a:solidFill>
                  <a:schemeClr val="accent3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look like?</a:t>
            </a:r>
            <a:endParaRPr lang="en-SG" sz="2400" dirty="0"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6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D6483D-7C45-59E3-CFE1-64C5FE012D2E}"/>
              </a:ext>
            </a:extLst>
          </p:cNvPr>
          <p:cNvSpPr txBox="1"/>
          <p:nvPr/>
        </p:nvSpPr>
        <p:spPr>
          <a:xfrm>
            <a:off x="1366345" y="2806261"/>
            <a:ext cx="96905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SG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understanding of </a:t>
            </a:r>
            <a:r>
              <a:rPr lang="en-SG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key operational challenges</a:t>
            </a:r>
            <a:r>
              <a:rPr lang="en-SG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in using seismic data for crisis response.</a:t>
            </a:r>
            <a:endParaRPr lang="en-SG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SG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List of </a:t>
            </a:r>
            <a:r>
              <a:rPr lang="en-SG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priority products and workflows</a:t>
            </a:r>
            <a:r>
              <a:rPr lang="en-SG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for optimisation and standardisation.</a:t>
            </a:r>
            <a:endParaRPr lang="en-SG" sz="24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SG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Identification of </a:t>
            </a:r>
            <a:r>
              <a:rPr lang="en-SG" sz="24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collaborative opportunities</a:t>
            </a:r>
            <a:r>
              <a:rPr lang="en-SG" sz="24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(e.g., shared code, open templates, common quality standards).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5654F-3E9D-A36D-DCB2-826BC3EC39D0}"/>
              </a:ext>
            </a:extLst>
          </p:cNvPr>
          <p:cNvSpPr txBox="1"/>
          <p:nvPr/>
        </p:nvSpPr>
        <p:spPr>
          <a:xfrm>
            <a:off x="273269" y="1805180"/>
            <a:ext cx="11288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400" b="1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sensing → analysis → automation → operations → an actionable collaborative plan</a:t>
            </a:r>
            <a:endParaRPr lang="en-US" sz="2400" b="1" dirty="0">
              <a:solidFill>
                <a:schemeClr val="accent3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2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19C631-8102-695F-63D8-7304863B7737}"/>
              </a:ext>
            </a:extLst>
          </p:cNvPr>
          <p:cNvSpPr txBox="1"/>
          <p:nvPr/>
        </p:nvSpPr>
        <p:spPr>
          <a:xfrm>
            <a:off x="677916" y="574449"/>
            <a:ext cx="86237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</a:pPr>
            <a:r>
              <a:rPr lang="en-SG" sz="3000" b="1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SG" sz="3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ramework for standardised and automated </a:t>
            </a:r>
          </a:p>
          <a:p>
            <a:pPr lvl="0">
              <a:buSzPts val="1000"/>
            </a:pPr>
            <a:r>
              <a:rPr lang="en-SG" sz="30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volcano–seismic workflows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54EA7-DD2A-D0A5-8FCE-1DE49CC69EA8}"/>
              </a:ext>
            </a:extLst>
          </p:cNvPr>
          <p:cNvSpPr txBox="1"/>
          <p:nvPr/>
        </p:nvSpPr>
        <p:spPr>
          <a:xfrm>
            <a:off x="367862" y="1590112"/>
            <a:ext cx="1145627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2200" b="1" u="sng" dirty="0">
                <a:solidFill>
                  <a:schemeClr val="accent3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O</a:t>
            </a:r>
            <a:r>
              <a:rPr lang="en-SG" sz="2200" b="1" u="sng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bjectives</a:t>
            </a:r>
            <a:endParaRPr lang="en-SG" sz="2200" b="1" dirty="0">
              <a:solidFill>
                <a:schemeClr val="accent3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buSzPts val="1000"/>
              <a:buFont typeface="+mj-lt"/>
              <a:buAutoNum type="arabicPeriod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and compare monitoring technologies and case studies across the region.</a:t>
            </a:r>
          </a:p>
          <a:p>
            <a:pPr marL="457200" lvl="0" indent="-457200">
              <a:buSzPts val="1000"/>
              <a:buFont typeface="+mj-lt"/>
              <a:buAutoNum type="arabicPeriod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and evaluate detection, classification and ML/forecasting approaches.</a:t>
            </a:r>
          </a:p>
          <a:p>
            <a:pPr marL="457200" lvl="0" indent="-457200">
              <a:buSzPts val="1000"/>
              <a:buFont typeface="+mj-lt"/>
              <a:buAutoNum type="arabicPeriod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Co-design automated, reproducible processing workflows and metadata standards.</a:t>
            </a:r>
          </a:p>
          <a:p>
            <a:pPr marL="457200" lvl="0" indent="-457200">
              <a:buSzPts val="1000"/>
              <a:buFont typeface="+mj-lt"/>
              <a:buAutoNum type="arabicPeriod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integration routes into observatory systems and </a:t>
            </a:r>
            <a:r>
              <a:rPr lang="en-SG" sz="22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WOVOdat</a:t>
            </a: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SzPts val="1000"/>
              <a:buFont typeface="+mj-lt"/>
              <a:buAutoNum type="arabicPeriod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a draft action plan and delivery commitments for NRFi follow-up.</a:t>
            </a:r>
          </a:p>
          <a:p>
            <a:pPr>
              <a:buNone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en-SG" sz="2200" b="1" u="sng" dirty="0">
                <a:solidFill>
                  <a:schemeClr val="accent3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Expected outputs</a:t>
            </a:r>
            <a:endParaRPr lang="en-SG" sz="2200" b="1" dirty="0">
              <a:solidFill>
                <a:schemeClr val="accent3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Þ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Standardised workflow diagram from raw waveform → processed products → archive/</a:t>
            </a:r>
            <a:r>
              <a:rPr lang="en-SG" sz="22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WOVOdat</a:t>
            </a: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SzPts val="1000"/>
              <a:buFont typeface="Symbol" pitchFamily="2" charset="2"/>
              <a:buChar char="Þ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 on metadata fields and QC metrics for interoperability.</a:t>
            </a:r>
          </a:p>
          <a:p>
            <a:pPr marL="342900" lvl="0" indent="-342900">
              <a:buSzPts val="1000"/>
              <a:buFont typeface="Symbol" pitchFamily="2" charset="2"/>
              <a:buChar char="Þ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set of candidate automation scripts/tools (VEQTOR, VOISS-Net examples) and hands-on notes.</a:t>
            </a:r>
          </a:p>
          <a:p>
            <a:pPr marL="342900" lvl="0" indent="-342900">
              <a:buSzPts val="1000"/>
              <a:buFont typeface="Symbol" pitchFamily="2" charset="2"/>
              <a:buChar char="Þ"/>
            </a:pPr>
            <a:r>
              <a:rPr lang="en-SG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Actionable list of priorities and responsible parties for follow-up.</a:t>
            </a:r>
          </a:p>
        </p:txBody>
      </p:sp>
    </p:spTree>
    <p:extLst>
      <p:ext uri="{BB962C8B-B14F-4D97-AF65-F5344CB8AC3E}">
        <p14:creationId xmlns:p14="http://schemas.microsoft.com/office/powerpoint/2010/main" val="106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33973174-F571-13D7-0172-18E89D1E82AF}"/>
              </a:ext>
            </a:extLst>
          </p:cNvPr>
          <p:cNvSpPr/>
          <p:nvPr/>
        </p:nvSpPr>
        <p:spPr>
          <a:xfrm>
            <a:off x="204867" y="442048"/>
            <a:ext cx="6698704" cy="2704079"/>
          </a:xfrm>
          <a:prstGeom prst="rightArrow">
            <a:avLst>
              <a:gd name="adj1" fmla="val 7687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D3F082-DE3C-1FAA-D9CF-9052FD779816}"/>
              </a:ext>
            </a:extLst>
          </p:cNvPr>
          <p:cNvSpPr/>
          <p:nvPr/>
        </p:nvSpPr>
        <p:spPr>
          <a:xfrm>
            <a:off x="218592" y="745739"/>
            <a:ext cx="5904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OBJECTIVES: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S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develop </a:t>
            </a:r>
            <a:r>
              <a:rPr lang="en-SG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automated techniques </a:t>
            </a:r>
            <a:r>
              <a:rPr lang="en-S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optimizing warning times before volcanic impacts 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S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create a </a:t>
            </a:r>
            <a:r>
              <a:rPr lang="en-SG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en-S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of volcano-seismic unrest, using global volcano seismic waveform data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S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develop </a:t>
            </a:r>
            <a:r>
              <a:rPr lang="en-SG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open-source tools </a:t>
            </a:r>
            <a:r>
              <a:rPr lang="en-S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training programs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S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contribute the outcomes to open repository </a:t>
            </a:r>
            <a:r>
              <a:rPr lang="en-SG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WOVOdat</a:t>
            </a:r>
            <a:r>
              <a:rPr lang="en-S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SG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D3FD4A-A9C7-36F8-30EE-8C86B9ED5D0C}"/>
              </a:ext>
            </a:extLst>
          </p:cNvPr>
          <p:cNvSpPr txBox="1"/>
          <p:nvPr/>
        </p:nvSpPr>
        <p:spPr>
          <a:xfrm>
            <a:off x="130463" y="3021567"/>
            <a:ext cx="64007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latin typeface="Calibri" panose="020F0502020204030204" pitchFamily="34" charset="0"/>
                <a:cs typeface="Calibri" panose="020F0502020204030204" pitchFamily="34" charset="0"/>
              </a:rPr>
              <a:t>Obtaining Continuous Waveform Data requiring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preconditioning: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Gaps  =&gt; fixed number, interpolation, average, folding.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Pre-filled gaps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Sampling rate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Overlaps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Spikes/big numbers/calibration pulses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Start-time and End-time not match the metadata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E2CD98-253E-7A60-E31F-35DA86DA3285}"/>
              </a:ext>
            </a:extLst>
          </p:cNvPr>
          <p:cNvSpPr txBox="1"/>
          <p:nvPr/>
        </p:nvSpPr>
        <p:spPr>
          <a:xfrm>
            <a:off x="78075" y="4884892"/>
            <a:ext cx="498791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1" dirty="0">
                <a:latin typeface="Calibri" panose="020F0502020204030204" pitchFamily="34" charset="0"/>
                <a:cs typeface="Calibri" panose="020F0502020204030204" pitchFamily="34" charset="0"/>
              </a:rPr>
              <a:t>Archiving &amp; managing the datasets: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Preconditioned (waveform)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Metadata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Processed data: detected events &amp; features, </a:t>
            </a:r>
            <a:r>
              <a:rPr lang="en-US" sz="1600" dirty="0">
                <a:latin typeface="Aptos" panose="020B0004020202020204" pitchFamily="34" charset="0"/>
              </a:rPr>
              <a:t>RSAM, SSAM, RMS, </a:t>
            </a:r>
            <a:r>
              <a:rPr lang="en-SG" sz="1600" dirty="0">
                <a:latin typeface="Aptos" panose="020B0004020202020204" pitchFamily="34" charset="0"/>
              </a:rPr>
              <a:t>Seismic intensity ratios, etc.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Eruption/unrest phases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8582A0-915C-F965-5E7A-E9E0996F7E79}"/>
              </a:ext>
            </a:extLst>
          </p:cNvPr>
          <p:cNvSpPr/>
          <p:nvPr/>
        </p:nvSpPr>
        <p:spPr>
          <a:xfrm>
            <a:off x="286837" y="68119"/>
            <a:ext cx="5204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Seismic data processing workflow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0F79F6-38EC-D577-182B-8363FF5A8D70}"/>
              </a:ext>
            </a:extLst>
          </p:cNvPr>
          <p:cNvGrpSpPr/>
          <p:nvPr/>
        </p:nvGrpSpPr>
        <p:grpSpPr>
          <a:xfrm>
            <a:off x="6977975" y="301840"/>
            <a:ext cx="4714988" cy="1515763"/>
            <a:chOff x="25455815" y="11518236"/>
            <a:chExt cx="4142396" cy="1331694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BDA2C4-17C8-4D0A-41ED-C1263947123A}"/>
                </a:ext>
              </a:extLst>
            </p:cNvPr>
            <p:cNvSpPr/>
            <p:nvPr/>
          </p:nvSpPr>
          <p:spPr>
            <a:xfrm>
              <a:off x="25455815" y="11518236"/>
              <a:ext cx="4142396" cy="1331694"/>
            </a:xfrm>
            <a:prstGeom prst="round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968C9B1-45D3-0899-A89C-55660CF72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9328"/>
            <a:stretch>
              <a:fillRect/>
            </a:stretch>
          </p:blipFill>
          <p:spPr>
            <a:xfrm>
              <a:off x="25637013" y="11995274"/>
              <a:ext cx="3780000" cy="74697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4D43F9-DDB9-9555-5B3D-BC105383E4AC}"/>
                </a:ext>
              </a:extLst>
            </p:cNvPr>
            <p:cNvSpPr txBox="1"/>
            <p:nvPr/>
          </p:nvSpPr>
          <p:spPr>
            <a:xfrm>
              <a:off x="25499657" y="11544605"/>
              <a:ext cx="1491522" cy="32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  <a:latin typeface="Aptos" panose="020B0004020202020204" pitchFamily="34" charset="0"/>
                </a:rPr>
                <a:t>Raw waveform</a:t>
              </a:r>
            </a:p>
          </p:txBody>
        </p:sp>
        <p:pic>
          <p:nvPicPr>
            <p:cNvPr id="57" name="Picture 4" descr="EPOS">
              <a:extLst>
                <a:ext uri="{FF2B5EF4-FFF2-40B4-BE49-F238E27FC236}">
                  <a16:creationId xmlns:a16="http://schemas.microsoft.com/office/drawing/2014/main" id="{6DCBE0EC-65DE-C525-4F36-27E6A7FD9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0542" y="11578983"/>
              <a:ext cx="614577" cy="275928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144CF24-DB01-C48A-4DBE-2F4935D76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07933" y="11575799"/>
              <a:ext cx="667240" cy="263531"/>
            </a:xfrm>
            <a:prstGeom prst="rect">
              <a:avLst/>
            </a:prstGeom>
          </p:spPr>
        </p:pic>
      </p:grpSp>
      <p:pic>
        <p:nvPicPr>
          <p:cNvPr id="47" name="Graphic 46">
            <a:extLst>
              <a:ext uri="{FF2B5EF4-FFF2-40B4-BE49-F238E27FC236}">
                <a16:creationId xmlns:a16="http://schemas.microsoft.com/office/drawing/2014/main" id="{2B1C05D9-A0A7-B715-D0C2-892A394D4A2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8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2537" y="4780835"/>
            <a:ext cx="1449314" cy="1352207"/>
          </a:xfrm>
          <a:prstGeom prst="rect">
            <a:avLst/>
          </a:prstGeom>
        </p:spPr>
      </p:pic>
      <p:pic>
        <p:nvPicPr>
          <p:cNvPr id="48" name="Picture 47" descr="WOVOdat_logo_side_Sep2016.png">
            <a:extLst>
              <a:ext uri="{FF2B5EF4-FFF2-40B4-BE49-F238E27FC236}">
                <a16:creationId xmlns:a16="http://schemas.microsoft.com/office/drawing/2014/main" id="{82CFE4E9-59BD-1504-300D-96631C5B40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77" y="5264124"/>
            <a:ext cx="649829" cy="559296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54CC13C-7A3E-01DE-DA15-FE9B6E9CD298}"/>
              </a:ext>
            </a:extLst>
          </p:cNvPr>
          <p:cNvSpPr/>
          <p:nvPr/>
        </p:nvSpPr>
        <p:spPr>
          <a:xfrm>
            <a:off x="7014068" y="2141045"/>
            <a:ext cx="2732395" cy="9765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DATA PREPARATION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Continuous waveform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0817311-20AE-EBEC-CA34-354294EC29C1}"/>
              </a:ext>
            </a:extLst>
          </p:cNvPr>
          <p:cNvSpPr/>
          <p:nvPr/>
        </p:nvSpPr>
        <p:spPr>
          <a:xfrm>
            <a:off x="7354930" y="4000906"/>
            <a:ext cx="2732395" cy="1263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ptos" panose="020B0004020202020204" pitchFamily="34" charset="0"/>
              </a:rPr>
              <a:t>SEISMIC TIME SERIES </a:t>
            </a:r>
          </a:p>
          <a:p>
            <a:pPr algn="ctr"/>
            <a:r>
              <a:rPr lang="en-SG" b="1" dirty="0">
                <a:solidFill>
                  <a:schemeClr val="bg1"/>
                </a:solidFill>
                <a:latin typeface="Aptos" panose="020B0004020202020204" pitchFamily="34" charset="0"/>
              </a:rPr>
              <a:t>METRICS</a:t>
            </a:r>
            <a:endParaRPr lang="en-US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b="1" i="1" dirty="0">
                <a:solidFill>
                  <a:schemeClr val="bg1"/>
                </a:solidFill>
                <a:latin typeface="Aptos" panose="020B0004020202020204" pitchFamily="34" charset="0"/>
              </a:rPr>
              <a:t>(RSAM, SSAM, Seismic Intensity,  etc.)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40C4382-726C-CE11-A6E5-390BE5B8F92A}"/>
              </a:ext>
            </a:extLst>
          </p:cNvPr>
          <p:cNvSpPr/>
          <p:nvPr/>
        </p:nvSpPr>
        <p:spPr>
          <a:xfrm>
            <a:off x="5300255" y="5567405"/>
            <a:ext cx="1912639" cy="8571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FEATURES EXTRACTION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F865002-B20B-F3AF-D415-2E47E4461CE4}"/>
              </a:ext>
            </a:extLst>
          </p:cNvPr>
          <p:cNvSpPr/>
          <p:nvPr/>
        </p:nvSpPr>
        <p:spPr>
          <a:xfrm>
            <a:off x="7761493" y="5567405"/>
            <a:ext cx="1938533" cy="8571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FEATURES EXTRACTION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06A59ECA-DD4F-14CE-1C7E-E28253890DFD}"/>
              </a:ext>
            </a:extLst>
          </p:cNvPr>
          <p:cNvSpPr/>
          <p:nvPr/>
        </p:nvSpPr>
        <p:spPr>
          <a:xfrm>
            <a:off x="5242164" y="4003100"/>
            <a:ext cx="1970730" cy="1210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b="1" dirty="0">
                <a:solidFill>
                  <a:schemeClr val="bg1"/>
                </a:solidFill>
                <a:latin typeface="Aptos" panose="020B0004020202020204" pitchFamily="34" charset="0"/>
              </a:rPr>
              <a:t>EARTHQUAKE  DETECTION, </a:t>
            </a:r>
          </a:p>
          <a:p>
            <a:pPr algn="ctr"/>
            <a:r>
              <a:rPr lang="en-SG" b="1" dirty="0">
                <a:solidFill>
                  <a:schemeClr val="bg1"/>
                </a:solidFill>
                <a:latin typeface="Aptos" panose="020B0004020202020204" pitchFamily="34" charset="0"/>
              </a:rPr>
              <a:t>TREMOR CATALOG, ETC.</a:t>
            </a:r>
            <a:endParaRPr lang="en-US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3D68B7E9-2457-EB06-82EA-760297AD68FF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 rot="16200000" flipH="1">
            <a:off x="8109024" y="3388802"/>
            <a:ext cx="883346" cy="340862"/>
          </a:xfrm>
          <a:prstGeom prst="bent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5338D3EA-E17F-1D05-4F3D-A1F1CF99FDEA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rot="5400000">
            <a:off x="6861128" y="2483962"/>
            <a:ext cx="885540" cy="2152737"/>
          </a:xfrm>
          <a:prstGeom prst="bent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881BE782-19B6-D66C-C678-A087CCE4CE83}"/>
              </a:ext>
            </a:extLst>
          </p:cNvPr>
          <p:cNvCxnSpPr>
            <a:cxnSpLocks/>
          </p:cNvCxnSpPr>
          <p:nvPr/>
        </p:nvCxnSpPr>
        <p:spPr>
          <a:xfrm rot="5400000">
            <a:off x="5961185" y="5423973"/>
            <a:ext cx="532688" cy="0"/>
          </a:xfrm>
          <a:prstGeom prst="bent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B2003D8E-348A-D79A-DB6D-60794DC15B29}"/>
              </a:ext>
            </a:extLst>
          </p:cNvPr>
          <p:cNvCxnSpPr>
            <a:cxnSpLocks/>
          </p:cNvCxnSpPr>
          <p:nvPr/>
        </p:nvCxnSpPr>
        <p:spPr>
          <a:xfrm rot="5400000">
            <a:off x="8434303" y="5423973"/>
            <a:ext cx="532687" cy="0"/>
          </a:xfrm>
          <a:prstGeom prst="bent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B3EEB233-CAC9-88D2-214C-32A8BEBCF39A}"/>
              </a:ext>
            </a:extLst>
          </p:cNvPr>
          <p:cNvCxnSpPr>
            <a:cxnSpLocks/>
          </p:cNvCxnSpPr>
          <p:nvPr/>
        </p:nvCxnSpPr>
        <p:spPr>
          <a:xfrm rot="5400000">
            <a:off x="8056806" y="2039133"/>
            <a:ext cx="532688" cy="0"/>
          </a:xfrm>
          <a:prstGeom prst="bent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Graphic 58">
            <a:extLst>
              <a:ext uri="{FF2B5EF4-FFF2-40B4-BE49-F238E27FC236}">
                <a16:creationId xmlns:a16="http://schemas.microsoft.com/office/drawing/2014/main" id="{8FC59298-B80A-9E31-67BC-8E99ED8960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49981" y="3354164"/>
            <a:ext cx="2259701" cy="77255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93F0B680-6C50-7FB3-299D-46EB6414148D}"/>
              </a:ext>
            </a:extLst>
          </p:cNvPr>
          <p:cNvSpPr txBox="1"/>
          <p:nvPr/>
        </p:nvSpPr>
        <p:spPr>
          <a:xfrm>
            <a:off x="9796340" y="2273404"/>
            <a:ext cx="189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PRECONDITIONED.mseed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484ADB-3FFD-52AC-B7A7-F11182AE7807}"/>
              </a:ext>
            </a:extLst>
          </p:cNvPr>
          <p:cNvSpPr txBox="1"/>
          <p:nvPr/>
        </p:nvSpPr>
        <p:spPr>
          <a:xfrm>
            <a:off x="10117740" y="3980485"/>
            <a:ext cx="171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Detected events &amp; time series (CSV file)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CF0CA4E-CD96-0A4D-BD5E-6865A856EF23}"/>
              </a:ext>
            </a:extLst>
          </p:cNvPr>
          <p:cNvSpPr txBox="1"/>
          <p:nvPr/>
        </p:nvSpPr>
        <p:spPr>
          <a:xfrm>
            <a:off x="9463715" y="1802491"/>
            <a:ext cx="2306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Metadata (infrastructure)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164BB41-AEC9-7633-C82D-48D8D61D1522}"/>
              </a:ext>
            </a:extLst>
          </p:cNvPr>
          <p:cNvSpPr txBox="1"/>
          <p:nvPr/>
        </p:nvSpPr>
        <p:spPr>
          <a:xfrm>
            <a:off x="9796340" y="2804105"/>
            <a:ext cx="256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Metadata (preprocessing)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D73D39-721D-A6E6-150C-06FF3C20CAB4}"/>
              </a:ext>
            </a:extLst>
          </p:cNvPr>
          <p:cNvSpPr txBox="1"/>
          <p:nvPr/>
        </p:nvSpPr>
        <p:spPr>
          <a:xfrm>
            <a:off x="10079832" y="4780835"/>
            <a:ext cx="198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Metadata (processing)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37C410B-F205-F4E9-603A-9BC240558204}"/>
              </a:ext>
            </a:extLst>
          </p:cNvPr>
          <p:cNvSpPr txBox="1"/>
          <p:nvPr/>
        </p:nvSpPr>
        <p:spPr>
          <a:xfrm>
            <a:off x="9700026" y="5661749"/>
            <a:ext cx="1698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Features (CSV file)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D0C322B-2ABD-20E1-599C-2204B88F9FF9}"/>
              </a:ext>
            </a:extLst>
          </p:cNvPr>
          <p:cNvSpPr txBox="1"/>
          <p:nvPr/>
        </p:nvSpPr>
        <p:spPr>
          <a:xfrm>
            <a:off x="9700026" y="5963765"/>
            <a:ext cx="2048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Metadata (processing)</a:t>
            </a:r>
          </a:p>
        </p:txBody>
      </p:sp>
      <p:pic>
        <p:nvPicPr>
          <p:cNvPr id="2" name="Picture 1" descr="GNS_logo.jpg">
            <a:extLst>
              <a:ext uri="{FF2B5EF4-FFF2-40B4-BE49-F238E27FC236}">
                <a16:creationId xmlns:a16="http://schemas.microsoft.com/office/drawing/2014/main" id="{074FAF3F-D186-7DE9-F294-A483867F60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42" y="367359"/>
            <a:ext cx="350049" cy="574789"/>
          </a:xfrm>
          <a:prstGeom prst="rect">
            <a:avLst/>
          </a:prstGeom>
        </p:spPr>
      </p:pic>
      <p:pic>
        <p:nvPicPr>
          <p:cNvPr id="3" name="Picture 2" descr="NIED_logo.jpg">
            <a:extLst>
              <a:ext uri="{FF2B5EF4-FFF2-40B4-BE49-F238E27FC236}">
                <a16:creationId xmlns:a16="http://schemas.microsoft.com/office/drawing/2014/main" id="{AF95231B-0964-B980-D412-5330B56D26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23" y="378198"/>
            <a:ext cx="745222" cy="2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1611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1109</TotalTime>
  <Words>710</Words>
  <Application>Microsoft Macintosh PowerPoint</Application>
  <PresentationFormat>Widescreen</PresentationFormat>
  <Paragraphs>101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Arial</vt:lpstr>
      <vt:lpstr>Calibri</vt:lpstr>
      <vt:lpstr>Century Gothic</vt:lpstr>
      <vt:lpstr>Courier New</vt:lpstr>
      <vt:lpstr>Symbol</vt:lpstr>
      <vt:lpstr>Times New Roman</vt:lpstr>
      <vt:lpstr>Wingdings</vt:lpstr>
      <vt:lpstr>Vapor Trail</vt:lpstr>
      <vt:lpstr>Synthesis, Standardisation,  and Next Steps </vt:lpstr>
      <vt:lpstr>Open Discussion:  Optimising Seismic Data Products for Crisis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CW</dc:creator>
  <cp:lastModifiedBy>CW</cp:lastModifiedBy>
  <cp:revision>9</cp:revision>
  <dcterms:created xsi:type="dcterms:W3CDTF">2025-11-20T15:14:54Z</dcterms:created>
  <dcterms:modified xsi:type="dcterms:W3CDTF">2025-11-21T09:44:09Z</dcterms:modified>
</cp:coreProperties>
</file>