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29"/>
  </p:notesMasterIdLst>
  <p:sldIdLst>
    <p:sldId id="256" r:id="rId2"/>
    <p:sldId id="258" r:id="rId3"/>
    <p:sldId id="269" r:id="rId4"/>
    <p:sldId id="283" r:id="rId5"/>
    <p:sldId id="268" r:id="rId6"/>
    <p:sldId id="257" r:id="rId7"/>
    <p:sldId id="284" r:id="rId8"/>
    <p:sldId id="285" r:id="rId9"/>
    <p:sldId id="286" r:id="rId10"/>
    <p:sldId id="272" r:id="rId11"/>
    <p:sldId id="262" r:id="rId12"/>
    <p:sldId id="260" r:id="rId13"/>
    <p:sldId id="273" r:id="rId14"/>
    <p:sldId id="289" r:id="rId15"/>
    <p:sldId id="290" r:id="rId16"/>
    <p:sldId id="287" r:id="rId17"/>
    <p:sldId id="288" r:id="rId18"/>
    <p:sldId id="274" r:id="rId19"/>
    <p:sldId id="275" r:id="rId20"/>
    <p:sldId id="276" r:id="rId21"/>
    <p:sldId id="279" r:id="rId22"/>
    <p:sldId id="277" r:id="rId23"/>
    <p:sldId id="281" r:id="rId24"/>
    <p:sldId id="270" r:id="rId25"/>
    <p:sldId id="271" r:id="rId26"/>
    <p:sldId id="28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4CE6F-FF0A-48D1-B6BF-2716FC88936D}" type="datetimeFigureOut">
              <a:rPr lang="en-ID" smtClean="0"/>
              <a:t>20/11/2025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894BC-CBB0-4AD4-BF6B-95374F9FD311}" type="slidenum">
              <a:rPr lang="en-ID" smtClean="0"/>
              <a:t>‹#›</a:t>
            </a:fld>
            <a:endParaRPr lang="en-ID"/>
          </a:p>
        </p:txBody>
      </p:sp>
    </p:spTree>
    <p:extLst>
      <p:ext uri="{BB962C8B-B14F-4D97-AF65-F5344CB8AC3E}">
        <p14:creationId xmlns:p14="http://schemas.microsoft.com/office/powerpoint/2010/main" val="54192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9611-6FE2-BC64-3C85-047C81A936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416BBEEC-B925-3021-CB9B-AA29C6514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7FFDA4F5-BA64-22E1-E8D8-0C1E94E3B51D}"/>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5" name="Footer Placeholder 4">
            <a:extLst>
              <a:ext uri="{FF2B5EF4-FFF2-40B4-BE49-F238E27FC236}">
                <a16:creationId xmlns:a16="http://schemas.microsoft.com/office/drawing/2014/main" id="{F17D3B5D-EAB5-86D4-77FB-915A35002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E232-2FEA-E510-E12D-4075F865443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6122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53F4-311E-2913-8836-DBCE694C6582}"/>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A7E6CA6-3935-8B93-25CD-A662A5D5B2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49AB343-84A2-3329-F587-52B07185A092}"/>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5" name="Footer Placeholder 4">
            <a:extLst>
              <a:ext uri="{FF2B5EF4-FFF2-40B4-BE49-F238E27FC236}">
                <a16:creationId xmlns:a16="http://schemas.microsoft.com/office/drawing/2014/main" id="{ADBED4C0-B67F-0284-04A6-B5E9748B4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668CF-2DCE-6CD2-A6C0-B7E15D0256C2}"/>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67405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DA18-ED63-9224-D94B-304E842FCD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9FE659FC-1FD0-D6E0-FED4-719C41948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134A96-660A-7751-852D-C42C864198B8}"/>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5" name="Footer Placeholder 4">
            <a:extLst>
              <a:ext uri="{FF2B5EF4-FFF2-40B4-BE49-F238E27FC236}">
                <a16:creationId xmlns:a16="http://schemas.microsoft.com/office/drawing/2014/main" id="{67575C83-C475-100C-AB95-7D6F7D392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AD500-3DDF-C534-6CD3-A1AD810F2ADC}"/>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2052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A8C-D039-7DF9-FA8C-789A23FAE6F4}"/>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5B2324E3-5DF1-0684-51D6-4D87527D56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3A10A36-333D-0FBB-5580-BD0674EE27A1}"/>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5" name="Footer Placeholder 4">
            <a:extLst>
              <a:ext uri="{FF2B5EF4-FFF2-40B4-BE49-F238E27FC236}">
                <a16:creationId xmlns:a16="http://schemas.microsoft.com/office/drawing/2014/main" id="{C4E76947-CB5E-6970-3B7E-5862C8920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944A6-168E-B2CD-8CFC-B9C4EE82C4F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128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0341-2098-DB58-281E-2A5B4A009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97D2380-D870-FF58-64FC-079D3E5EE9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809DF-EF75-A609-758B-660D9B670913}"/>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5" name="Footer Placeholder 4">
            <a:extLst>
              <a:ext uri="{FF2B5EF4-FFF2-40B4-BE49-F238E27FC236}">
                <a16:creationId xmlns:a16="http://schemas.microsoft.com/office/drawing/2014/main" id="{C3AD8558-885F-FB59-13EF-8267B4053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8F5AD-CA45-77D1-0823-6BA36CF9E64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59182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AF005-8240-D65E-234B-097112978FC8}"/>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DFEC05F-249E-1E8A-EAE0-E87B20482E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DDEA9138-DCD7-B4A9-08D5-71D32CA47B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57042E22-6693-DF44-A451-B0A1D558AEBA}"/>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6" name="Footer Placeholder 5">
            <a:extLst>
              <a:ext uri="{FF2B5EF4-FFF2-40B4-BE49-F238E27FC236}">
                <a16:creationId xmlns:a16="http://schemas.microsoft.com/office/drawing/2014/main" id="{FF30A641-19FC-C613-BFE0-2BD4690C9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F3C76-6B8B-EF09-99A3-2737171334A0}"/>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3211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B590-1313-CC9F-B203-4D54A93A109F}"/>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59DF99BC-E16A-A183-29EB-0FFE90EC1C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075940-97D5-4B6D-E2AE-90A8B3A0E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F2A80AB1-310B-6FEE-3BFD-7E4466179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5BD15-358C-C634-AFA5-8BCA46DEF6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71CF24FE-1FE0-0593-0D19-93A967120F9C}"/>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8" name="Footer Placeholder 7">
            <a:extLst>
              <a:ext uri="{FF2B5EF4-FFF2-40B4-BE49-F238E27FC236}">
                <a16:creationId xmlns:a16="http://schemas.microsoft.com/office/drawing/2014/main" id="{19B04A61-C857-D8AF-AC35-6CF77A482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08647F-1989-C1C6-F59C-97DE18A46C5C}"/>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866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6C263-4D87-8573-BE35-5C7E6CCB9796}"/>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71BDE2D7-0E09-EECF-E96C-16C4DE647E5A}"/>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4" name="Footer Placeholder 3">
            <a:extLst>
              <a:ext uri="{FF2B5EF4-FFF2-40B4-BE49-F238E27FC236}">
                <a16:creationId xmlns:a16="http://schemas.microsoft.com/office/drawing/2014/main" id="{98435360-835E-D4C9-8C63-5E3571A7E6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9AF92-9427-47FB-2B90-439F82321ED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4341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EBF6B-90EB-9A52-C035-DE9B774C5637}"/>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3" name="Footer Placeholder 2">
            <a:extLst>
              <a:ext uri="{FF2B5EF4-FFF2-40B4-BE49-F238E27FC236}">
                <a16:creationId xmlns:a16="http://schemas.microsoft.com/office/drawing/2014/main" id="{945BC0AB-6971-80A6-9E3D-E0FBC88DB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A02797-4F61-C6E8-F869-13F07915BCA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22044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F2B9-179C-514A-5A65-8FB7CFCF5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258CD11F-DEE7-413B-31BC-03F2356A3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2F0DEBD-19AA-4AAD-A03A-003B3D8EC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40899-ABFB-B2E5-C356-1B16908C2BD5}"/>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6" name="Footer Placeholder 5">
            <a:extLst>
              <a:ext uri="{FF2B5EF4-FFF2-40B4-BE49-F238E27FC236}">
                <a16:creationId xmlns:a16="http://schemas.microsoft.com/office/drawing/2014/main" id="{68C79F2B-8FE0-9314-6D1D-67857F046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361B4-3447-CA64-F804-E9580D84B1A0}"/>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436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4779-CFF2-9EE5-187D-7EB194412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74394A8D-9E4C-E1BB-5BEB-9D96AA3C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2B8E1937-0C92-97F8-F933-54CC7F3D0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16E110-ACDB-E3C8-D5CE-6AC2C0622C54}"/>
              </a:ext>
            </a:extLst>
          </p:cNvPr>
          <p:cNvSpPr>
            <a:spLocks noGrp="1"/>
          </p:cNvSpPr>
          <p:nvPr>
            <p:ph type="dt" sz="half" idx="10"/>
          </p:nvPr>
        </p:nvSpPr>
        <p:spPr/>
        <p:txBody>
          <a:bodyPr/>
          <a:lstStyle/>
          <a:p>
            <a:fld id="{E80C50CD-E178-4744-9B35-B2F624D6C5E9}" type="datetimeFigureOut">
              <a:rPr lang="en-US" smtClean="0"/>
              <a:t>11/20/2025</a:t>
            </a:fld>
            <a:endParaRPr lang="en-US"/>
          </a:p>
        </p:txBody>
      </p:sp>
      <p:sp>
        <p:nvSpPr>
          <p:cNvPr id="6" name="Footer Placeholder 5">
            <a:extLst>
              <a:ext uri="{FF2B5EF4-FFF2-40B4-BE49-F238E27FC236}">
                <a16:creationId xmlns:a16="http://schemas.microsoft.com/office/drawing/2014/main" id="{550E25B8-0DA3-5739-4C60-AF059EBAB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D322B-5D85-F755-A893-83889E48058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71535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2D2F09-AC0C-7715-8BB8-6AF3CC769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BD92603-3467-1B0E-2B76-B4C288D83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9B8658D2-A7C8-53AB-1B2F-E79085727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C50CD-E178-4744-9B35-B2F624D6C5E9}" type="datetimeFigureOut">
              <a:rPr lang="en-US" smtClean="0"/>
              <a:pPr/>
              <a:t>11/20/2025</a:t>
            </a:fld>
            <a:endParaRPr lang="en-US"/>
          </a:p>
        </p:txBody>
      </p:sp>
      <p:sp>
        <p:nvSpPr>
          <p:cNvPr id="5" name="Footer Placeholder 4">
            <a:extLst>
              <a:ext uri="{FF2B5EF4-FFF2-40B4-BE49-F238E27FC236}">
                <a16:creationId xmlns:a16="http://schemas.microsoft.com/office/drawing/2014/main" id="{CBC3B305-829C-233B-D8CC-2CF034498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8A76F8A-3CC8-86DE-CAA2-428CD78E71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C95F-0247-41B6-91CF-DC97C76A7088}" type="slidenum">
              <a:rPr lang="en-US" smtClean="0"/>
              <a:pPr/>
              <a:t>‹#›</a:t>
            </a:fld>
            <a:endParaRPr lang="en-US"/>
          </a:p>
        </p:txBody>
      </p:sp>
    </p:spTree>
    <p:extLst>
      <p:ext uri="{BB962C8B-B14F-4D97-AF65-F5344CB8AC3E}">
        <p14:creationId xmlns:p14="http://schemas.microsoft.com/office/powerpoint/2010/main" val="30276144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package" Target="../embeddings/Microsoft_PowerPoint_Slide.sldx"/><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021235-9572-57B3-70E0-9FB313BF2E6C}"/>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7DF63-98D9-DF53-7828-DC5765CAA51E}"/>
              </a:ext>
            </a:extLst>
          </p:cNvPr>
          <p:cNvSpPr>
            <a:spLocks noGrp="1"/>
          </p:cNvSpPr>
          <p:nvPr>
            <p:ph type="ctrTitle"/>
          </p:nvPr>
        </p:nvSpPr>
        <p:spPr>
          <a:xfrm>
            <a:off x="310581" y="1187701"/>
            <a:ext cx="3438144" cy="1125728"/>
          </a:xfrm>
        </p:spPr>
        <p:txBody>
          <a:bodyPr vert="horz" lIns="91440" tIns="45720" rIns="91440" bIns="45720" rtlCol="0" anchor="b">
            <a:normAutofit/>
          </a:bodyPr>
          <a:lstStyle/>
          <a:p>
            <a:pPr algn="l"/>
            <a:r>
              <a:rPr lang="en-US" sz="2400" dirty="0"/>
              <a:t>Overview of CVGHM Volcano Monitoring </a:t>
            </a:r>
            <a:r>
              <a:rPr lang="en-US" sz="2400" dirty="0" err="1"/>
              <a:t>Sytem</a:t>
            </a:r>
            <a:r>
              <a:rPr lang="en-US" sz="2400" dirty="0"/>
              <a:t> and Data Management</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6CA2ECB5-3877-AE69-3B60-B2DA25C1DD56}"/>
              </a:ext>
            </a:extLst>
          </p:cNvPr>
          <p:cNvSpPr txBox="1"/>
          <p:nvPr/>
        </p:nvSpPr>
        <p:spPr>
          <a:xfrm>
            <a:off x="5370072" y="0"/>
            <a:ext cx="6719564" cy="320725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spcAft>
                <a:spcPts val="600"/>
              </a:spcAft>
            </a:pPr>
            <a:r>
              <a:rPr lang="en-US" sz="1700" b="0" i="0" dirty="0">
                <a:effectLst/>
              </a:rPr>
              <a:t>Workshop on “Automatization and Standardization of Volcano Seismic Data Processing Workflows” 17 – 21 November 2025</a:t>
            </a:r>
          </a:p>
          <a:p>
            <a:pPr algn="r">
              <a:lnSpc>
                <a:spcPct val="90000"/>
              </a:lnSpc>
              <a:spcAft>
                <a:spcPts val="600"/>
              </a:spcAft>
            </a:pPr>
            <a:r>
              <a:rPr lang="en-US" sz="1700" dirty="0"/>
              <a:t>Earth Observatory of Singapore</a:t>
            </a:r>
          </a:p>
          <a:p>
            <a:pPr algn="r">
              <a:lnSpc>
                <a:spcPct val="90000"/>
              </a:lnSpc>
              <a:spcAft>
                <a:spcPts val="600"/>
              </a:spcAft>
            </a:pPr>
            <a:r>
              <a:rPr lang="en-US" sz="1700" dirty="0"/>
              <a:t>Nanyang Technological University (NTU)  </a:t>
            </a:r>
          </a:p>
        </p:txBody>
      </p:sp>
      <p:sp>
        <p:nvSpPr>
          <p:cNvPr id="6" name="TextBox 5">
            <a:extLst>
              <a:ext uri="{FF2B5EF4-FFF2-40B4-BE49-F238E27FC236}">
                <a16:creationId xmlns:a16="http://schemas.microsoft.com/office/drawing/2014/main" id="{BA977D30-05A7-9B6D-8BE0-4AB1A37E0A64}"/>
              </a:ext>
            </a:extLst>
          </p:cNvPr>
          <p:cNvSpPr txBox="1"/>
          <p:nvPr/>
        </p:nvSpPr>
        <p:spPr>
          <a:xfrm>
            <a:off x="304707" y="3207258"/>
            <a:ext cx="3837113" cy="923330"/>
          </a:xfrm>
          <a:prstGeom prst="rect">
            <a:avLst/>
          </a:prstGeom>
          <a:noFill/>
        </p:spPr>
        <p:txBody>
          <a:bodyPr wrap="square" rtlCol="0">
            <a:spAutoFit/>
          </a:bodyPr>
          <a:lstStyle/>
          <a:p>
            <a:r>
              <a:rPr lang="en-US" dirty="0"/>
              <a:t>Ahmad Basuki, Sulistiyani, </a:t>
            </a:r>
            <a:r>
              <a:rPr lang="en-US" dirty="0" err="1"/>
              <a:t>Gentur</a:t>
            </a:r>
            <a:r>
              <a:rPr lang="en-US" dirty="0"/>
              <a:t> Santoso,</a:t>
            </a:r>
          </a:p>
          <a:p>
            <a:r>
              <a:rPr lang="en-US" dirty="0"/>
              <a:t>Devi K. </a:t>
            </a:r>
            <a:r>
              <a:rPr lang="en-US" dirty="0" err="1"/>
              <a:t>Syahbana</a:t>
            </a:r>
            <a:endParaRPr lang="en-ID" dirty="0"/>
          </a:p>
        </p:txBody>
      </p:sp>
      <p:pic>
        <p:nvPicPr>
          <p:cNvPr id="3" name="Picture 2" descr="logo esdm2.png">
            <a:extLst>
              <a:ext uri="{FF2B5EF4-FFF2-40B4-BE49-F238E27FC236}">
                <a16:creationId xmlns:a16="http://schemas.microsoft.com/office/drawing/2014/main" id="{B0B4D268-1526-9905-1D96-8C49B9BAC3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27" y="135802"/>
            <a:ext cx="995881" cy="995881"/>
          </a:xfrm>
          <a:prstGeom prst="rect">
            <a:avLst/>
          </a:prstGeom>
        </p:spPr>
      </p:pic>
    </p:spTree>
    <p:extLst>
      <p:ext uri="{BB962C8B-B14F-4D97-AF65-F5344CB8AC3E}">
        <p14:creationId xmlns:p14="http://schemas.microsoft.com/office/powerpoint/2010/main" val="2659765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7E708B-1445-FFB3-E2A7-717174129051}"/>
              </a:ext>
            </a:extLst>
          </p:cNvPr>
          <p:cNvGrpSpPr/>
          <p:nvPr/>
        </p:nvGrpSpPr>
        <p:grpSpPr>
          <a:xfrm>
            <a:off x="127000" y="0"/>
            <a:ext cx="11925300" cy="6959600"/>
            <a:chOff x="0" y="317520"/>
            <a:chExt cx="8902440" cy="6042240"/>
          </a:xfrm>
        </p:grpSpPr>
        <p:pic>
          <p:nvPicPr>
            <p:cNvPr id="5" name="Picture 4">
              <a:extLst>
                <a:ext uri="{FF2B5EF4-FFF2-40B4-BE49-F238E27FC236}">
                  <a16:creationId xmlns:a16="http://schemas.microsoft.com/office/drawing/2014/main" id="{C00E9441-A91C-C389-6E42-A8BD9EA27DDD}"/>
                </a:ext>
              </a:extLst>
            </p:cNvPr>
            <p:cNvPicPr/>
            <p:nvPr/>
          </p:nvPicPr>
          <p:blipFill>
            <a:blip r:embed="rId2"/>
            <a:stretch/>
          </p:blipFill>
          <p:spPr>
            <a:xfrm>
              <a:off x="5045040" y="317520"/>
              <a:ext cx="2539800" cy="2539800"/>
            </a:xfrm>
            <a:prstGeom prst="rect">
              <a:avLst/>
            </a:prstGeom>
            <a:noFill/>
            <a:ln w="0">
              <a:noFill/>
            </a:ln>
          </p:spPr>
        </p:pic>
        <p:pic>
          <p:nvPicPr>
            <p:cNvPr id="6" name="Picture 5">
              <a:extLst>
                <a:ext uri="{FF2B5EF4-FFF2-40B4-BE49-F238E27FC236}">
                  <a16:creationId xmlns:a16="http://schemas.microsoft.com/office/drawing/2014/main" id="{6271A213-2AC2-6B85-3E8C-3293223BCA93}"/>
                </a:ext>
              </a:extLst>
            </p:cNvPr>
            <p:cNvPicPr/>
            <p:nvPr/>
          </p:nvPicPr>
          <p:blipFill>
            <a:blip r:embed="rId3"/>
            <a:stretch/>
          </p:blipFill>
          <p:spPr>
            <a:xfrm>
              <a:off x="0" y="886320"/>
              <a:ext cx="8902440" cy="5473440"/>
            </a:xfrm>
            <a:prstGeom prst="rect">
              <a:avLst/>
            </a:prstGeom>
            <a:noFill/>
            <a:ln w="0">
              <a:noFill/>
            </a:ln>
          </p:spPr>
        </p:pic>
      </p:grpSp>
    </p:spTree>
    <p:extLst>
      <p:ext uri="{BB962C8B-B14F-4D97-AF65-F5344CB8AC3E}">
        <p14:creationId xmlns:p14="http://schemas.microsoft.com/office/powerpoint/2010/main" val="1931644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19714D-343B-D4FE-9162-79B6C9CE62CA}"/>
              </a:ext>
            </a:extLst>
          </p:cNvPr>
          <p:cNvPicPr/>
          <p:nvPr/>
        </p:nvPicPr>
        <p:blipFill>
          <a:blip r:embed="rId2"/>
          <a:stretch/>
        </p:blipFill>
        <p:spPr>
          <a:xfrm>
            <a:off x="0" y="0"/>
            <a:ext cx="12192000" cy="6858000"/>
          </a:xfrm>
          <a:prstGeom prst="rect">
            <a:avLst/>
          </a:prstGeom>
          <a:noFill/>
          <a:ln w="0">
            <a:noFill/>
          </a:ln>
        </p:spPr>
      </p:pic>
    </p:spTree>
    <p:extLst>
      <p:ext uri="{BB962C8B-B14F-4D97-AF65-F5344CB8AC3E}">
        <p14:creationId xmlns:p14="http://schemas.microsoft.com/office/powerpoint/2010/main" val="214891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062C-0162-2391-A257-D1EA4DA27692}"/>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9F4A9D58-02D5-A709-EE53-79199EC9077F}"/>
              </a:ext>
            </a:extLst>
          </p:cNvPr>
          <p:cNvSpPr>
            <a:spLocks noGrp="1"/>
          </p:cNvSpPr>
          <p:nvPr>
            <p:ph idx="1"/>
          </p:nvPr>
        </p:nvSpPr>
        <p:spPr/>
        <p:txBody>
          <a:bodyPr/>
          <a:lstStyle/>
          <a:p>
            <a:endParaRPr lang="en-ID" dirty="0"/>
          </a:p>
        </p:txBody>
      </p:sp>
      <p:pic>
        <p:nvPicPr>
          <p:cNvPr id="4" name="Picture 3">
            <a:extLst>
              <a:ext uri="{FF2B5EF4-FFF2-40B4-BE49-F238E27FC236}">
                <a16:creationId xmlns:a16="http://schemas.microsoft.com/office/drawing/2014/main" id="{B31ECB4B-6E72-EEF8-1FCE-42A04A28605E}"/>
              </a:ext>
            </a:extLst>
          </p:cNvPr>
          <p:cNvPicPr>
            <a:picLocks/>
          </p:cNvPicPr>
          <p:nvPr/>
        </p:nvPicPr>
        <p:blipFill>
          <a:blip r:embed="rId2" cstate="screen">
            <a:extLst>
              <a:ext uri="{28A0092B-C50C-407E-A947-70E740481C1C}">
                <a14:useLocalDpi xmlns:a14="http://schemas.microsoft.com/office/drawing/2010/main"/>
              </a:ext>
            </a:extLst>
          </a:blip>
          <a:stretch/>
        </p:blipFill>
        <p:spPr>
          <a:xfrm>
            <a:off x="136262" y="108647"/>
            <a:ext cx="12055738" cy="6247548"/>
          </a:xfrm>
          <a:prstGeom prst="rect">
            <a:avLst/>
          </a:prstGeom>
          <a:noFill/>
          <a:ln w="0">
            <a:noFill/>
          </a:ln>
        </p:spPr>
      </p:pic>
    </p:spTree>
    <p:extLst>
      <p:ext uri="{BB962C8B-B14F-4D97-AF65-F5344CB8AC3E}">
        <p14:creationId xmlns:p14="http://schemas.microsoft.com/office/powerpoint/2010/main" val="253200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CD5C-2E1B-C894-87FF-BBABD713CC62}"/>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2688B9DF-6CF2-5F40-CDBE-A520EFED32A1}"/>
              </a:ext>
            </a:extLst>
          </p:cNvPr>
          <p:cNvSpPr>
            <a:spLocks noGrp="1"/>
          </p:cNvSpPr>
          <p:nvPr>
            <p:ph idx="1"/>
          </p:nvPr>
        </p:nvSpPr>
        <p:spPr/>
        <p:txBody>
          <a:bodyPr/>
          <a:lstStyle/>
          <a:p>
            <a:endParaRPr lang="en-ID"/>
          </a:p>
        </p:txBody>
      </p:sp>
      <p:pic>
        <p:nvPicPr>
          <p:cNvPr id="4" name="Picture 3">
            <a:extLst>
              <a:ext uri="{FF2B5EF4-FFF2-40B4-BE49-F238E27FC236}">
                <a16:creationId xmlns:a16="http://schemas.microsoft.com/office/drawing/2014/main" id="{29D45803-8124-2664-2F74-E414FA5F18E0}"/>
              </a:ext>
            </a:extLst>
          </p:cNvPr>
          <p:cNvPicPr/>
          <p:nvPr/>
        </p:nvPicPr>
        <p:blipFill>
          <a:blip r:embed="rId2"/>
          <a:stretch/>
        </p:blipFill>
        <p:spPr>
          <a:xfrm>
            <a:off x="0" y="0"/>
            <a:ext cx="12192000" cy="6858000"/>
          </a:xfrm>
          <a:prstGeom prst="rect">
            <a:avLst/>
          </a:prstGeom>
          <a:noFill/>
          <a:ln w="0">
            <a:noFill/>
          </a:ln>
        </p:spPr>
      </p:pic>
    </p:spTree>
    <p:extLst>
      <p:ext uri="{BB962C8B-B14F-4D97-AF65-F5344CB8AC3E}">
        <p14:creationId xmlns:p14="http://schemas.microsoft.com/office/powerpoint/2010/main" val="208901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3D30-967A-0DE4-23BC-25E6B6E46364}"/>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02393897-A599-ECA1-E007-8C9DFAF0BFB5}"/>
              </a:ext>
            </a:extLst>
          </p:cNvPr>
          <p:cNvSpPr>
            <a:spLocks noGrp="1"/>
          </p:cNvSpPr>
          <p:nvPr>
            <p:ph idx="1"/>
          </p:nvPr>
        </p:nvSpPr>
        <p:spPr/>
        <p:txBody>
          <a:bodyPr/>
          <a:lstStyle/>
          <a:p>
            <a:endParaRPr lang="en-ID"/>
          </a:p>
        </p:txBody>
      </p:sp>
      <p:pic>
        <p:nvPicPr>
          <p:cNvPr id="14" name="Picture 13">
            <a:extLst>
              <a:ext uri="{FF2B5EF4-FFF2-40B4-BE49-F238E27FC236}">
                <a16:creationId xmlns:a16="http://schemas.microsoft.com/office/drawing/2014/main" id="{2FC90460-584D-D221-10D0-59119768123C}"/>
              </a:ext>
            </a:extLst>
          </p:cNvPr>
          <p:cNvPicPr>
            <a:picLocks noChangeAspect="1"/>
          </p:cNvPicPr>
          <p:nvPr/>
        </p:nvPicPr>
        <p:blipFill>
          <a:blip r:embed="rId2"/>
          <a:stretch>
            <a:fillRect/>
          </a:stretch>
        </p:blipFill>
        <p:spPr>
          <a:xfrm>
            <a:off x="0" y="201519"/>
            <a:ext cx="12192000" cy="6454962"/>
          </a:xfrm>
          <a:prstGeom prst="rect">
            <a:avLst/>
          </a:prstGeom>
        </p:spPr>
      </p:pic>
      <p:sp>
        <p:nvSpPr>
          <p:cNvPr id="4" name="TextBox 3">
            <a:extLst>
              <a:ext uri="{FF2B5EF4-FFF2-40B4-BE49-F238E27FC236}">
                <a16:creationId xmlns:a16="http://schemas.microsoft.com/office/drawing/2014/main" id="{4751F870-FF9C-F95C-5D42-929B7232F56F}"/>
              </a:ext>
            </a:extLst>
          </p:cNvPr>
          <p:cNvSpPr txBox="1"/>
          <p:nvPr/>
        </p:nvSpPr>
        <p:spPr>
          <a:xfrm>
            <a:off x="29497" y="610444"/>
            <a:ext cx="6292646" cy="461665"/>
          </a:xfrm>
          <a:prstGeom prst="rect">
            <a:avLst/>
          </a:prstGeom>
          <a:solidFill>
            <a:schemeClr val="accent2"/>
          </a:solidFill>
        </p:spPr>
        <p:txBody>
          <a:bodyPr wrap="square" rtlCol="0">
            <a:spAutoFit/>
          </a:bodyPr>
          <a:lstStyle/>
          <a:p>
            <a:r>
              <a:rPr lang="en-US" sz="2400" b="1" dirty="0"/>
              <a:t>DAILY DATA EVALUATION</a:t>
            </a:r>
            <a:endParaRPr lang="en-ID" sz="2400" b="1" dirty="0"/>
          </a:p>
        </p:txBody>
      </p:sp>
    </p:spTree>
    <p:extLst>
      <p:ext uri="{BB962C8B-B14F-4D97-AF65-F5344CB8AC3E}">
        <p14:creationId xmlns:p14="http://schemas.microsoft.com/office/powerpoint/2010/main" val="145670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F796-017F-3260-1461-90767AE36EF5}"/>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47DC33BF-17FC-5AD9-E16D-06F807E11D46}"/>
              </a:ext>
            </a:extLst>
          </p:cNvPr>
          <p:cNvSpPr>
            <a:spLocks noGrp="1"/>
          </p:cNvSpPr>
          <p:nvPr>
            <p:ph idx="1"/>
          </p:nvPr>
        </p:nvSpPr>
        <p:spPr/>
        <p:txBody>
          <a:bodyPr/>
          <a:lstStyle/>
          <a:p>
            <a:endParaRPr lang="en-ID"/>
          </a:p>
        </p:txBody>
      </p:sp>
      <p:pic>
        <p:nvPicPr>
          <p:cNvPr id="4" name="Content Placeholder 4" descr="A screenshot of a computer screen">
            <a:extLst>
              <a:ext uri="{FF2B5EF4-FFF2-40B4-BE49-F238E27FC236}">
                <a16:creationId xmlns:a16="http://schemas.microsoft.com/office/drawing/2014/main" id="{128A37C2-C715-053C-3310-C7EA2E8CCEDF}"/>
              </a:ext>
            </a:extLst>
          </p:cNvPr>
          <p:cNvPicPr>
            <a:picLocks noChangeAspect="1"/>
          </p:cNvPicPr>
          <p:nvPr/>
        </p:nvPicPr>
        <p:blipFill>
          <a:blip r:embed="rId2">
            <a:extLst>
              <a:ext uri="{28A0092B-C50C-407E-A947-70E740481C1C}">
                <a14:useLocalDpi xmlns:a14="http://schemas.microsoft.com/office/drawing/2010/main" val="0"/>
              </a:ext>
            </a:extLst>
          </a:blip>
          <a:srcRect b="11652"/>
          <a:stretch>
            <a:fillRect/>
          </a:stretch>
        </p:blipFill>
        <p:spPr>
          <a:xfrm>
            <a:off x="0" y="681037"/>
            <a:ext cx="12115800" cy="6176963"/>
          </a:xfrm>
          <a:prstGeom prst="rect">
            <a:avLst/>
          </a:prstGeom>
        </p:spPr>
      </p:pic>
      <p:sp>
        <p:nvSpPr>
          <p:cNvPr id="5" name="TextBox 4">
            <a:extLst>
              <a:ext uri="{FF2B5EF4-FFF2-40B4-BE49-F238E27FC236}">
                <a16:creationId xmlns:a16="http://schemas.microsoft.com/office/drawing/2014/main" id="{34DB9AC9-66D1-033C-E158-0F833CA8F3F7}"/>
              </a:ext>
            </a:extLst>
          </p:cNvPr>
          <p:cNvSpPr txBox="1"/>
          <p:nvPr/>
        </p:nvSpPr>
        <p:spPr>
          <a:xfrm>
            <a:off x="0" y="84435"/>
            <a:ext cx="6292646" cy="461665"/>
          </a:xfrm>
          <a:prstGeom prst="rect">
            <a:avLst/>
          </a:prstGeom>
          <a:solidFill>
            <a:schemeClr val="accent2"/>
          </a:solidFill>
        </p:spPr>
        <p:txBody>
          <a:bodyPr wrap="square" rtlCol="0">
            <a:spAutoFit/>
          </a:bodyPr>
          <a:lstStyle/>
          <a:p>
            <a:r>
              <a:rPr lang="en-US" sz="2400" b="1" dirty="0"/>
              <a:t>DAILY EARTHQUAKE EVALUATION</a:t>
            </a:r>
            <a:endParaRPr lang="en-ID" sz="2400" b="1" dirty="0"/>
          </a:p>
        </p:txBody>
      </p:sp>
    </p:spTree>
    <p:extLst>
      <p:ext uri="{BB962C8B-B14F-4D97-AF65-F5344CB8AC3E}">
        <p14:creationId xmlns:p14="http://schemas.microsoft.com/office/powerpoint/2010/main" val="221228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shot of a computer&#10;&#10;AI-generated content may be incorrect.">
            <a:extLst>
              <a:ext uri="{FF2B5EF4-FFF2-40B4-BE49-F238E27FC236}">
                <a16:creationId xmlns:a16="http://schemas.microsoft.com/office/drawing/2014/main" id="{9F24116C-E145-F68B-8598-50F511B91F68}"/>
              </a:ext>
            </a:extLst>
          </p:cNvPr>
          <p:cNvPicPr>
            <a:picLocks noChangeAspect="1"/>
          </p:cNvPicPr>
          <p:nvPr/>
        </p:nvPicPr>
        <p:blipFill>
          <a:blip r:embed="rId2">
            <a:extLst>
              <a:ext uri="{28A0092B-C50C-407E-A947-70E740481C1C}">
                <a14:useLocalDpi xmlns:a14="http://schemas.microsoft.com/office/drawing/2010/main" val="0"/>
              </a:ext>
            </a:extLst>
          </a:blip>
          <a:srcRect t="11330" b="322"/>
          <a:stretch>
            <a:fillRect/>
          </a:stretch>
        </p:blipFill>
        <p:spPr>
          <a:xfrm>
            <a:off x="3478214" y="973425"/>
            <a:ext cx="8350548" cy="5565023"/>
          </a:xfrm>
          <a:prstGeom prst="rect">
            <a:avLst/>
          </a:prstGeom>
        </p:spPr>
      </p:pic>
      <p:sp>
        <p:nvSpPr>
          <p:cNvPr id="20" name="Rectangle 19">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Screenshot of a screenshot of a video&#10;&#10;AI-generated content may be incorrect.">
            <a:extLst>
              <a:ext uri="{FF2B5EF4-FFF2-40B4-BE49-F238E27FC236}">
                <a16:creationId xmlns:a16="http://schemas.microsoft.com/office/drawing/2014/main" id="{88B25DDE-8055-FC72-C316-3A892F77DF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898" y="1071752"/>
            <a:ext cx="2932418" cy="6357546"/>
          </a:xfrm>
        </p:spPr>
      </p:pic>
      <p:sp>
        <p:nvSpPr>
          <p:cNvPr id="15" name="TextBox 14">
            <a:extLst>
              <a:ext uri="{FF2B5EF4-FFF2-40B4-BE49-F238E27FC236}">
                <a16:creationId xmlns:a16="http://schemas.microsoft.com/office/drawing/2014/main" id="{10D22F94-6EB1-5ACE-1DA8-F5D37E7A9D5C}"/>
              </a:ext>
            </a:extLst>
          </p:cNvPr>
          <p:cNvSpPr txBox="1"/>
          <p:nvPr/>
        </p:nvSpPr>
        <p:spPr>
          <a:xfrm>
            <a:off x="-1" y="84435"/>
            <a:ext cx="11690556" cy="830997"/>
          </a:xfrm>
          <a:prstGeom prst="rect">
            <a:avLst/>
          </a:prstGeom>
          <a:solidFill>
            <a:schemeClr val="accent2"/>
          </a:solidFill>
        </p:spPr>
        <p:txBody>
          <a:bodyPr wrap="square" rtlCol="0">
            <a:spAutoFit/>
          </a:bodyPr>
          <a:lstStyle/>
          <a:p>
            <a:r>
              <a:rPr lang="en-US" sz="2400" b="1" dirty="0"/>
              <a:t>DAILY VISUAL OBSERVATION (MOBILE PHONE, MAGMA)  AND DEFORMATION VIA WEBOBS</a:t>
            </a:r>
            <a:endParaRPr lang="en-ID" sz="2400" b="1" dirty="0"/>
          </a:p>
        </p:txBody>
      </p:sp>
    </p:spTree>
    <p:extLst>
      <p:ext uri="{BB962C8B-B14F-4D97-AF65-F5344CB8AC3E}">
        <p14:creationId xmlns:p14="http://schemas.microsoft.com/office/powerpoint/2010/main" val="20202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D4C2-25B7-4A13-20CC-9F5337634C30}"/>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38D889A8-86A6-9719-BD67-F423DF1FF29A}"/>
              </a:ext>
            </a:extLst>
          </p:cNvPr>
          <p:cNvSpPr>
            <a:spLocks noGrp="1"/>
          </p:cNvSpPr>
          <p:nvPr>
            <p:ph idx="1"/>
          </p:nvPr>
        </p:nvSpPr>
        <p:spPr/>
        <p:txBody>
          <a:bodyPr/>
          <a:lstStyle/>
          <a:p>
            <a:endParaRPr lang="en-ID"/>
          </a:p>
        </p:txBody>
      </p:sp>
      <p:pic>
        <p:nvPicPr>
          <p:cNvPr id="5" name="Picture 4">
            <a:extLst>
              <a:ext uri="{FF2B5EF4-FFF2-40B4-BE49-F238E27FC236}">
                <a16:creationId xmlns:a16="http://schemas.microsoft.com/office/drawing/2014/main" id="{D4437FE1-F538-C84A-B803-B762D7A3A007}"/>
              </a:ext>
            </a:extLst>
          </p:cNvPr>
          <p:cNvPicPr>
            <a:picLocks noChangeAspect="1"/>
          </p:cNvPicPr>
          <p:nvPr/>
        </p:nvPicPr>
        <p:blipFill>
          <a:blip r:embed="rId2"/>
          <a:stretch>
            <a:fillRect/>
          </a:stretch>
        </p:blipFill>
        <p:spPr>
          <a:xfrm>
            <a:off x="0" y="226932"/>
            <a:ext cx="12192000" cy="6404136"/>
          </a:xfrm>
          <a:prstGeom prst="rect">
            <a:avLst/>
          </a:prstGeom>
        </p:spPr>
      </p:pic>
    </p:spTree>
    <p:extLst>
      <p:ext uri="{BB962C8B-B14F-4D97-AF65-F5344CB8AC3E}">
        <p14:creationId xmlns:p14="http://schemas.microsoft.com/office/powerpoint/2010/main" val="3244267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7E8BF-9AA3-7509-3A2C-D5EE878A3D6C}"/>
              </a:ext>
            </a:extLst>
          </p:cNvPr>
          <p:cNvSpPr>
            <a:spLocks noGrp="1"/>
          </p:cNvSpPr>
          <p:nvPr>
            <p:ph idx="1"/>
          </p:nvPr>
        </p:nvSpPr>
        <p:spPr>
          <a:xfrm>
            <a:off x="3048000" y="472461"/>
            <a:ext cx="5725242" cy="4351338"/>
          </a:xfrm>
        </p:spPr>
        <p:txBody>
          <a:bodyPr>
            <a:normAutofit/>
          </a:bodyPr>
          <a:lstStyle/>
          <a:p>
            <a:pPr marL="0" indent="0">
              <a:buNone/>
            </a:pPr>
            <a:r>
              <a:rPr lang="en-US" sz="4400" i="1" dirty="0">
                <a:latin typeface="Adobe Devanagari" panose="02040503050201020203" pitchFamily="18" charset="0"/>
                <a:cs typeface="Adobe Devanagari" panose="02040503050201020203" pitchFamily="18" charset="0"/>
              </a:rPr>
              <a:t>DATA MANAGEMENT :</a:t>
            </a:r>
          </a:p>
          <a:p>
            <a:pPr marL="0" indent="0">
              <a:buNone/>
            </a:pPr>
            <a:r>
              <a:rPr lang="en-US" sz="4400" i="1" dirty="0">
                <a:latin typeface="Adobe Devanagari" panose="02040503050201020203" pitchFamily="18" charset="0"/>
                <a:cs typeface="Adobe Devanagari" panose="02040503050201020203" pitchFamily="18" charset="0"/>
              </a:rPr>
              <a:t>Challenges Faced Today</a:t>
            </a:r>
            <a:endParaRPr lang="en-ID" sz="4400" i="1" dirty="0">
              <a:latin typeface="Adobe Devanagari" panose="02040503050201020203" pitchFamily="18" charset="0"/>
              <a:cs typeface="Adobe Devanagari" panose="02040503050201020203" pitchFamily="18" charset="0"/>
            </a:endParaRPr>
          </a:p>
        </p:txBody>
      </p:sp>
      <p:sp>
        <p:nvSpPr>
          <p:cNvPr id="4" name="TextBox 3">
            <a:extLst>
              <a:ext uri="{FF2B5EF4-FFF2-40B4-BE49-F238E27FC236}">
                <a16:creationId xmlns:a16="http://schemas.microsoft.com/office/drawing/2014/main" id="{F0C134E0-5EE8-FA56-75CC-0CDDFE3F75F9}"/>
              </a:ext>
            </a:extLst>
          </p:cNvPr>
          <p:cNvSpPr txBox="1"/>
          <p:nvPr/>
        </p:nvSpPr>
        <p:spPr>
          <a:xfrm>
            <a:off x="2677242" y="2143601"/>
            <a:ext cx="6096000" cy="2144177"/>
          </a:xfrm>
          <a:prstGeom prst="rect">
            <a:avLst/>
          </a:prstGeom>
          <a:noFill/>
        </p:spPr>
        <p:txBody>
          <a:bodyPr wrap="square">
            <a:spAutoFit/>
          </a:bodyPr>
          <a:lstStyle/>
          <a:p>
            <a:pPr algn="just">
              <a:lnSpc>
                <a:spcPts val="2700"/>
              </a:lnSpc>
            </a:pPr>
            <a:r>
              <a:rPr lang="en-US" i="1" dirty="0">
                <a:solidFill>
                  <a:srgbClr val="1F1F1F"/>
                </a:solidFill>
                <a:latin typeface="inherit"/>
              </a:rPr>
              <a:t>CVGHM  (Volcano Team) is a government agency at the grassroots level that must manage volcanoes throughout Indonesia. All of its resources are spent monitoring volcanic activity, Mapping Hazard Zone, Making Geological Map, Dissemination Information with little focus on data management.</a:t>
            </a:r>
            <a:endParaRPr lang="en-US" b="0" i="1" dirty="0">
              <a:solidFill>
                <a:srgbClr val="1F1F1F"/>
              </a:solidFill>
              <a:effectLst/>
              <a:latin typeface="inherit"/>
            </a:endParaRPr>
          </a:p>
        </p:txBody>
      </p:sp>
      <p:sp>
        <p:nvSpPr>
          <p:cNvPr id="2" name="TextBox 1">
            <a:extLst>
              <a:ext uri="{FF2B5EF4-FFF2-40B4-BE49-F238E27FC236}">
                <a16:creationId xmlns:a16="http://schemas.microsoft.com/office/drawing/2014/main" id="{9939FD2F-B91E-DBC9-C70E-530814CA2F2B}"/>
              </a:ext>
            </a:extLst>
          </p:cNvPr>
          <p:cNvSpPr txBox="1"/>
          <p:nvPr/>
        </p:nvSpPr>
        <p:spPr>
          <a:xfrm>
            <a:off x="2359742" y="5330808"/>
            <a:ext cx="7593041" cy="369332"/>
          </a:xfrm>
          <a:prstGeom prst="rect">
            <a:avLst/>
          </a:prstGeom>
          <a:noFill/>
        </p:spPr>
        <p:txBody>
          <a:bodyPr wrap="none" rtlCol="0">
            <a:spAutoFit/>
          </a:bodyPr>
          <a:lstStyle/>
          <a:p>
            <a:r>
              <a:rPr lang="en-US" dirty="0"/>
              <a:t>---------------------------------2007 ----------------------------------------------- NOW</a:t>
            </a:r>
            <a:endParaRPr lang="en-ID" dirty="0"/>
          </a:p>
        </p:txBody>
      </p:sp>
      <p:sp>
        <p:nvSpPr>
          <p:cNvPr id="5" name="TextBox 4">
            <a:extLst>
              <a:ext uri="{FF2B5EF4-FFF2-40B4-BE49-F238E27FC236}">
                <a16:creationId xmlns:a16="http://schemas.microsoft.com/office/drawing/2014/main" id="{B9EA82C8-3CCF-EA27-A0B6-4FA862DC5DC5}"/>
              </a:ext>
            </a:extLst>
          </p:cNvPr>
          <p:cNvSpPr txBox="1"/>
          <p:nvPr/>
        </p:nvSpPr>
        <p:spPr>
          <a:xfrm>
            <a:off x="2359742" y="4714399"/>
            <a:ext cx="2825197" cy="646331"/>
          </a:xfrm>
          <a:prstGeom prst="rect">
            <a:avLst/>
          </a:prstGeom>
          <a:noFill/>
        </p:spPr>
        <p:txBody>
          <a:bodyPr wrap="none" rtlCol="0">
            <a:spAutoFit/>
          </a:bodyPr>
          <a:lstStyle/>
          <a:p>
            <a:r>
              <a:rPr lang="en-US" dirty="0"/>
              <a:t>Data keep in observatories</a:t>
            </a:r>
          </a:p>
          <a:p>
            <a:r>
              <a:rPr lang="en-US" dirty="0"/>
              <a:t>Analog data</a:t>
            </a:r>
            <a:endParaRPr lang="en-ID" dirty="0"/>
          </a:p>
        </p:txBody>
      </p:sp>
      <p:sp>
        <p:nvSpPr>
          <p:cNvPr id="6" name="TextBox 5">
            <a:extLst>
              <a:ext uri="{FF2B5EF4-FFF2-40B4-BE49-F238E27FC236}">
                <a16:creationId xmlns:a16="http://schemas.microsoft.com/office/drawing/2014/main" id="{6FB17A98-43BE-55CE-8FAB-3F852B3069D8}"/>
              </a:ext>
            </a:extLst>
          </p:cNvPr>
          <p:cNvSpPr txBox="1"/>
          <p:nvPr/>
        </p:nvSpPr>
        <p:spPr>
          <a:xfrm>
            <a:off x="6052084" y="4592144"/>
            <a:ext cx="2996461" cy="923330"/>
          </a:xfrm>
          <a:prstGeom prst="rect">
            <a:avLst/>
          </a:prstGeom>
          <a:noFill/>
        </p:spPr>
        <p:txBody>
          <a:bodyPr wrap="none" rtlCol="0">
            <a:spAutoFit/>
          </a:bodyPr>
          <a:lstStyle/>
          <a:p>
            <a:r>
              <a:rPr lang="en-US" dirty="0"/>
              <a:t>Change to digital data</a:t>
            </a:r>
          </a:p>
          <a:p>
            <a:r>
              <a:rPr lang="en-US" dirty="0"/>
              <a:t>Transmitted to Center Office</a:t>
            </a:r>
          </a:p>
          <a:p>
            <a:r>
              <a:rPr lang="en-US" dirty="0"/>
              <a:t> in Bandung</a:t>
            </a:r>
            <a:endParaRPr lang="en-ID" dirty="0"/>
          </a:p>
        </p:txBody>
      </p:sp>
    </p:spTree>
    <p:extLst>
      <p:ext uri="{BB962C8B-B14F-4D97-AF65-F5344CB8AC3E}">
        <p14:creationId xmlns:p14="http://schemas.microsoft.com/office/powerpoint/2010/main" val="3322518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8DD2452-C17C-563B-7419-220EAD479C54}"/>
              </a:ext>
            </a:extLst>
          </p:cNvPr>
          <p:cNvGraphicFramePr>
            <a:graphicFrameLocks noGrp="1"/>
          </p:cNvGraphicFramePr>
          <p:nvPr>
            <p:extLst>
              <p:ext uri="{D42A27DB-BD31-4B8C-83A1-F6EECF244321}">
                <p14:modId xmlns:p14="http://schemas.microsoft.com/office/powerpoint/2010/main" val="1107666946"/>
              </p:ext>
            </p:extLst>
          </p:nvPr>
        </p:nvGraphicFramePr>
        <p:xfrm>
          <a:off x="2110658" y="1143000"/>
          <a:ext cx="8128000" cy="5120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99060433"/>
                    </a:ext>
                  </a:extLst>
                </a:gridCol>
                <a:gridCol w="4064000">
                  <a:extLst>
                    <a:ext uri="{9D8B030D-6E8A-4147-A177-3AD203B41FA5}">
                      <a16:colId xmlns:a16="http://schemas.microsoft.com/office/drawing/2014/main" val="36012481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Problems </a:t>
                      </a:r>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0" i="0" kern="1200" dirty="0">
                          <a:solidFill>
                            <a:schemeClr val="lt1"/>
                          </a:solidFill>
                          <a:effectLst/>
                          <a:latin typeface="+mn-lt"/>
                          <a:ea typeface="+mn-ea"/>
                          <a:cs typeface="+mn-cs"/>
                        </a:rPr>
                        <a:t>Recommendations/Proposed Action Plan</a:t>
                      </a:r>
                    </a:p>
                    <a:p>
                      <a:endParaRPr lang="en-ID" dirty="0"/>
                    </a:p>
                  </a:txBody>
                  <a:tcPr/>
                </a:tc>
                <a:extLst>
                  <a:ext uri="{0D108BD9-81ED-4DB2-BD59-A6C34878D82A}">
                    <a16:rowId xmlns:a16="http://schemas.microsoft.com/office/drawing/2014/main" val="2338824799"/>
                  </a:ext>
                </a:extLst>
              </a:tr>
              <a:tr h="370840">
                <a:tc>
                  <a:txBody>
                    <a:bodyPr/>
                    <a:lstStyle/>
                    <a:p>
                      <a:pPr marL="285750" indent="-285750">
                        <a:buFont typeface="Arial" panose="020B0604020202020204" pitchFamily="34" charset="0"/>
                        <a:buChar char="•"/>
                      </a:pPr>
                      <a:r>
                        <a:rPr lang="en-ID" dirty="0"/>
                        <a:t>Complete station information is not yet available (location, sensors, acquisition systems, digitizers, gain, etc.).</a:t>
                      </a:r>
                    </a:p>
                    <a:p>
                      <a:pPr marL="285750" indent="-285750">
                        <a:buFont typeface="Arial" panose="020B0604020202020204" pitchFamily="34" charset="0"/>
                        <a:buChar char="•"/>
                      </a:pPr>
                      <a:r>
                        <a:rPr lang="en-ID" dirty="0"/>
                        <a:t>Very little station metadata has been created.</a:t>
                      </a:r>
                    </a:p>
                    <a:p>
                      <a:pPr marL="285750" indent="-285750">
                        <a:buFont typeface="Arial" panose="020B0604020202020204" pitchFamily="34" charset="0"/>
                        <a:buChar char="•"/>
                      </a:pPr>
                      <a:r>
                        <a:rPr lang="en-ID" dirty="0"/>
                        <a:t>Station naming standards .</a:t>
                      </a:r>
                    </a:p>
                    <a:p>
                      <a:pPr marL="285750" indent="-285750">
                        <a:buFont typeface="Arial" panose="020B0604020202020204" pitchFamily="34" charset="0"/>
                        <a:buChar char="•"/>
                      </a:pPr>
                      <a:r>
                        <a:rPr lang="en-ID" dirty="0"/>
                        <a:t>Gap between </a:t>
                      </a:r>
                      <a:r>
                        <a:rPr lang="en-ID" dirty="0" err="1"/>
                        <a:t>analog</a:t>
                      </a:r>
                      <a:r>
                        <a:rPr lang="en-ID" dirty="0"/>
                        <a:t> and digital generations among observers</a:t>
                      </a:r>
                    </a:p>
                    <a:p>
                      <a:pPr marL="285750" indent="-285750">
                        <a:buFont typeface="Arial" panose="020B0604020202020204" pitchFamily="34" charset="0"/>
                        <a:buChar char="•"/>
                      </a:pPr>
                      <a:r>
                        <a:rPr lang="en-ID" dirty="0"/>
                        <a:t>Difficulty converting seismic amplitudes between </a:t>
                      </a:r>
                      <a:r>
                        <a:rPr lang="en-ID" dirty="0" err="1"/>
                        <a:t>analog</a:t>
                      </a:r>
                      <a:r>
                        <a:rPr lang="en-ID" dirty="0"/>
                        <a:t> and digital. Amplitudes reports still using mm</a:t>
                      </a:r>
                    </a:p>
                    <a:p>
                      <a:pPr marL="285750" indent="-285750">
                        <a:buFont typeface="Arial" panose="020B0604020202020204" pitchFamily="34" charset="0"/>
                        <a:buChar char="•"/>
                      </a:pPr>
                      <a:r>
                        <a:rPr lang="en-ID" dirty="0"/>
                        <a:t>Data Format</a:t>
                      </a:r>
                    </a:p>
                    <a:p>
                      <a:endParaRPr lang="en-ID" dirty="0"/>
                    </a:p>
                  </a:txBody>
                  <a:tcPr/>
                </a:tc>
                <a:tc>
                  <a:txBody>
                    <a:bodyPr/>
                    <a:lstStyle/>
                    <a:p>
                      <a:pPr marL="285750" indent="-285750">
                        <a:buFont typeface="Arial" panose="020B0604020202020204" pitchFamily="34" charset="0"/>
                        <a:buChar char="•"/>
                      </a:pPr>
                      <a:r>
                        <a:rPr lang="en-US" dirty="0"/>
                        <a:t>Create a complete and detailed station information list. </a:t>
                      </a:r>
                    </a:p>
                    <a:p>
                      <a:pPr marL="285750" indent="-285750">
                        <a:buFont typeface="Arial" panose="020B0604020202020204" pitchFamily="34" charset="0"/>
                        <a:buChar char="•"/>
                      </a:pPr>
                      <a:r>
                        <a:rPr lang="en-US" dirty="0"/>
                        <a:t> Create station metadata based on the station information list. Currently, only a few metadata files are available.</a:t>
                      </a:r>
                    </a:p>
                    <a:p>
                      <a:pPr marL="285750" indent="-285750">
                        <a:buFont typeface="Arial" panose="020B0604020202020204" pitchFamily="34" charset="0"/>
                        <a:buChar char="•"/>
                      </a:pPr>
                      <a:r>
                        <a:rPr lang="en-US" dirty="0"/>
                        <a:t>Begin teaching/introducing seismic/digital seismometers to observers.</a:t>
                      </a:r>
                    </a:p>
                    <a:p>
                      <a:pPr marL="285750" indent="-285750">
                        <a:buFont typeface="Arial" panose="020B0604020202020204" pitchFamily="34" charset="0"/>
                        <a:buChar char="•"/>
                      </a:pPr>
                      <a:r>
                        <a:rPr lang="en-US" dirty="0"/>
                        <a:t>Once station metadata is available, convert the amplitude</a:t>
                      </a:r>
                      <a:endParaRPr lang="en-ID" dirty="0"/>
                    </a:p>
                  </a:txBody>
                  <a:tcPr/>
                </a:tc>
                <a:extLst>
                  <a:ext uri="{0D108BD9-81ED-4DB2-BD59-A6C34878D82A}">
                    <a16:rowId xmlns:a16="http://schemas.microsoft.com/office/drawing/2014/main" val="3127237727"/>
                  </a:ext>
                </a:extLst>
              </a:tr>
            </a:tbl>
          </a:graphicData>
        </a:graphic>
      </p:graphicFrame>
      <p:sp>
        <p:nvSpPr>
          <p:cNvPr id="8" name="TextBox 7">
            <a:extLst>
              <a:ext uri="{FF2B5EF4-FFF2-40B4-BE49-F238E27FC236}">
                <a16:creationId xmlns:a16="http://schemas.microsoft.com/office/drawing/2014/main" id="{52A037A6-F2B8-EDB6-2403-2C96AEF92AAA}"/>
              </a:ext>
            </a:extLst>
          </p:cNvPr>
          <p:cNvSpPr txBox="1"/>
          <p:nvPr/>
        </p:nvSpPr>
        <p:spPr>
          <a:xfrm>
            <a:off x="2251587" y="306947"/>
            <a:ext cx="789530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kern="1200" dirty="0">
                <a:effectLst/>
                <a:latin typeface="+mn-lt"/>
                <a:ea typeface="+mn-ea"/>
                <a:cs typeface="+mn-cs"/>
              </a:rPr>
              <a:t>Problems at  Monitoring Station</a:t>
            </a:r>
          </a:p>
        </p:txBody>
      </p:sp>
    </p:spTree>
    <p:extLst>
      <p:ext uri="{BB962C8B-B14F-4D97-AF65-F5344CB8AC3E}">
        <p14:creationId xmlns:p14="http://schemas.microsoft.com/office/powerpoint/2010/main" val="4245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D671-B2B6-8160-070B-9A277E3190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AAB6A2F-7876-44EB-5444-8DC1E743A5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12" y="1320084"/>
            <a:ext cx="8734393" cy="5393487"/>
          </a:xfrm>
          <a:prstGeom prst="rect">
            <a:avLst/>
          </a:prstGeom>
          <a:ln>
            <a:noFill/>
          </a:ln>
        </p:spPr>
      </p:pic>
      <p:grpSp>
        <p:nvGrpSpPr>
          <p:cNvPr id="6" name="Group 5">
            <a:extLst>
              <a:ext uri="{FF2B5EF4-FFF2-40B4-BE49-F238E27FC236}">
                <a16:creationId xmlns:a16="http://schemas.microsoft.com/office/drawing/2014/main" id="{5A96FCC7-AAA0-2484-BB81-DD3F4F2B930A}"/>
              </a:ext>
            </a:extLst>
          </p:cNvPr>
          <p:cNvGrpSpPr/>
          <p:nvPr/>
        </p:nvGrpSpPr>
        <p:grpSpPr>
          <a:xfrm>
            <a:off x="207663" y="100012"/>
            <a:ext cx="4096760" cy="1162050"/>
            <a:chOff x="252053" y="538163"/>
            <a:chExt cx="4096760" cy="1162050"/>
          </a:xfrm>
        </p:grpSpPr>
        <p:sp>
          <p:nvSpPr>
            <p:cNvPr id="7" name="Oval 6">
              <a:extLst>
                <a:ext uri="{FF2B5EF4-FFF2-40B4-BE49-F238E27FC236}">
                  <a16:creationId xmlns:a16="http://schemas.microsoft.com/office/drawing/2014/main" id="{FCE8BF1B-3646-FFD3-2BEF-24AB731EE8D0}"/>
                </a:ext>
              </a:extLst>
            </p:cNvPr>
            <p:cNvSpPr/>
            <p:nvPr/>
          </p:nvSpPr>
          <p:spPr>
            <a:xfrm>
              <a:off x="252053" y="538163"/>
              <a:ext cx="1156492" cy="1162050"/>
            </a:xfrm>
            <a:prstGeom prst="ellipse">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a:extLst>
                <a:ext uri="{FF2B5EF4-FFF2-40B4-BE49-F238E27FC236}">
                  <a16:creationId xmlns:a16="http://schemas.microsoft.com/office/drawing/2014/main" id="{C018BAA3-55CD-467E-E8C0-588EA6CDCB3F}"/>
                </a:ext>
              </a:extLst>
            </p:cNvPr>
            <p:cNvGrpSpPr/>
            <p:nvPr/>
          </p:nvGrpSpPr>
          <p:grpSpPr>
            <a:xfrm>
              <a:off x="393107" y="677863"/>
              <a:ext cx="3955706" cy="898525"/>
              <a:chOff x="393107" y="677863"/>
              <a:chExt cx="3955706" cy="898525"/>
            </a:xfrm>
          </p:grpSpPr>
          <p:sp>
            <p:nvSpPr>
              <p:cNvPr id="10" name="Flowchart: Terminator 226">
                <a:extLst>
                  <a:ext uri="{FF2B5EF4-FFF2-40B4-BE49-F238E27FC236}">
                    <a16:creationId xmlns:a16="http://schemas.microsoft.com/office/drawing/2014/main" id="{D89A7F6A-B303-16E5-F621-2DA7B4FBFF9B}"/>
                  </a:ext>
                </a:extLst>
              </p:cNvPr>
              <p:cNvSpPr/>
              <p:nvPr/>
            </p:nvSpPr>
            <p:spPr>
              <a:xfrm>
                <a:off x="444160" y="836849"/>
                <a:ext cx="3904653" cy="59910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644"/>
                  <a:gd name="connsiteY0" fmla="*/ 0 h 21600"/>
                  <a:gd name="connsiteX1" fmla="*/ 18125 w 19644"/>
                  <a:gd name="connsiteY1" fmla="*/ 0 h 21600"/>
                  <a:gd name="connsiteX2" fmla="*/ 19600 w 19644"/>
                  <a:gd name="connsiteY2" fmla="*/ 10800 h 21600"/>
                  <a:gd name="connsiteX3" fmla="*/ 18125 w 19644"/>
                  <a:gd name="connsiteY3" fmla="*/ 21600 h 21600"/>
                  <a:gd name="connsiteX4" fmla="*/ 3475 w 19644"/>
                  <a:gd name="connsiteY4" fmla="*/ 21600 h 21600"/>
                  <a:gd name="connsiteX5" fmla="*/ 0 w 19644"/>
                  <a:gd name="connsiteY5" fmla="*/ 10800 h 21600"/>
                  <a:gd name="connsiteX6" fmla="*/ 3475 w 19644"/>
                  <a:gd name="connsiteY6" fmla="*/ 0 h 21600"/>
                  <a:gd name="connsiteX0" fmla="*/ 3475 w 23432"/>
                  <a:gd name="connsiteY0" fmla="*/ 0 h 21600"/>
                  <a:gd name="connsiteX1" fmla="*/ 22958 w 23432"/>
                  <a:gd name="connsiteY1" fmla="*/ 625 h 21600"/>
                  <a:gd name="connsiteX2" fmla="*/ 19600 w 23432"/>
                  <a:gd name="connsiteY2" fmla="*/ 10800 h 21600"/>
                  <a:gd name="connsiteX3" fmla="*/ 18125 w 23432"/>
                  <a:gd name="connsiteY3" fmla="*/ 21600 h 21600"/>
                  <a:gd name="connsiteX4" fmla="*/ 3475 w 23432"/>
                  <a:gd name="connsiteY4" fmla="*/ 21600 h 21600"/>
                  <a:gd name="connsiteX5" fmla="*/ 0 w 23432"/>
                  <a:gd name="connsiteY5" fmla="*/ 10800 h 21600"/>
                  <a:gd name="connsiteX6" fmla="*/ 3475 w 23432"/>
                  <a:gd name="connsiteY6" fmla="*/ 0 h 21600"/>
                  <a:gd name="connsiteX0" fmla="*/ 3475 w 23382"/>
                  <a:gd name="connsiteY0" fmla="*/ 0 h 21913"/>
                  <a:gd name="connsiteX1" fmla="*/ 22958 w 23382"/>
                  <a:gd name="connsiteY1" fmla="*/ 625 h 21913"/>
                  <a:gd name="connsiteX2" fmla="*/ 19600 w 23382"/>
                  <a:gd name="connsiteY2" fmla="*/ 10800 h 21913"/>
                  <a:gd name="connsiteX3" fmla="*/ 22569 w 23382"/>
                  <a:gd name="connsiteY3" fmla="*/ 21913 h 21913"/>
                  <a:gd name="connsiteX4" fmla="*/ 3475 w 23382"/>
                  <a:gd name="connsiteY4" fmla="*/ 21600 h 21913"/>
                  <a:gd name="connsiteX5" fmla="*/ 0 w 23382"/>
                  <a:gd name="connsiteY5" fmla="*/ 10800 h 21913"/>
                  <a:gd name="connsiteX6" fmla="*/ 3475 w 23382"/>
                  <a:gd name="connsiteY6" fmla="*/ 0 h 21913"/>
                  <a:gd name="connsiteX0" fmla="*/ 3475 w 25162"/>
                  <a:gd name="connsiteY0" fmla="*/ 0 h 21913"/>
                  <a:gd name="connsiteX1" fmla="*/ 22958 w 25162"/>
                  <a:gd name="connsiteY1" fmla="*/ 625 h 21913"/>
                  <a:gd name="connsiteX2" fmla="*/ 25155 w 25162"/>
                  <a:gd name="connsiteY2" fmla="*/ 12363 h 21913"/>
                  <a:gd name="connsiteX3" fmla="*/ 22569 w 25162"/>
                  <a:gd name="connsiteY3" fmla="*/ 21913 h 21913"/>
                  <a:gd name="connsiteX4" fmla="*/ 3475 w 25162"/>
                  <a:gd name="connsiteY4" fmla="*/ 21600 h 21913"/>
                  <a:gd name="connsiteX5" fmla="*/ 0 w 25162"/>
                  <a:gd name="connsiteY5" fmla="*/ 10800 h 21913"/>
                  <a:gd name="connsiteX6" fmla="*/ 3475 w 25162"/>
                  <a:gd name="connsiteY6" fmla="*/ 0 h 21913"/>
                  <a:gd name="connsiteX0" fmla="*/ 3475 w 25381"/>
                  <a:gd name="connsiteY0" fmla="*/ 0 h 21913"/>
                  <a:gd name="connsiteX1" fmla="*/ 22958 w 25381"/>
                  <a:gd name="connsiteY1" fmla="*/ 625 h 21913"/>
                  <a:gd name="connsiteX2" fmla="*/ 25377 w 25381"/>
                  <a:gd name="connsiteY2" fmla="*/ 12363 h 21913"/>
                  <a:gd name="connsiteX3" fmla="*/ 22569 w 25381"/>
                  <a:gd name="connsiteY3" fmla="*/ 21913 h 21913"/>
                  <a:gd name="connsiteX4" fmla="*/ 3475 w 25381"/>
                  <a:gd name="connsiteY4" fmla="*/ 21600 h 21913"/>
                  <a:gd name="connsiteX5" fmla="*/ 0 w 25381"/>
                  <a:gd name="connsiteY5" fmla="*/ 10800 h 21913"/>
                  <a:gd name="connsiteX6" fmla="*/ 3475 w 25381"/>
                  <a:gd name="connsiteY6" fmla="*/ 0 h 2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81" h="21913">
                    <a:moveTo>
                      <a:pt x="3475" y="0"/>
                    </a:moveTo>
                    <a:lnTo>
                      <a:pt x="22958" y="625"/>
                    </a:lnTo>
                    <a:cubicBezTo>
                      <a:pt x="24877" y="625"/>
                      <a:pt x="25442" y="8815"/>
                      <a:pt x="25377" y="12363"/>
                    </a:cubicBezTo>
                    <a:cubicBezTo>
                      <a:pt x="25312" y="15911"/>
                      <a:pt x="24488" y="21913"/>
                      <a:pt x="22569" y="21913"/>
                    </a:cubicBezTo>
                    <a:lnTo>
                      <a:pt x="3475" y="21600"/>
                    </a:lnTo>
                    <a:cubicBezTo>
                      <a:pt x="1556" y="21600"/>
                      <a:pt x="0" y="16765"/>
                      <a:pt x="0" y="10800"/>
                    </a:cubicBezTo>
                    <a:cubicBezTo>
                      <a:pt x="0" y="4835"/>
                      <a:pt x="1556" y="0"/>
                      <a:pt x="3475" y="0"/>
                    </a:cubicBezTo>
                    <a:close/>
                  </a:path>
                </a:pathLst>
              </a:cu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201C344E-C3DD-E3F9-6BCC-3B28FBC8B36D}"/>
                  </a:ext>
                </a:extLst>
              </p:cNvPr>
              <p:cNvSpPr/>
              <p:nvPr/>
            </p:nvSpPr>
            <p:spPr>
              <a:xfrm>
                <a:off x="393107" y="677863"/>
                <a:ext cx="889594" cy="898525"/>
              </a:xfrm>
              <a:prstGeom prst="ellipse">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lowchart: Terminator 226">
                <a:extLst>
                  <a:ext uri="{FF2B5EF4-FFF2-40B4-BE49-F238E27FC236}">
                    <a16:creationId xmlns:a16="http://schemas.microsoft.com/office/drawing/2014/main" id="{A2A35239-B351-C5F0-12E1-75CCA5F79179}"/>
                  </a:ext>
                </a:extLst>
              </p:cNvPr>
              <p:cNvSpPr/>
              <p:nvPr/>
            </p:nvSpPr>
            <p:spPr>
              <a:xfrm>
                <a:off x="1599408" y="1311273"/>
                <a:ext cx="2060574" cy="25999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19644"/>
                  <a:gd name="connsiteY0" fmla="*/ 0 h 21600"/>
                  <a:gd name="connsiteX1" fmla="*/ 18125 w 19644"/>
                  <a:gd name="connsiteY1" fmla="*/ 0 h 21600"/>
                  <a:gd name="connsiteX2" fmla="*/ 19600 w 19644"/>
                  <a:gd name="connsiteY2" fmla="*/ 10800 h 21600"/>
                  <a:gd name="connsiteX3" fmla="*/ 18125 w 19644"/>
                  <a:gd name="connsiteY3" fmla="*/ 21600 h 21600"/>
                  <a:gd name="connsiteX4" fmla="*/ 3475 w 19644"/>
                  <a:gd name="connsiteY4" fmla="*/ 21600 h 21600"/>
                  <a:gd name="connsiteX5" fmla="*/ 0 w 19644"/>
                  <a:gd name="connsiteY5" fmla="*/ 10800 h 21600"/>
                  <a:gd name="connsiteX6" fmla="*/ 3475 w 19644"/>
                  <a:gd name="connsiteY6" fmla="*/ 0 h 21600"/>
                  <a:gd name="connsiteX0" fmla="*/ 3475 w 23432"/>
                  <a:gd name="connsiteY0" fmla="*/ 0 h 21600"/>
                  <a:gd name="connsiteX1" fmla="*/ 22958 w 23432"/>
                  <a:gd name="connsiteY1" fmla="*/ 625 h 21600"/>
                  <a:gd name="connsiteX2" fmla="*/ 19600 w 23432"/>
                  <a:gd name="connsiteY2" fmla="*/ 10800 h 21600"/>
                  <a:gd name="connsiteX3" fmla="*/ 18125 w 23432"/>
                  <a:gd name="connsiteY3" fmla="*/ 21600 h 21600"/>
                  <a:gd name="connsiteX4" fmla="*/ 3475 w 23432"/>
                  <a:gd name="connsiteY4" fmla="*/ 21600 h 21600"/>
                  <a:gd name="connsiteX5" fmla="*/ 0 w 23432"/>
                  <a:gd name="connsiteY5" fmla="*/ 10800 h 21600"/>
                  <a:gd name="connsiteX6" fmla="*/ 3475 w 23432"/>
                  <a:gd name="connsiteY6" fmla="*/ 0 h 21600"/>
                  <a:gd name="connsiteX0" fmla="*/ 3475 w 23382"/>
                  <a:gd name="connsiteY0" fmla="*/ 0 h 21913"/>
                  <a:gd name="connsiteX1" fmla="*/ 22958 w 23382"/>
                  <a:gd name="connsiteY1" fmla="*/ 625 h 21913"/>
                  <a:gd name="connsiteX2" fmla="*/ 19600 w 23382"/>
                  <a:gd name="connsiteY2" fmla="*/ 10800 h 21913"/>
                  <a:gd name="connsiteX3" fmla="*/ 22569 w 23382"/>
                  <a:gd name="connsiteY3" fmla="*/ 21913 h 21913"/>
                  <a:gd name="connsiteX4" fmla="*/ 3475 w 23382"/>
                  <a:gd name="connsiteY4" fmla="*/ 21600 h 21913"/>
                  <a:gd name="connsiteX5" fmla="*/ 0 w 23382"/>
                  <a:gd name="connsiteY5" fmla="*/ 10800 h 21913"/>
                  <a:gd name="connsiteX6" fmla="*/ 3475 w 23382"/>
                  <a:gd name="connsiteY6" fmla="*/ 0 h 21913"/>
                  <a:gd name="connsiteX0" fmla="*/ 3475 w 25162"/>
                  <a:gd name="connsiteY0" fmla="*/ 0 h 21913"/>
                  <a:gd name="connsiteX1" fmla="*/ 22958 w 25162"/>
                  <a:gd name="connsiteY1" fmla="*/ 625 h 21913"/>
                  <a:gd name="connsiteX2" fmla="*/ 25155 w 25162"/>
                  <a:gd name="connsiteY2" fmla="*/ 12363 h 21913"/>
                  <a:gd name="connsiteX3" fmla="*/ 22569 w 25162"/>
                  <a:gd name="connsiteY3" fmla="*/ 21913 h 21913"/>
                  <a:gd name="connsiteX4" fmla="*/ 3475 w 25162"/>
                  <a:gd name="connsiteY4" fmla="*/ 21600 h 21913"/>
                  <a:gd name="connsiteX5" fmla="*/ 0 w 25162"/>
                  <a:gd name="connsiteY5" fmla="*/ 10800 h 21913"/>
                  <a:gd name="connsiteX6" fmla="*/ 3475 w 25162"/>
                  <a:gd name="connsiteY6" fmla="*/ 0 h 21913"/>
                  <a:gd name="connsiteX0" fmla="*/ 3475 w 25381"/>
                  <a:gd name="connsiteY0" fmla="*/ 0 h 21913"/>
                  <a:gd name="connsiteX1" fmla="*/ 22958 w 25381"/>
                  <a:gd name="connsiteY1" fmla="*/ 625 h 21913"/>
                  <a:gd name="connsiteX2" fmla="*/ 25377 w 25381"/>
                  <a:gd name="connsiteY2" fmla="*/ 12363 h 21913"/>
                  <a:gd name="connsiteX3" fmla="*/ 22569 w 25381"/>
                  <a:gd name="connsiteY3" fmla="*/ 21913 h 21913"/>
                  <a:gd name="connsiteX4" fmla="*/ 3475 w 25381"/>
                  <a:gd name="connsiteY4" fmla="*/ 21600 h 21913"/>
                  <a:gd name="connsiteX5" fmla="*/ 0 w 25381"/>
                  <a:gd name="connsiteY5" fmla="*/ 10800 h 21913"/>
                  <a:gd name="connsiteX6" fmla="*/ 3475 w 25381"/>
                  <a:gd name="connsiteY6" fmla="*/ 0 h 21913"/>
                  <a:gd name="connsiteX0" fmla="*/ 97 w 56130"/>
                  <a:gd name="connsiteY0" fmla="*/ 0 h 22658"/>
                  <a:gd name="connsiteX1" fmla="*/ 53707 w 56130"/>
                  <a:gd name="connsiteY1" fmla="*/ 1370 h 22658"/>
                  <a:gd name="connsiteX2" fmla="*/ 56126 w 56130"/>
                  <a:gd name="connsiteY2" fmla="*/ 13108 h 22658"/>
                  <a:gd name="connsiteX3" fmla="*/ 53318 w 56130"/>
                  <a:gd name="connsiteY3" fmla="*/ 22658 h 22658"/>
                  <a:gd name="connsiteX4" fmla="*/ 34224 w 56130"/>
                  <a:gd name="connsiteY4" fmla="*/ 22345 h 22658"/>
                  <a:gd name="connsiteX5" fmla="*/ 30749 w 56130"/>
                  <a:gd name="connsiteY5" fmla="*/ 11545 h 22658"/>
                  <a:gd name="connsiteX6" fmla="*/ 97 w 56130"/>
                  <a:gd name="connsiteY6" fmla="*/ 0 h 22658"/>
                  <a:gd name="connsiteX0" fmla="*/ 82 w 56115"/>
                  <a:gd name="connsiteY0" fmla="*/ 0 h 22658"/>
                  <a:gd name="connsiteX1" fmla="*/ 53692 w 56115"/>
                  <a:gd name="connsiteY1" fmla="*/ 1370 h 22658"/>
                  <a:gd name="connsiteX2" fmla="*/ 56111 w 56115"/>
                  <a:gd name="connsiteY2" fmla="*/ 13108 h 22658"/>
                  <a:gd name="connsiteX3" fmla="*/ 53303 w 56115"/>
                  <a:gd name="connsiteY3" fmla="*/ 22658 h 22658"/>
                  <a:gd name="connsiteX4" fmla="*/ 82 w 56115"/>
                  <a:gd name="connsiteY4" fmla="*/ 21600 h 22658"/>
                  <a:gd name="connsiteX5" fmla="*/ 30734 w 56115"/>
                  <a:gd name="connsiteY5" fmla="*/ 11545 h 22658"/>
                  <a:gd name="connsiteX6" fmla="*/ 82 w 56115"/>
                  <a:gd name="connsiteY6" fmla="*/ 0 h 22658"/>
                  <a:gd name="connsiteX0" fmla="*/ 3963 w 59996"/>
                  <a:gd name="connsiteY0" fmla="*/ 0 h 22658"/>
                  <a:gd name="connsiteX1" fmla="*/ 57573 w 59996"/>
                  <a:gd name="connsiteY1" fmla="*/ 1370 h 22658"/>
                  <a:gd name="connsiteX2" fmla="*/ 59992 w 59996"/>
                  <a:gd name="connsiteY2" fmla="*/ 13108 h 22658"/>
                  <a:gd name="connsiteX3" fmla="*/ 57184 w 59996"/>
                  <a:gd name="connsiteY3" fmla="*/ 22658 h 22658"/>
                  <a:gd name="connsiteX4" fmla="*/ 3963 w 59996"/>
                  <a:gd name="connsiteY4" fmla="*/ 21600 h 22658"/>
                  <a:gd name="connsiteX5" fmla="*/ 0 w 59996"/>
                  <a:gd name="connsiteY5" fmla="*/ 11545 h 22658"/>
                  <a:gd name="connsiteX6" fmla="*/ 3963 w 59996"/>
                  <a:gd name="connsiteY6" fmla="*/ 0 h 22658"/>
                  <a:gd name="connsiteX0" fmla="*/ 2744 w 58777"/>
                  <a:gd name="connsiteY0" fmla="*/ 0 h 22658"/>
                  <a:gd name="connsiteX1" fmla="*/ 56354 w 58777"/>
                  <a:gd name="connsiteY1" fmla="*/ 1370 h 22658"/>
                  <a:gd name="connsiteX2" fmla="*/ 58773 w 58777"/>
                  <a:gd name="connsiteY2" fmla="*/ 13108 h 22658"/>
                  <a:gd name="connsiteX3" fmla="*/ 55965 w 58777"/>
                  <a:gd name="connsiteY3" fmla="*/ 22658 h 22658"/>
                  <a:gd name="connsiteX4" fmla="*/ 2744 w 58777"/>
                  <a:gd name="connsiteY4" fmla="*/ 21600 h 22658"/>
                  <a:gd name="connsiteX5" fmla="*/ 0 w 58777"/>
                  <a:gd name="connsiteY5" fmla="*/ 11545 h 22658"/>
                  <a:gd name="connsiteX6" fmla="*/ 2744 w 58777"/>
                  <a:gd name="connsiteY6" fmla="*/ 0 h 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77" h="22658">
                    <a:moveTo>
                      <a:pt x="2744" y="0"/>
                    </a:moveTo>
                    <a:lnTo>
                      <a:pt x="56354" y="1370"/>
                    </a:lnTo>
                    <a:cubicBezTo>
                      <a:pt x="58273" y="1370"/>
                      <a:pt x="58838" y="9560"/>
                      <a:pt x="58773" y="13108"/>
                    </a:cubicBezTo>
                    <a:cubicBezTo>
                      <a:pt x="58708" y="16656"/>
                      <a:pt x="57884" y="22658"/>
                      <a:pt x="55965" y="22658"/>
                    </a:cubicBezTo>
                    <a:lnTo>
                      <a:pt x="2744" y="21600"/>
                    </a:lnTo>
                    <a:cubicBezTo>
                      <a:pt x="825" y="21600"/>
                      <a:pt x="0" y="15145"/>
                      <a:pt x="0" y="11545"/>
                    </a:cubicBezTo>
                    <a:cubicBezTo>
                      <a:pt x="0" y="7945"/>
                      <a:pt x="825" y="0"/>
                      <a:pt x="2744" y="0"/>
                    </a:cubicBezTo>
                    <a:close/>
                  </a:path>
                </a:pathLst>
              </a:custGeom>
              <a:solidFill>
                <a:srgbClr val="002060"/>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4" name="TextBox 3">
            <a:extLst>
              <a:ext uri="{FF2B5EF4-FFF2-40B4-BE49-F238E27FC236}">
                <a16:creationId xmlns:a16="http://schemas.microsoft.com/office/drawing/2014/main" id="{3357096F-EAB4-174B-EEB0-FD5143FDA589}"/>
              </a:ext>
            </a:extLst>
          </p:cNvPr>
          <p:cNvSpPr txBox="1"/>
          <p:nvPr/>
        </p:nvSpPr>
        <p:spPr>
          <a:xfrm>
            <a:off x="1160359" y="461520"/>
            <a:ext cx="6096000" cy="369332"/>
          </a:xfrm>
          <a:prstGeom prst="rect">
            <a:avLst/>
          </a:prstGeom>
          <a:noFill/>
        </p:spPr>
        <p:txBody>
          <a:bodyPr wrap="square">
            <a:spAutoFit/>
          </a:bodyPr>
          <a:lstStyle/>
          <a:p>
            <a:r>
              <a:rPr lang="en-US" sz="1800" b="1" dirty="0">
                <a:solidFill>
                  <a:srgbClr val="002060"/>
                </a:solidFill>
              </a:rPr>
              <a:t> VOLCANO</a:t>
            </a:r>
            <a:r>
              <a:rPr lang="en-US" b="1" dirty="0">
                <a:solidFill>
                  <a:srgbClr val="002060"/>
                </a:solidFill>
              </a:rPr>
              <a:t>ES IN INDONESIA</a:t>
            </a:r>
            <a:endParaRPr lang="en-US" sz="1800" b="1" dirty="0">
              <a:solidFill>
                <a:srgbClr val="002060"/>
              </a:solidFill>
            </a:endParaRPr>
          </a:p>
        </p:txBody>
      </p:sp>
      <p:sp>
        <p:nvSpPr>
          <p:cNvPr id="5" name="TextBox 9">
            <a:extLst>
              <a:ext uri="{FF2B5EF4-FFF2-40B4-BE49-F238E27FC236}">
                <a16:creationId xmlns:a16="http://schemas.microsoft.com/office/drawing/2014/main" id="{87BADBB3-6326-16F0-8289-364B1FE2E0CA}"/>
              </a:ext>
            </a:extLst>
          </p:cNvPr>
          <p:cNvSpPr txBox="1"/>
          <p:nvPr/>
        </p:nvSpPr>
        <p:spPr>
          <a:xfrm flipH="1">
            <a:off x="480110" y="363088"/>
            <a:ext cx="7582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chemeClr val="bg1"/>
                </a:solidFill>
              </a:rPr>
              <a:t>1</a:t>
            </a:r>
          </a:p>
        </p:txBody>
      </p:sp>
      <p:pic>
        <p:nvPicPr>
          <p:cNvPr id="16" name="Picture 15" descr="A yellow and blue rectangular box with white text">
            <a:extLst>
              <a:ext uri="{FF2B5EF4-FFF2-40B4-BE49-F238E27FC236}">
                <a16:creationId xmlns:a16="http://schemas.microsoft.com/office/drawing/2014/main" id="{65DECF14-8E81-17C6-9E07-E171569478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40368" y="-13033"/>
            <a:ext cx="2568721" cy="6858000"/>
          </a:xfrm>
          <a:prstGeom prst="rect">
            <a:avLst/>
          </a:prstGeom>
        </p:spPr>
      </p:pic>
    </p:spTree>
    <p:extLst>
      <p:ext uri="{BB962C8B-B14F-4D97-AF65-F5344CB8AC3E}">
        <p14:creationId xmlns:p14="http://schemas.microsoft.com/office/powerpoint/2010/main" val="288504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4ED4-D5B1-4085-8044-9E812834650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7C8176E-2183-4248-8B51-106EC2C5BCC8}"/>
              </a:ext>
            </a:extLst>
          </p:cNvPr>
          <p:cNvGraphicFramePr>
            <a:graphicFrameLocks noGrp="1"/>
          </p:cNvGraphicFramePr>
          <p:nvPr>
            <p:extLst>
              <p:ext uri="{D42A27DB-BD31-4B8C-83A1-F6EECF244321}">
                <p14:modId xmlns:p14="http://schemas.microsoft.com/office/powerpoint/2010/main" val="2238582176"/>
              </p:ext>
            </p:extLst>
          </p:nvPr>
        </p:nvGraphicFramePr>
        <p:xfrm>
          <a:off x="2110658" y="1143000"/>
          <a:ext cx="8128000" cy="4297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99060433"/>
                    </a:ext>
                  </a:extLst>
                </a:gridCol>
                <a:gridCol w="4064000">
                  <a:extLst>
                    <a:ext uri="{9D8B030D-6E8A-4147-A177-3AD203B41FA5}">
                      <a16:colId xmlns:a16="http://schemas.microsoft.com/office/drawing/2014/main" val="36012481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Problems </a:t>
                      </a:r>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0" i="0" kern="1200" dirty="0">
                          <a:solidFill>
                            <a:schemeClr val="lt1"/>
                          </a:solidFill>
                          <a:effectLst/>
                          <a:latin typeface="+mn-lt"/>
                          <a:ea typeface="+mn-ea"/>
                          <a:cs typeface="+mn-cs"/>
                        </a:rPr>
                        <a:t>Recommendations/Proposed Action Plan</a:t>
                      </a:r>
                    </a:p>
                    <a:p>
                      <a:endParaRPr lang="en-ID" dirty="0"/>
                    </a:p>
                  </a:txBody>
                  <a:tcPr/>
                </a:tc>
                <a:extLst>
                  <a:ext uri="{0D108BD9-81ED-4DB2-BD59-A6C34878D82A}">
                    <a16:rowId xmlns:a16="http://schemas.microsoft.com/office/drawing/2014/main" val="2338824799"/>
                  </a:ext>
                </a:extLst>
              </a:tr>
              <a:tr h="370840">
                <a:tc>
                  <a:txBody>
                    <a:bodyPr/>
                    <a:lstStyle/>
                    <a:p>
                      <a:pPr marL="285750" indent="-285750" rtl="0">
                        <a:buFont typeface="Arial" panose="020B0604020202020204" pitchFamily="34" charset="0"/>
                        <a:buChar char="•"/>
                      </a:pPr>
                      <a:r>
                        <a:rPr lang="en-US" sz="1800" b="0" i="0" kern="1200" dirty="0">
                          <a:solidFill>
                            <a:schemeClr val="dk1"/>
                          </a:solidFill>
                          <a:effectLst/>
                          <a:latin typeface="+mn-lt"/>
                          <a:ea typeface="+mn-ea"/>
                          <a:cs typeface="+mn-cs"/>
                        </a:rPr>
                        <a:t>How do you maintain data storage continuity at both the post office and the PVMBG?</a:t>
                      </a:r>
                    </a:p>
                    <a:p>
                      <a:pPr marL="285750" indent="-285750" rtl="0">
                        <a:buFont typeface="Arial" panose="020B0604020202020204" pitchFamily="34" charset="0"/>
                        <a:buChar char="•"/>
                      </a:pPr>
                      <a:r>
                        <a:rPr lang="en-US" sz="1800" b="0" i="0" kern="1200" dirty="0">
                          <a:solidFill>
                            <a:schemeClr val="dk1"/>
                          </a:solidFill>
                          <a:effectLst/>
                          <a:latin typeface="+mn-lt"/>
                          <a:ea typeface="+mn-ea"/>
                          <a:cs typeface="+mn-cs"/>
                        </a:rPr>
                        <a:t>Do you need backup transmissions other than VSAT?</a:t>
                      </a:r>
                    </a:p>
                    <a:p>
                      <a:endParaRPr lang="en-ID" dirty="0"/>
                    </a:p>
                  </a:txBody>
                  <a:tcPr/>
                </a:tc>
                <a:tc>
                  <a:txBody>
                    <a:bodyPr/>
                    <a:lstStyle/>
                    <a:p>
                      <a:pPr marL="285750" indent="-285750">
                        <a:buFont typeface="Arial" panose="020B0604020202020204" pitchFamily="34" charset="0"/>
                        <a:buChar char="•"/>
                      </a:pPr>
                      <a:r>
                        <a:rPr lang="en-US" dirty="0"/>
                        <a:t>Issue a memorandum for observers to check the data and data sending modules daily (?).</a:t>
                      </a:r>
                    </a:p>
                    <a:p>
                      <a:pPr marL="285750" indent="-285750">
                        <a:buFont typeface="Arial" panose="020B0604020202020204" pitchFamily="34" charset="0"/>
                        <a:buChar char="•"/>
                      </a:pPr>
                      <a:r>
                        <a:rPr lang="en-US" dirty="0"/>
                        <a:t>Appoint a PIC to monitor the data daily.</a:t>
                      </a:r>
                    </a:p>
                    <a:p>
                      <a:pPr marL="285750" indent="-285750">
                        <a:buFont typeface="Arial" panose="020B0604020202020204" pitchFamily="34" charset="0"/>
                        <a:buChar char="•"/>
                      </a:pPr>
                      <a:r>
                        <a:rPr lang="en-US" dirty="0"/>
                        <a:t>Several observatory already have an Fiber Optic network. This needs to be maximized to assist in sending data to the PVMBG.</a:t>
                      </a:r>
                    </a:p>
                    <a:p>
                      <a:pPr marL="285750" indent="-285750">
                        <a:buFont typeface="Arial" panose="020B0604020202020204" pitchFamily="34" charset="0"/>
                        <a:buChar char="•"/>
                      </a:pPr>
                      <a:r>
                        <a:rPr lang="en-US" dirty="0"/>
                        <a:t> Is it possible to use VSAT as the backbone, with FO as the secondary link?</a:t>
                      </a:r>
                      <a:endParaRPr lang="en-ID" dirty="0"/>
                    </a:p>
                  </a:txBody>
                  <a:tcPr/>
                </a:tc>
                <a:extLst>
                  <a:ext uri="{0D108BD9-81ED-4DB2-BD59-A6C34878D82A}">
                    <a16:rowId xmlns:a16="http://schemas.microsoft.com/office/drawing/2014/main" val="3127237727"/>
                  </a:ext>
                </a:extLst>
              </a:tr>
            </a:tbl>
          </a:graphicData>
        </a:graphic>
      </p:graphicFrame>
      <p:sp>
        <p:nvSpPr>
          <p:cNvPr id="8" name="TextBox 7">
            <a:extLst>
              <a:ext uri="{FF2B5EF4-FFF2-40B4-BE49-F238E27FC236}">
                <a16:creationId xmlns:a16="http://schemas.microsoft.com/office/drawing/2014/main" id="{BFA52A25-D4A2-505A-800C-D2DF65E475AD}"/>
              </a:ext>
            </a:extLst>
          </p:cNvPr>
          <p:cNvSpPr txBox="1"/>
          <p:nvPr/>
        </p:nvSpPr>
        <p:spPr>
          <a:xfrm>
            <a:off x="2251587" y="306947"/>
            <a:ext cx="7895303" cy="646331"/>
          </a:xfrm>
          <a:prstGeom prst="rect">
            <a:avLst/>
          </a:prstGeom>
          <a:noFill/>
        </p:spPr>
        <p:txBody>
          <a:bodyPr wrap="square">
            <a:spAutoFit/>
          </a:bodyPr>
          <a:lstStyle/>
          <a:p>
            <a:pPr algn="ctr"/>
            <a:r>
              <a:rPr lang="en-ID" sz="3600" dirty="0"/>
              <a:t>Transmission Problems</a:t>
            </a:r>
          </a:p>
        </p:txBody>
      </p:sp>
    </p:spTree>
    <p:extLst>
      <p:ext uri="{BB962C8B-B14F-4D97-AF65-F5344CB8AC3E}">
        <p14:creationId xmlns:p14="http://schemas.microsoft.com/office/powerpoint/2010/main" val="421841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ECC47-65D3-1BEC-7CBD-E019C76549D8}"/>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A42CD87-122B-D6AD-1E75-E4FF064A5263}"/>
              </a:ext>
            </a:extLst>
          </p:cNvPr>
          <p:cNvGraphicFramePr>
            <a:graphicFrameLocks noGrp="1"/>
          </p:cNvGraphicFramePr>
          <p:nvPr>
            <p:extLst>
              <p:ext uri="{D42A27DB-BD31-4B8C-83A1-F6EECF244321}">
                <p14:modId xmlns:p14="http://schemas.microsoft.com/office/powerpoint/2010/main" val="2613830204"/>
              </p:ext>
            </p:extLst>
          </p:nvPr>
        </p:nvGraphicFramePr>
        <p:xfrm>
          <a:off x="2110658" y="1143000"/>
          <a:ext cx="8128000" cy="4297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99060433"/>
                    </a:ext>
                  </a:extLst>
                </a:gridCol>
                <a:gridCol w="4064000">
                  <a:extLst>
                    <a:ext uri="{9D8B030D-6E8A-4147-A177-3AD203B41FA5}">
                      <a16:colId xmlns:a16="http://schemas.microsoft.com/office/drawing/2014/main" val="36012481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lt1"/>
                          </a:solidFill>
                          <a:effectLst/>
                          <a:latin typeface="+mn-lt"/>
                          <a:ea typeface="+mn-ea"/>
                          <a:cs typeface="+mn-cs"/>
                        </a:rPr>
                        <a:t>Problems </a:t>
                      </a:r>
                    </a:p>
                    <a:p>
                      <a:endParaRPr lang="en-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800" b="0" i="0" kern="1200" dirty="0">
                          <a:solidFill>
                            <a:schemeClr val="lt1"/>
                          </a:solidFill>
                          <a:effectLst/>
                          <a:latin typeface="+mn-lt"/>
                          <a:ea typeface="+mn-ea"/>
                          <a:cs typeface="+mn-cs"/>
                        </a:rPr>
                        <a:t>Recommendations/Proposed Action Plan</a:t>
                      </a:r>
                    </a:p>
                    <a:p>
                      <a:endParaRPr lang="en-ID" dirty="0"/>
                    </a:p>
                  </a:txBody>
                  <a:tcPr/>
                </a:tc>
                <a:extLst>
                  <a:ext uri="{0D108BD9-81ED-4DB2-BD59-A6C34878D82A}">
                    <a16:rowId xmlns:a16="http://schemas.microsoft.com/office/drawing/2014/main" val="2338824799"/>
                  </a:ext>
                </a:extLst>
              </a:tr>
              <a:tr h="370840">
                <a:tc>
                  <a:txBody>
                    <a:bodyPr/>
                    <a:lstStyle/>
                    <a:p>
                      <a:pPr marL="285750" indent="-285750" rtl="0">
                        <a:buFont typeface="Arial" panose="020B0604020202020204" pitchFamily="34" charset="0"/>
                        <a:buChar char="•"/>
                      </a:pPr>
                      <a:r>
                        <a:rPr lang="en-US" sz="1800" b="0" i="0" kern="1200" dirty="0">
                          <a:solidFill>
                            <a:schemeClr val="dk1"/>
                          </a:solidFill>
                          <a:effectLst/>
                          <a:latin typeface="+mn-lt"/>
                          <a:ea typeface="+mn-ea"/>
                          <a:cs typeface="+mn-cs"/>
                        </a:rPr>
                        <a:t>How do you maintain data storage continuity at both the post office and the PVMBG?</a:t>
                      </a:r>
                    </a:p>
                    <a:p>
                      <a:pPr marL="285750" indent="-285750" rtl="0">
                        <a:buFont typeface="Arial" panose="020B0604020202020204" pitchFamily="34" charset="0"/>
                        <a:buChar char="•"/>
                      </a:pPr>
                      <a:r>
                        <a:rPr lang="en-US" sz="1800" b="0" i="0" kern="1200" dirty="0">
                          <a:solidFill>
                            <a:schemeClr val="dk1"/>
                          </a:solidFill>
                          <a:effectLst/>
                          <a:latin typeface="+mn-lt"/>
                          <a:ea typeface="+mn-ea"/>
                          <a:cs typeface="+mn-cs"/>
                        </a:rPr>
                        <a:t>Do you need backup transmissions other than VSAT?</a:t>
                      </a:r>
                    </a:p>
                    <a:p>
                      <a:pPr marL="0" indent="0" rtl="0">
                        <a:buFont typeface="Arial" panose="020B0604020202020204" pitchFamily="34" charset="0"/>
                        <a:buNone/>
                      </a:pPr>
                      <a:endParaRPr lang="en-US" sz="1800" b="0" i="0" kern="1200" dirty="0">
                        <a:solidFill>
                          <a:schemeClr val="dk1"/>
                        </a:solidFill>
                        <a:effectLst/>
                        <a:latin typeface="+mn-lt"/>
                        <a:ea typeface="+mn-ea"/>
                        <a:cs typeface="+mn-cs"/>
                      </a:endParaRPr>
                    </a:p>
                    <a:p>
                      <a:endParaRPr lang="en-ID" dirty="0"/>
                    </a:p>
                  </a:txBody>
                  <a:tcPr/>
                </a:tc>
                <a:tc>
                  <a:txBody>
                    <a:bodyPr/>
                    <a:lstStyle/>
                    <a:p>
                      <a:pPr marL="285750" indent="-285750">
                        <a:buFont typeface="Arial" panose="020B0604020202020204" pitchFamily="34" charset="0"/>
                        <a:buChar char="•"/>
                      </a:pPr>
                      <a:r>
                        <a:rPr lang="en-US" dirty="0"/>
                        <a:t>Issue a memorandum for observers to check the data and data sending modules daily (?).</a:t>
                      </a:r>
                    </a:p>
                    <a:p>
                      <a:pPr marL="285750" indent="-285750">
                        <a:buFont typeface="Arial" panose="020B0604020202020204" pitchFamily="34" charset="0"/>
                        <a:buChar char="•"/>
                      </a:pPr>
                      <a:r>
                        <a:rPr lang="en-US" dirty="0"/>
                        <a:t>Appoint a PIC to monitor the data daily.</a:t>
                      </a:r>
                    </a:p>
                    <a:p>
                      <a:pPr marL="285750" indent="-285750">
                        <a:buFont typeface="Arial" panose="020B0604020202020204" pitchFamily="34" charset="0"/>
                        <a:buChar char="•"/>
                      </a:pPr>
                      <a:r>
                        <a:rPr lang="en-US" dirty="0"/>
                        <a:t>Several observatory already have an Fiber Optic network. This needs to be maximized to assist in sending data to the PVMBG.</a:t>
                      </a:r>
                    </a:p>
                    <a:p>
                      <a:pPr marL="285750" indent="-285750">
                        <a:buFont typeface="Arial" panose="020B0604020202020204" pitchFamily="34" charset="0"/>
                        <a:buChar char="•"/>
                      </a:pPr>
                      <a:r>
                        <a:rPr lang="en-US" dirty="0"/>
                        <a:t> Is it possible to use VSAT as the backbone, with FO as the secondary link?</a:t>
                      </a:r>
                      <a:endParaRPr lang="en-ID" dirty="0"/>
                    </a:p>
                  </a:txBody>
                  <a:tcPr/>
                </a:tc>
                <a:extLst>
                  <a:ext uri="{0D108BD9-81ED-4DB2-BD59-A6C34878D82A}">
                    <a16:rowId xmlns:a16="http://schemas.microsoft.com/office/drawing/2014/main" val="3127237727"/>
                  </a:ext>
                </a:extLst>
              </a:tr>
            </a:tbl>
          </a:graphicData>
        </a:graphic>
      </p:graphicFrame>
      <p:sp>
        <p:nvSpPr>
          <p:cNvPr id="8" name="TextBox 7">
            <a:extLst>
              <a:ext uri="{FF2B5EF4-FFF2-40B4-BE49-F238E27FC236}">
                <a16:creationId xmlns:a16="http://schemas.microsoft.com/office/drawing/2014/main" id="{EC4CA4B3-7280-2F1E-2022-CF3958367162}"/>
              </a:ext>
            </a:extLst>
          </p:cNvPr>
          <p:cNvSpPr txBox="1"/>
          <p:nvPr/>
        </p:nvSpPr>
        <p:spPr>
          <a:xfrm>
            <a:off x="2251587" y="306947"/>
            <a:ext cx="7895303" cy="646331"/>
          </a:xfrm>
          <a:prstGeom prst="rect">
            <a:avLst/>
          </a:prstGeom>
          <a:noFill/>
        </p:spPr>
        <p:txBody>
          <a:bodyPr wrap="square">
            <a:spAutoFit/>
          </a:bodyPr>
          <a:lstStyle/>
          <a:p>
            <a:pPr algn="ctr"/>
            <a:r>
              <a:rPr lang="en-US" sz="3600" dirty="0"/>
              <a:t>Problems in Data Storage and Display</a:t>
            </a:r>
            <a:endParaRPr lang="en-ID" sz="3600" dirty="0"/>
          </a:p>
        </p:txBody>
      </p:sp>
    </p:spTree>
    <p:extLst>
      <p:ext uri="{BB962C8B-B14F-4D97-AF65-F5344CB8AC3E}">
        <p14:creationId xmlns:p14="http://schemas.microsoft.com/office/powerpoint/2010/main" val="2950446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4026C7-BE6E-C7F2-7C5E-14230A01EE7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0" i="0" kern="1200">
                <a:solidFill>
                  <a:srgbClr val="FFFFFF"/>
                </a:solidFill>
                <a:effectLst/>
                <a:latin typeface="+mj-lt"/>
                <a:ea typeface="+mj-ea"/>
                <a:cs typeface="+mj-cs"/>
              </a:rPr>
              <a:t>Some of the input jumpers on the PSN are installed and some are removed</a:t>
            </a:r>
          </a:p>
        </p:txBody>
      </p:sp>
      <p:pic>
        <p:nvPicPr>
          <p:cNvPr id="7" name="Picture 6">
            <a:extLst>
              <a:ext uri="{FF2B5EF4-FFF2-40B4-BE49-F238E27FC236}">
                <a16:creationId xmlns:a16="http://schemas.microsoft.com/office/drawing/2014/main" id="{C41FD806-F733-6A60-A6D7-DE5FF0799B56}"/>
              </a:ext>
            </a:extLst>
          </p:cNvPr>
          <p:cNvPicPr>
            <a:picLocks noChangeAspect="1"/>
          </p:cNvPicPr>
          <p:nvPr/>
        </p:nvPicPr>
        <p:blipFill>
          <a:blip r:embed="rId2"/>
          <a:stretch>
            <a:fillRect/>
          </a:stretch>
        </p:blipFill>
        <p:spPr>
          <a:xfrm>
            <a:off x="432223" y="1655276"/>
            <a:ext cx="11327549" cy="4304468"/>
          </a:xfrm>
          <a:prstGeom prst="rect">
            <a:avLst/>
          </a:prstGeom>
        </p:spPr>
      </p:pic>
      <p:sp>
        <p:nvSpPr>
          <p:cNvPr id="9" name="TextBox 8">
            <a:extLst>
              <a:ext uri="{FF2B5EF4-FFF2-40B4-BE49-F238E27FC236}">
                <a16:creationId xmlns:a16="http://schemas.microsoft.com/office/drawing/2014/main" id="{28E6AC3F-4269-510D-C8F9-23C8FBCB5EB4}"/>
              </a:ext>
            </a:extLst>
          </p:cNvPr>
          <p:cNvSpPr txBox="1"/>
          <p:nvPr/>
        </p:nvSpPr>
        <p:spPr>
          <a:xfrm>
            <a:off x="521109" y="6085706"/>
            <a:ext cx="10481187" cy="369332"/>
          </a:xfrm>
          <a:prstGeom prst="rect">
            <a:avLst/>
          </a:prstGeom>
          <a:noFill/>
        </p:spPr>
        <p:txBody>
          <a:bodyPr wrap="square">
            <a:spAutoFit/>
          </a:bodyPr>
          <a:lstStyle/>
          <a:p>
            <a:r>
              <a:rPr lang="en-ID" dirty="0"/>
              <a:t>Not to mention the combination of using a 16-bit PSN ADC and a 24-bit NSI ADC.</a:t>
            </a:r>
          </a:p>
        </p:txBody>
      </p:sp>
    </p:spTree>
    <p:extLst>
      <p:ext uri="{BB962C8B-B14F-4D97-AF65-F5344CB8AC3E}">
        <p14:creationId xmlns:p14="http://schemas.microsoft.com/office/powerpoint/2010/main" val="2361023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1C4A-DDA8-1D41-7295-3E9AC9B2B313}"/>
              </a:ext>
            </a:extLst>
          </p:cNvPr>
          <p:cNvSpPr>
            <a:spLocks noGrp="1"/>
          </p:cNvSpPr>
          <p:nvPr>
            <p:ph type="title"/>
          </p:nvPr>
        </p:nvSpPr>
        <p:spPr/>
        <p:txBody>
          <a:bodyPr/>
          <a:lstStyle/>
          <a:p>
            <a:r>
              <a:rPr lang="en-ID" dirty="0"/>
              <a:t>Create seismic station metadata</a:t>
            </a:r>
            <a:br>
              <a:rPr lang="en-ID" dirty="0"/>
            </a:br>
            <a:endParaRPr lang="en-ID" dirty="0"/>
          </a:p>
        </p:txBody>
      </p:sp>
      <p:sp>
        <p:nvSpPr>
          <p:cNvPr id="5" name="TextBox 4">
            <a:extLst>
              <a:ext uri="{FF2B5EF4-FFF2-40B4-BE49-F238E27FC236}">
                <a16:creationId xmlns:a16="http://schemas.microsoft.com/office/drawing/2014/main" id="{4EB1D86D-77B6-173F-0948-ACEE4CC62413}"/>
              </a:ext>
            </a:extLst>
          </p:cNvPr>
          <p:cNvSpPr txBox="1"/>
          <p:nvPr/>
        </p:nvSpPr>
        <p:spPr>
          <a:xfrm>
            <a:off x="983226" y="1173906"/>
            <a:ext cx="9370142" cy="412934"/>
          </a:xfrm>
          <a:prstGeom prst="rect">
            <a:avLst/>
          </a:prstGeom>
          <a:noFill/>
        </p:spPr>
        <p:txBody>
          <a:bodyPr wrap="square">
            <a:spAutoFit/>
          </a:bodyPr>
          <a:lstStyle/>
          <a:p>
            <a:pPr algn="l" rtl="0">
              <a:lnSpc>
                <a:spcPts val="2700"/>
              </a:lnSpc>
              <a:buNone/>
            </a:pPr>
            <a:r>
              <a:rPr lang="en-US" b="0" i="0" dirty="0">
                <a:solidFill>
                  <a:srgbClr val="1F1F1F"/>
                </a:solidFill>
                <a:effectLst/>
                <a:latin typeface="inherit"/>
              </a:rPr>
              <a:t>Create station metadata for both short period analog and digital stations.</a:t>
            </a:r>
          </a:p>
        </p:txBody>
      </p:sp>
      <p:sp>
        <p:nvSpPr>
          <p:cNvPr id="7" name="TextBox 6">
            <a:extLst>
              <a:ext uri="{FF2B5EF4-FFF2-40B4-BE49-F238E27FC236}">
                <a16:creationId xmlns:a16="http://schemas.microsoft.com/office/drawing/2014/main" id="{D86B4529-F2AC-F009-E05E-FB08DE564012}"/>
              </a:ext>
            </a:extLst>
          </p:cNvPr>
          <p:cNvSpPr txBox="1"/>
          <p:nvPr/>
        </p:nvSpPr>
        <p:spPr>
          <a:xfrm>
            <a:off x="983226" y="1499028"/>
            <a:ext cx="6096000" cy="412934"/>
          </a:xfrm>
          <a:prstGeom prst="rect">
            <a:avLst/>
          </a:prstGeom>
          <a:noFill/>
        </p:spPr>
        <p:txBody>
          <a:bodyPr wrap="square">
            <a:spAutoFit/>
          </a:bodyPr>
          <a:lstStyle/>
          <a:p>
            <a:pPr algn="l" rtl="0">
              <a:lnSpc>
                <a:spcPts val="2700"/>
              </a:lnSpc>
              <a:buNone/>
            </a:pPr>
            <a:r>
              <a:rPr lang="en-US" b="0" i="0" dirty="0">
                <a:solidFill>
                  <a:srgbClr val="1F1F1F"/>
                </a:solidFill>
                <a:effectLst/>
                <a:latin typeface="inherit"/>
              </a:rPr>
              <a:t>Please visit: https://smp.gempa.de/</a:t>
            </a:r>
          </a:p>
        </p:txBody>
      </p:sp>
      <p:pic>
        <p:nvPicPr>
          <p:cNvPr id="9" name="Picture 8">
            <a:extLst>
              <a:ext uri="{FF2B5EF4-FFF2-40B4-BE49-F238E27FC236}">
                <a16:creationId xmlns:a16="http://schemas.microsoft.com/office/drawing/2014/main" id="{62A4D648-54E7-CC1C-F689-20E6D74E6718}"/>
              </a:ext>
            </a:extLst>
          </p:cNvPr>
          <p:cNvPicPr>
            <a:picLocks noChangeAspect="1"/>
          </p:cNvPicPr>
          <p:nvPr/>
        </p:nvPicPr>
        <p:blipFill>
          <a:blip r:embed="rId2"/>
          <a:stretch>
            <a:fillRect/>
          </a:stretch>
        </p:blipFill>
        <p:spPr>
          <a:xfrm>
            <a:off x="983226" y="2066549"/>
            <a:ext cx="8834595" cy="4426326"/>
          </a:xfrm>
          <a:prstGeom prst="rect">
            <a:avLst/>
          </a:prstGeom>
        </p:spPr>
      </p:pic>
    </p:spTree>
    <p:extLst>
      <p:ext uri="{BB962C8B-B14F-4D97-AF65-F5344CB8AC3E}">
        <p14:creationId xmlns:p14="http://schemas.microsoft.com/office/powerpoint/2010/main" val="422154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E972-664B-E249-B2A7-FDF44022BC50}"/>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172D054E-B3AD-4247-1EDF-A83CDD3508AD}"/>
              </a:ext>
            </a:extLst>
          </p:cNvPr>
          <p:cNvSpPr>
            <a:spLocks noGrp="1"/>
          </p:cNvSpPr>
          <p:nvPr>
            <p:ph idx="1"/>
          </p:nvPr>
        </p:nvSpPr>
        <p:spPr/>
        <p:txBody>
          <a:bodyPr/>
          <a:lstStyle/>
          <a:p>
            <a:endParaRPr lang="en-ID" dirty="0"/>
          </a:p>
        </p:txBody>
      </p:sp>
      <p:graphicFrame>
        <p:nvGraphicFramePr>
          <p:cNvPr id="4" name="Object 3">
            <a:extLst>
              <a:ext uri="{FF2B5EF4-FFF2-40B4-BE49-F238E27FC236}">
                <a16:creationId xmlns:a16="http://schemas.microsoft.com/office/drawing/2014/main" id="{42A661FC-916A-A500-91F7-57477EE4CF82}"/>
              </a:ext>
            </a:extLst>
          </p:cNvPr>
          <p:cNvGraphicFramePr>
            <a:graphicFrameLocks noChangeAspect="1"/>
          </p:cNvGraphicFramePr>
          <p:nvPr>
            <p:extLst>
              <p:ext uri="{D42A27DB-BD31-4B8C-83A1-F6EECF244321}">
                <p14:modId xmlns:p14="http://schemas.microsoft.com/office/powerpoint/2010/main" val="3503050842"/>
              </p:ext>
            </p:extLst>
          </p:nvPr>
        </p:nvGraphicFramePr>
        <p:xfrm>
          <a:off x="0" y="1390"/>
          <a:ext cx="12194471" cy="6856610"/>
        </p:xfrm>
        <a:graphic>
          <a:graphicData uri="http://schemas.openxmlformats.org/presentationml/2006/ole">
            <mc:AlternateContent xmlns:mc="http://schemas.openxmlformats.org/markup-compatibility/2006">
              <mc:Choice xmlns:v="urn:schemas-microsoft-com:vml" Requires="v">
                <p:oleObj name="Slide" r:id="rId2" imgW="6093314" imgH="3426611" progId="PowerPoint.Slide.12">
                  <p:embed/>
                </p:oleObj>
              </mc:Choice>
              <mc:Fallback>
                <p:oleObj name="Slide" r:id="rId2" imgW="6093314" imgH="3426611" progId="PowerPoint.Slide.12">
                  <p:embed/>
                  <p:pic>
                    <p:nvPicPr>
                      <p:cNvPr id="0" name=""/>
                      <p:cNvPicPr/>
                      <p:nvPr/>
                    </p:nvPicPr>
                    <p:blipFill>
                      <a:blip r:embed="rId3"/>
                      <a:stretch>
                        <a:fillRect/>
                      </a:stretch>
                    </p:blipFill>
                    <p:spPr>
                      <a:xfrm>
                        <a:off x="0" y="1390"/>
                        <a:ext cx="12194471" cy="6856610"/>
                      </a:xfrm>
                      <a:prstGeom prst="rect">
                        <a:avLst/>
                      </a:prstGeom>
                    </p:spPr>
                  </p:pic>
                </p:oleObj>
              </mc:Fallback>
            </mc:AlternateContent>
          </a:graphicData>
        </a:graphic>
      </p:graphicFrame>
    </p:spTree>
    <p:extLst>
      <p:ext uri="{BB962C8B-B14F-4D97-AF65-F5344CB8AC3E}">
        <p14:creationId xmlns:p14="http://schemas.microsoft.com/office/powerpoint/2010/main" val="670945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1BE7-766F-22E2-129C-290E23075E00}"/>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BBF7E38B-B7C3-A505-F812-57AC87313782}"/>
              </a:ext>
            </a:extLst>
          </p:cNvPr>
          <p:cNvSpPr>
            <a:spLocks noGrp="1"/>
          </p:cNvSpPr>
          <p:nvPr>
            <p:ph idx="1"/>
          </p:nvPr>
        </p:nvSpPr>
        <p:spPr/>
        <p:txBody>
          <a:bodyPr/>
          <a:lstStyle/>
          <a:p>
            <a:endParaRPr lang="en-ID"/>
          </a:p>
        </p:txBody>
      </p:sp>
      <p:pic>
        <p:nvPicPr>
          <p:cNvPr id="9" name="Picture 8">
            <a:extLst>
              <a:ext uri="{FF2B5EF4-FFF2-40B4-BE49-F238E27FC236}">
                <a16:creationId xmlns:a16="http://schemas.microsoft.com/office/drawing/2014/main" id="{4E66C39E-5981-7F9C-9CF9-C2294AF5BD69}"/>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86898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19BC-7C01-4D6A-8BF3-211DA10CD38E}"/>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7203F777-F70D-2C3C-C780-934413CAACB3}"/>
              </a:ext>
            </a:extLst>
          </p:cNvPr>
          <p:cNvSpPr>
            <a:spLocks noGrp="1"/>
          </p:cNvSpPr>
          <p:nvPr>
            <p:ph idx="1"/>
          </p:nvPr>
        </p:nvSpPr>
        <p:spPr/>
        <p:txBody>
          <a:bodyPr/>
          <a:lstStyle/>
          <a:p>
            <a:endParaRPr lang="en-ID"/>
          </a:p>
        </p:txBody>
      </p:sp>
      <p:pic>
        <p:nvPicPr>
          <p:cNvPr id="5" name="Picture 4">
            <a:extLst>
              <a:ext uri="{FF2B5EF4-FFF2-40B4-BE49-F238E27FC236}">
                <a16:creationId xmlns:a16="http://schemas.microsoft.com/office/drawing/2014/main" id="{D0AB9C46-67B8-4F29-3D7B-9AA85B4DC113}"/>
              </a:ext>
            </a:extLst>
          </p:cNvPr>
          <p:cNvPicPr>
            <a:picLocks noChangeAspect="1"/>
          </p:cNvPicPr>
          <p:nvPr/>
        </p:nvPicPr>
        <p:blipFill>
          <a:blip r:embed="rId2"/>
          <a:stretch>
            <a:fillRect/>
          </a:stretch>
        </p:blipFill>
        <p:spPr>
          <a:xfrm>
            <a:off x="51544" y="51916"/>
            <a:ext cx="12088912" cy="6754168"/>
          </a:xfrm>
          <a:prstGeom prst="rect">
            <a:avLst/>
          </a:prstGeom>
        </p:spPr>
      </p:pic>
      <p:sp>
        <p:nvSpPr>
          <p:cNvPr id="6" name="Rectangle 5">
            <a:extLst>
              <a:ext uri="{FF2B5EF4-FFF2-40B4-BE49-F238E27FC236}">
                <a16:creationId xmlns:a16="http://schemas.microsoft.com/office/drawing/2014/main" id="{55008089-8C21-621E-03CA-F2D332CA84B1}"/>
              </a:ext>
            </a:extLst>
          </p:cNvPr>
          <p:cNvSpPr/>
          <p:nvPr/>
        </p:nvSpPr>
        <p:spPr>
          <a:xfrm>
            <a:off x="3460955" y="457635"/>
            <a:ext cx="5270089" cy="570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Future Plan</a:t>
            </a:r>
            <a:endParaRPr lang="en-ID" sz="3200" dirty="0">
              <a:solidFill>
                <a:schemeClr val="tx1"/>
              </a:solidFill>
            </a:endParaRPr>
          </a:p>
        </p:txBody>
      </p:sp>
      <p:sp>
        <p:nvSpPr>
          <p:cNvPr id="7" name="Rectangle 6">
            <a:extLst>
              <a:ext uri="{FF2B5EF4-FFF2-40B4-BE49-F238E27FC236}">
                <a16:creationId xmlns:a16="http://schemas.microsoft.com/office/drawing/2014/main" id="{9B65B85A-CDA0-E4D8-E42C-25A169C98E69}"/>
              </a:ext>
            </a:extLst>
          </p:cNvPr>
          <p:cNvSpPr/>
          <p:nvPr/>
        </p:nvSpPr>
        <p:spPr>
          <a:xfrm>
            <a:off x="181897" y="1149842"/>
            <a:ext cx="5270089" cy="570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Observatory</a:t>
            </a:r>
            <a:endParaRPr lang="en-ID" sz="3200" dirty="0">
              <a:solidFill>
                <a:schemeClr val="tx1"/>
              </a:solidFill>
            </a:endParaRPr>
          </a:p>
        </p:txBody>
      </p:sp>
      <p:sp>
        <p:nvSpPr>
          <p:cNvPr id="8" name="Rectangle 7">
            <a:extLst>
              <a:ext uri="{FF2B5EF4-FFF2-40B4-BE49-F238E27FC236}">
                <a16:creationId xmlns:a16="http://schemas.microsoft.com/office/drawing/2014/main" id="{F7168AC9-0F42-8685-CC8C-979C32CADF16}"/>
              </a:ext>
            </a:extLst>
          </p:cNvPr>
          <p:cNvSpPr/>
          <p:nvPr/>
        </p:nvSpPr>
        <p:spPr>
          <a:xfrm>
            <a:off x="6870367" y="1074161"/>
            <a:ext cx="5270089" cy="5702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CVGHM</a:t>
            </a:r>
            <a:endParaRPr lang="en-ID" sz="3200" dirty="0">
              <a:solidFill>
                <a:schemeClr val="tx1"/>
              </a:solidFill>
            </a:endParaRPr>
          </a:p>
        </p:txBody>
      </p:sp>
    </p:spTree>
    <p:extLst>
      <p:ext uri="{BB962C8B-B14F-4D97-AF65-F5344CB8AC3E}">
        <p14:creationId xmlns:p14="http://schemas.microsoft.com/office/powerpoint/2010/main" val="3193975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7CB27C-8939-5685-CEA3-6A7C7A9F65C8}"/>
              </a:ext>
            </a:extLst>
          </p:cNvPr>
          <p:cNvSpPr txBox="1"/>
          <p:nvPr/>
        </p:nvSpPr>
        <p:spPr>
          <a:xfrm>
            <a:off x="1297857" y="1416383"/>
            <a:ext cx="9556955" cy="1815882"/>
          </a:xfrm>
          <a:prstGeom prst="rect">
            <a:avLst/>
          </a:prstGeom>
          <a:noFill/>
        </p:spPr>
        <p:txBody>
          <a:bodyPr wrap="square">
            <a:spAutoFit/>
          </a:bodyPr>
          <a:lstStyle/>
          <a:p>
            <a:r>
              <a:rPr lang="en-ID" sz="2800" dirty="0"/>
              <a:t>Monitoring volcanic activity in Indonesia is greatly assisted by the VSAT transmission system and the presence of observatories at each volcano, but improvements still need to be made in data management.</a:t>
            </a:r>
          </a:p>
        </p:txBody>
      </p:sp>
      <p:sp>
        <p:nvSpPr>
          <p:cNvPr id="5" name="Title 1">
            <a:extLst>
              <a:ext uri="{FF2B5EF4-FFF2-40B4-BE49-F238E27FC236}">
                <a16:creationId xmlns:a16="http://schemas.microsoft.com/office/drawing/2014/main" id="{8F5282B9-0CD3-AE4A-1201-3B5FEF553094}"/>
              </a:ext>
            </a:extLst>
          </p:cNvPr>
          <p:cNvSpPr txBox="1">
            <a:spLocks/>
          </p:cNvSpPr>
          <p:nvPr/>
        </p:nvSpPr>
        <p:spPr>
          <a:xfrm>
            <a:off x="0" y="271720"/>
            <a:ext cx="7819103" cy="799997"/>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SUMMARY</a:t>
            </a:r>
            <a:endParaRPr lang="en-ID" dirty="0"/>
          </a:p>
        </p:txBody>
      </p:sp>
    </p:spTree>
    <p:extLst>
      <p:ext uri="{BB962C8B-B14F-4D97-AF65-F5344CB8AC3E}">
        <p14:creationId xmlns:p14="http://schemas.microsoft.com/office/powerpoint/2010/main" val="116488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6E60-E836-9887-9399-1DCBAFC03399}"/>
              </a:ext>
            </a:extLst>
          </p:cNvPr>
          <p:cNvSpPr>
            <a:spLocks noGrp="1"/>
          </p:cNvSpPr>
          <p:nvPr>
            <p:ph type="title"/>
          </p:nvPr>
        </p:nvSpPr>
        <p:spPr>
          <a:xfrm>
            <a:off x="185319" y="213555"/>
            <a:ext cx="2833324" cy="1616203"/>
          </a:xfrm>
        </p:spPr>
        <p:txBody>
          <a:bodyPr vert="horz" lIns="91440" tIns="45720" rIns="91440" bIns="45720" rtlCol="0" anchor="b">
            <a:normAutofit/>
          </a:bodyPr>
          <a:lstStyle/>
          <a:p>
            <a:r>
              <a:rPr lang="en-US" sz="2700" dirty="0"/>
              <a:t>7 Volcanoes of Type A still not monitored</a:t>
            </a:r>
          </a:p>
        </p:txBody>
      </p:sp>
      <p:sp>
        <p:nvSpPr>
          <p:cNvPr id="4" name="Bahaya Primer ;…">
            <a:extLst>
              <a:ext uri="{FF2B5EF4-FFF2-40B4-BE49-F238E27FC236}">
                <a16:creationId xmlns:a16="http://schemas.microsoft.com/office/drawing/2014/main" id="{48953C5E-91CC-772D-9262-3FD044ED368A}"/>
              </a:ext>
            </a:extLst>
          </p:cNvPr>
          <p:cNvSpPr/>
          <p:nvPr/>
        </p:nvSpPr>
        <p:spPr>
          <a:xfrm>
            <a:off x="110483" y="2388511"/>
            <a:ext cx="2833324" cy="3447832"/>
          </a:xfrm>
          <a:prstGeom prst="rect">
            <a:avLst/>
          </a:prstGeom>
          <a:extLst>
            <a:ext uri="{C572A759-6A51-4108-AA02-DFA0A04FC94B}">
              <ma14:wrappingTextBoxFlag xmlns:lc="http://schemas.openxmlformats.org/drawingml/2006/lockedCanvas" xmlns="" xmlns:ma14="http://schemas.microsoft.com/office/mac/drawingml/2011/main" val="1"/>
            </a:ext>
          </a:extLst>
        </p:spPr>
        <p:txBody>
          <a:bodyPr vert="horz" lIns="91440" tIns="45720" rIns="91440" bIns="45720" rtlCol="0" anchor="t">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SzPct val="100000"/>
              <a:buFont typeface="Arial" panose="020B0604020202020204" pitchFamily="34" charset="0"/>
              <a:buChar char="•"/>
              <a:defRPr sz="2400">
                <a:solidFill>
                  <a:srgbClr val="000000"/>
                </a:solidFill>
              </a:defRPr>
            </a:pPr>
            <a:endParaRPr lang="en-US" sz="2000" dirty="0"/>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err="1"/>
              <a:t>Sangir</a:t>
            </a:r>
            <a:r>
              <a:rPr lang="en-US" sz="2000" dirty="0"/>
              <a:t> (Sub Marine) last eruption 1922</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err="1"/>
              <a:t>Banua</a:t>
            </a:r>
            <a:r>
              <a:rPr lang="en-US" sz="2000" dirty="0"/>
              <a:t> Wuhu (submarine) last eruption 1919</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a:t>Teon (655 m </a:t>
            </a:r>
            <a:r>
              <a:rPr lang="en-US" sz="2000" dirty="0" err="1"/>
              <a:t>a.s.l</a:t>
            </a:r>
            <a:r>
              <a:rPr lang="en-US" sz="2000" dirty="0"/>
              <a:t>) last eruption 1904</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a:t>Nila (781 </a:t>
            </a:r>
            <a:r>
              <a:rPr lang="en-US" sz="2000" dirty="0" err="1"/>
              <a:t>masl</a:t>
            </a:r>
            <a:r>
              <a:rPr lang="en-US" sz="2000" dirty="0"/>
              <a:t>) last eruption 1976</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err="1"/>
              <a:t>Serua</a:t>
            </a:r>
            <a:r>
              <a:rPr lang="en-US" sz="2000" dirty="0"/>
              <a:t> (641 </a:t>
            </a:r>
            <a:r>
              <a:rPr lang="en-US" sz="2000" dirty="0" err="1"/>
              <a:t>m.asl</a:t>
            </a:r>
            <a:r>
              <a:rPr lang="en-US" sz="2000" dirty="0"/>
              <a:t>) last eruption 1921</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b="1" dirty="0" err="1">
                <a:solidFill>
                  <a:schemeClr val="accent1"/>
                </a:solidFill>
              </a:rPr>
              <a:t>Wetar</a:t>
            </a:r>
            <a:r>
              <a:rPr lang="en-US" sz="2000" b="1" dirty="0">
                <a:solidFill>
                  <a:schemeClr val="accent1"/>
                </a:solidFill>
              </a:rPr>
              <a:t> (282 </a:t>
            </a:r>
            <a:r>
              <a:rPr lang="en-US" sz="2000" b="1" dirty="0" err="1">
                <a:solidFill>
                  <a:schemeClr val="accent1"/>
                </a:solidFill>
              </a:rPr>
              <a:t>m.asl</a:t>
            </a:r>
            <a:r>
              <a:rPr lang="en-US" sz="2000" b="1" dirty="0">
                <a:solidFill>
                  <a:schemeClr val="accent1"/>
                </a:solidFill>
              </a:rPr>
              <a:t>) last eruption1699</a:t>
            </a:r>
          </a:p>
          <a:p>
            <a:pPr marL="228600" indent="-228600">
              <a:lnSpc>
                <a:spcPct val="90000"/>
              </a:lnSpc>
              <a:spcAft>
                <a:spcPts val="600"/>
              </a:spcAft>
              <a:buSzPct val="100000"/>
              <a:buFont typeface="Arial" panose="020B0604020202020204" pitchFamily="34" charset="0"/>
              <a:buChar char="•"/>
              <a:defRPr sz="2400">
                <a:solidFill>
                  <a:srgbClr val="000000"/>
                </a:solidFill>
              </a:defRPr>
            </a:pPr>
            <a:r>
              <a:rPr lang="en-US" sz="2000" dirty="0" err="1"/>
              <a:t>Nieuwerkerk</a:t>
            </a:r>
            <a:r>
              <a:rPr lang="en-US" sz="2000" dirty="0"/>
              <a:t> (Sub Marine -2285 m) last eruption 1926</a:t>
            </a:r>
          </a:p>
          <a:p>
            <a:pPr marL="228600" indent="-228600">
              <a:lnSpc>
                <a:spcPct val="90000"/>
              </a:lnSpc>
              <a:spcAft>
                <a:spcPts val="600"/>
              </a:spcAft>
              <a:buSzPct val="100000"/>
              <a:buFont typeface="Arial" panose="020B0604020202020204" pitchFamily="34" charset="0"/>
              <a:buChar char="•"/>
              <a:defRPr sz="2400">
                <a:solidFill>
                  <a:srgbClr val="000000"/>
                </a:solidFill>
              </a:defRPr>
            </a:pPr>
            <a:endParaRPr lang="en-US" sz="2000" dirty="0"/>
          </a:p>
        </p:txBody>
      </p:sp>
      <p:pic>
        <p:nvPicPr>
          <p:cNvPr id="6" name="Picture 5">
            <a:extLst>
              <a:ext uri="{FF2B5EF4-FFF2-40B4-BE49-F238E27FC236}">
                <a16:creationId xmlns:a16="http://schemas.microsoft.com/office/drawing/2014/main" id="{3CAA1D4E-EACC-4F74-8D78-0536D680AA0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8643" y="131463"/>
            <a:ext cx="8988038" cy="628329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8" name="Rectangle 17">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9D48190-219C-0FEA-FF76-5316C44BCB15}"/>
              </a:ext>
            </a:extLst>
          </p:cNvPr>
          <p:cNvSpPr txBox="1"/>
          <p:nvPr/>
        </p:nvSpPr>
        <p:spPr>
          <a:xfrm>
            <a:off x="7216877" y="1268361"/>
            <a:ext cx="808235" cy="369332"/>
          </a:xfrm>
          <a:prstGeom prst="rect">
            <a:avLst/>
          </a:prstGeom>
          <a:noFill/>
        </p:spPr>
        <p:txBody>
          <a:bodyPr wrap="none" rtlCol="0">
            <a:spAutoFit/>
          </a:bodyPr>
          <a:lstStyle/>
          <a:p>
            <a:r>
              <a:rPr lang="en-US" dirty="0" err="1"/>
              <a:t>Sangir</a:t>
            </a:r>
            <a:endParaRPr lang="en-ID" dirty="0"/>
          </a:p>
        </p:txBody>
      </p:sp>
      <p:cxnSp>
        <p:nvCxnSpPr>
          <p:cNvPr id="25" name="Straight Arrow Connector 24">
            <a:extLst>
              <a:ext uri="{FF2B5EF4-FFF2-40B4-BE49-F238E27FC236}">
                <a16:creationId xmlns:a16="http://schemas.microsoft.com/office/drawing/2014/main" id="{1F8CBF40-BD5A-67E0-28FF-2B229178172D}"/>
              </a:ext>
            </a:extLst>
          </p:cNvPr>
          <p:cNvCxnSpPr/>
          <p:nvPr/>
        </p:nvCxnSpPr>
        <p:spPr>
          <a:xfrm>
            <a:off x="7911548" y="1566407"/>
            <a:ext cx="830285" cy="4691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C8F0711-EDB1-ACF7-3A76-D314889C13A8}"/>
              </a:ext>
            </a:extLst>
          </p:cNvPr>
          <p:cNvSpPr txBox="1"/>
          <p:nvPr/>
        </p:nvSpPr>
        <p:spPr>
          <a:xfrm>
            <a:off x="11024469" y="4552277"/>
            <a:ext cx="764953" cy="923330"/>
          </a:xfrm>
          <a:prstGeom prst="rect">
            <a:avLst/>
          </a:prstGeom>
          <a:noFill/>
        </p:spPr>
        <p:txBody>
          <a:bodyPr wrap="none" rtlCol="0">
            <a:spAutoFit/>
          </a:bodyPr>
          <a:lstStyle/>
          <a:p>
            <a:r>
              <a:rPr lang="en-US" dirty="0" err="1"/>
              <a:t>Serua</a:t>
            </a:r>
            <a:endParaRPr lang="en-US" dirty="0"/>
          </a:p>
          <a:p>
            <a:r>
              <a:rPr lang="en-US" dirty="0"/>
              <a:t>Nila</a:t>
            </a:r>
          </a:p>
          <a:p>
            <a:r>
              <a:rPr lang="en-US" dirty="0"/>
              <a:t>Teon</a:t>
            </a:r>
            <a:endParaRPr lang="en-ID" dirty="0"/>
          </a:p>
        </p:txBody>
      </p:sp>
      <p:cxnSp>
        <p:nvCxnSpPr>
          <p:cNvPr id="28" name="Straight Arrow Connector 27">
            <a:extLst>
              <a:ext uri="{FF2B5EF4-FFF2-40B4-BE49-F238E27FC236}">
                <a16:creationId xmlns:a16="http://schemas.microsoft.com/office/drawing/2014/main" id="{A9FAFED8-E1A3-D115-FAAC-9CCA555EB9E6}"/>
              </a:ext>
            </a:extLst>
          </p:cNvPr>
          <p:cNvCxnSpPr/>
          <p:nvPr/>
        </p:nvCxnSpPr>
        <p:spPr>
          <a:xfrm flipH="1" flipV="1">
            <a:off x="9888184" y="4112427"/>
            <a:ext cx="1184007" cy="610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1F0B414-BA06-E062-2D7C-375AFF70AA95}"/>
              </a:ext>
            </a:extLst>
          </p:cNvPr>
          <p:cNvCxnSpPr>
            <a:cxnSpLocks/>
          </p:cNvCxnSpPr>
          <p:nvPr/>
        </p:nvCxnSpPr>
        <p:spPr>
          <a:xfrm flipH="1" flipV="1">
            <a:off x="9858793" y="4211900"/>
            <a:ext cx="1165676" cy="733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2168F68-5BE8-88A7-20C9-0CE997386047}"/>
              </a:ext>
            </a:extLst>
          </p:cNvPr>
          <p:cNvCxnSpPr>
            <a:cxnSpLocks/>
          </p:cNvCxnSpPr>
          <p:nvPr/>
        </p:nvCxnSpPr>
        <p:spPr>
          <a:xfrm flipH="1" flipV="1">
            <a:off x="9799412" y="4241501"/>
            <a:ext cx="1225057" cy="9630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E181D6E6-D904-6D9F-297E-EEEE6A93A87E}"/>
              </a:ext>
            </a:extLst>
          </p:cNvPr>
          <p:cNvSpPr txBox="1"/>
          <p:nvPr/>
        </p:nvSpPr>
        <p:spPr>
          <a:xfrm>
            <a:off x="7361274" y="3783771"/>
            <a:ext cx="1729563" cy="369332"/>
          </a:xfrm>
          <a:prstGeom prst="rect">
            <a:avLst/>
          </a:prstGeom>
          <a:noFill/>
        </p:spPr>
        <p:txBody>
          <a:bodyPr wrap="square">
            <a:spAutoFit/>
          </a:bodyPr>
          <a:lstStyle/>
          <a:p>
            <a:r>
              <a:rPr lang="en-US" sz="1800" dirty="0" err="1"/>
              <a:t>Nieuwerkerk</a:t>
            </a:r>
            <a:endParaRPr lang="en-ID" dirty="0"/>
          </a:p>
        </p:txBody>
      </p:sp>
      <p:cxnSp>
        <p:nvCxnSpPr>
          <p:cNvPr id="38" name="Straight Arrow Connector 37">
            <a:extLst>
              <a:ext uri="{FF2B5EF4-FFF2-40B4-BE49-F238E27FC236}">
                <a16:creationId xmlns:a16="http://schemas.microsoft.com/office/drawing/2014/main" id="{1DC5A0B1-7C15-8E0B-405B-0A663C85CEDD}"/>
              </a:ext>
            </a:extLst>
          </p:cNvPr>
          <p:cNvCxnSpPr>
            <a:cxnSpLocks/>
          </p:cNvCxnSpPr>
          <p:nvPr/>
        </p:nvCxnSpPr>
        <p:spPr>
          <a:xfrm>
            <a:off x="8741833" y="3955312"/>
            <a:ext cx="205465" cy="737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A662695-622B-B604-1EB1-8DE2DB116207}"/>
              </a:ext>
            </a:extLst>
          </p:cNvPr>
          <p:cNvSpPr txBox="1"/>
          <p:nvPr/>
        </p:nvSpPr>
        <p:spPr>
          <a:xfrm>
            <a:off x="8849300" y="1268361"/>
            <a:ext cx="1457835" cy="369332"/>
          </a:xfrm>
          <a:prstGeom prst="rect">
            <a:avLst/>
          </a:prstGeom>
          <a:noFill/>
        </p:spPr>
        <p:txBody>
          <a:bodyPr wrap="none" rtlCol="0">
            <a:spAutoFit/>
          </a:bodyPr>
          <a:lstStyle/>
          <a:p>
            <a:r>
              <a:rPr lang="en-US" dirty="0" err="1"/>
              <a:t>Banua</a:t>
            </a:r>
            <a:r>
              <a:rPr lang="en-US" dirty="0"/>
              <a:t> Wuhu</a:t>
            </a:r>
            <a:endParaRPr lang="en-ID" dirty="0"/>
          </a:p>
        </p:txBody>
      </p:sp>
      <p:cxnSp>
        <p:nvCxnSpPr>
          <p:cNvPr id="40" name="Straight Arrow Connector 39">
            <a:extLst>
              <a:ext uri="{FF2B5EF4-FFF2-40B4-BE49-F238E27FC236}">
                <a16:creationId xmlns:a16="http://schemas.microsoft.com/office/drawing/2014/main" id="{C866A3BB-B1F2-D1F0-0F3D-35E43C2D1B6F}"/>
              </a:ext>
            </a:extLst>
          </p:cNvPr>
          <p:cNvCxnSpPr>
            <a:cxnSpLocks/>
          </p:cNvCxnSpPr>
          <p:nvPr/>
        </p:nvCxnSpPr>
        <p:spPr>
          <a:xfrm flipH="1">
            <a:off x="9053155" y="1651869"/>
            <a:ext cx="289628" cy="577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6E87D46D-8CB4-C815-CF2C-799814A2B087}"/>
              </a:ext>
            </a:extLst>
          </p:cNvPr>
          <p:cNvSpPr txBox="1"/>
          <p:nvPr/>
        </p:nvSpPr>
        <p:spPr>
          <a:xfrm>
            <a:off x="9578217" y="3659741"/>
            <a:ext cx="780727" cy="369332"/>
          </a:xfrm>
          <a:prstGeom prst="rect">
            <a:avLst/>
          </a:prstGeom>
          <a:noFill/>
        </p:spPr>
        <p:txBody>
          <a:bodyPr wrap="none" rtlCol="0">
            <a:spAutoFit/>
          </a:bodyPr>
          <a:lstStyle/>
          <a:p>
            <a:r>
              <a:rPr lang="en-US" dirty="0" err="1"/>
              <a:t>Wetar</a:t>
            </a:r>
            <a:endParaRPr lang="en-ID" dirty="0"/>
          </a:p>
        </p:txBody>
      </p:sp>
      <p:cxnSp>
        <p:nvCxnSpPr>
          <p:cNvPr id="45" name="Straight Arrow Connector 44">
            <a:extLst>
              <a:ext uri="{FF2B5EF4-FFF2-40B4-BE49-F238E27FC236}">
                <a16:creationId xmlns:a16="http://schemas.microsoft.com/office/drawing/2014/main" id="{3029825B-9D46-65C9-3C6B-54F23ED8D7B7}"/>
              </a:ext>
            </a:extLst>
          </p:cNvPr>
          <p:cNvCxnSpPr>
            <a:cxnSpLocks/>
          </p:cNvCxnSpPr>
          <p:nvPr/>
        </p:nvCxnSpPr>
        <p:spPr>
          <a:xfrm flipH="1">
            <a:off x="9358731" y="3870987"/>
            <a:ext cx="235434" cy="184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44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E1745FB-CB52-3EB8-FB24-D7B16369871C}"/>
              </a:ext>
            </a:extLst>
          </p:cNvPr>
          <p:cNvPicPr>
            <a:picLocks noGrp="1" noChangeAspect="1"/>
          </p:cNvPicPr>
          <p:nvPr>
            <p:ph idx="1"/>
          </p:nvPr>
        </p:nvPicPr>
        <p:blipFill>
          <a:blip r:embed="rId2" cstate="print"/>
          <a:stretch>
            <a:fillRect/>
          </a:stretch>
        </p:blipFill>
        <p:spPr>
          <a:xfrm>
            <a:off x="1725703" y="457200"/>
            <a:ext cx="8740593" cy="5943600"/>
          </a:xfrm>
          <a:prstGeom prst="rect">
            <a:avLst/>
          </a:prstGeom>
        </p:spPr>
      </p:pic>
      <p:sp>
        <p:nvSpPr>
          <p:cNvPr id="5" name="TextBox 4">
            <a:extLst>
              <a:ext uri="{FF2B5EF4-FFF2-40B4-BE49-F238E27FC236}">
                <a16:creationId xmlns:a16="http://schemas.microsoft.com/office/drawing/2014/main" id="{E2ABA742-82A8-5175-8217-E6536B3108F4}"/>
              </a:ext>
            </a:extLst>
          </p:cNvPr>
          <p:cNvSpPr txBox="1"/>
          <p:nvPr/>
        </p:nvSpPr>
        <p:spPr>
          <a:xfrm>
            <a:off x="915723" y="5958334"/>
            <a:ext cx="9655869" cy="461665"/>
          </a:xfrm>
          <a:prstGeom prst="rect">
            <a:avLst/>
          </a:prstGeom>
          <a:noFill/>
        </p:spPr>
        <p:txBody>
          <a:bodyPr wrap="square" rtlCol="0">
            <a:spAutoFit/>
          </a:bodyPr>
          <a:lstStyle/>
          <a:p>
            <a:pPr>
              <a:spcAft>
                <a:spcPts val="600"/>
              </a:spcAft>
            </a:pPr>
            <a:r>
              <a:rPr lang="en-US" sz="2400" dirty="0" err="1">
                <a:solidFill>
                  <a:schemeClr val="bg1"/>
                </a:solidFill>
              </a:rPr>
              <a:t>Sumber</a:t>
            </a:r>
            <a:r>
              <a:rPr lang="en-US" sz="2400" dirty="0">
                <a:solidFill>
                  <a:schemeClr val="bg1"/>
                </a:solidFill>
              </a:rPr>
              <a:t> :  Devy K. </a:t>
            </a:r>
            <a:r>
              <a:rPr lang="en-US" sz="2400" dirty="0" err="1">
                <a:solidFill>
                  <a:schemeClr val="bg1"/>
                </a:solidFill>
              </a:rPr>
              <a:t>Syahbana</a:t>
            </a:r>
            <a:r>
              <a:rPr lang="en-US" sz="2400" dirty="0">
                <a:solidFill>
                  <a:schemeClr val="bg1"/>
                </a:solidFill>
              </a:rPr>
              <a:t>, 2022</a:t>
            </a:r>
            <a:endParaRPr lang="en-US" sz="2400">
              <a:solidFill>
                <a:schemeClr val="bg1"/>
              </a:solidFill>
            </a:endParaRPr>
          </a:p>
        </p:txBody>
      </p:sp>
    </p:spTree>
    <p:extLst>
      <p:ext uri="{BB962C8B-B14F-4D97-AF65-F5344CB8AC3E}">
        <p14:creationId xmlns:p14="http://schemas.microsoft.com/office/powerpoint/2010/main" val="47741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3F46-1659-3E01-9599-C2E62C02435B}"/>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5C973E1A-8062-C80F-DADF-BBCAA9745E8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5656"/>
            <a:ext cx="12192000" cy="6893655"/>
          </a:xfrm>
        </p:spPr>
      </p:pic>
      <p:pic>
        <p:nvPicPr>
          <p:cNvPr id="7" name="Picture 6">
            <a:extLst>
              <a:ext uri="{FF2B5EF4-FFF2-40B4-BE49-F238E27FC236}">
                <a16:creationId xmlns:a16="http://schemas.microsoft.com/office/drawing/2014/main" id="{A162240A-FF99-0E9D-506E-2D82AD9006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4269" y="22355"/>
            <a:ext cx="3808906" cy="2176517"/>
          </a:xfrm>
          <a:prstGeom prst="rect">
            <a:avLst/>
          </a:prstGeom>
        </p:spPr>
      </p:pic>
      <p:pic>
        <p:nvPicPr>
          <p:cNvPr id="9" name="Picture 8">
            <a:extLst>
              <a:ext uri="{FF2B5EF4-FFF2-40B4-BE49-F238E27FC236}">
                <a16:creationId xmlns:a16="http://schemas.microsoft.com/office/drawing/2014/main" id="{B897EDC1-AF1F-A780-AFF1-2B15C12DA8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1343" y="4869417"/>
            <a:ext cx="3327546" cy="1901455"/>
          </a:xfrm>
          <a:prstGeom prst="rect">
            <a:avLst/>
          </a:prstGeom>
        </p:spPr>
      </p:pic>
      <p:pic>
        <p:nvPicPr>
          <p:cNvPr id="13" name="Picture 12" descr="A sign with a flag on it">
            <a:extLst>
              <a:ext uri="{FF2B5EF4-FFF2-40B4-BE49-F238E27FC236}">
                <a16:creationId xmlns:a16="http://schemas.microsoft.com/office/drawing/2014/main" id="{0EFE0432-2740-E3E0-CBCB-6BBE7AB55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9188" y="0"/>
            <a:ext cx="2552812" cy="1784605"/>
          </a:xfrm>
          <a:prstGeom prst="rect">
            <a:avLst/>
          </a:prstGeom>
        </p:spPr>
      </p:pic>
      <p:cxnSp>
        <p:nvCxnSpPr>
          <p:cNvPr id="16" name="Straight Arrow Connector 15">
            <a:extLst>
              <a:ext uri="{FF2B5EF4-FFF2-40B4-BE49-F238E27FC236}">
                <a16:creationId xmlns:a16="http://schemas.microsoft.com/office/drawing/2014/main" id="{3A38D8D5-FF07-D7BF-E0D4-BF257E626AA1}"/>
              </a:ext>
            </a:extLst>
          </p:cNvPr>
          <p:cNvCxnSpPr>
            <a:cxnSpLocks/>
          </p:cNvCxnSpPr>
          <p:nvPr/>
        </p:nvCxnSpPr>
        <p:spPr>
          <a:xfrm>
            <a:off x="3331016" y="2256883"/>
            <a:ext cx="0" cy="171821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90A369F-5990-75DC-2185-531A32D8C9D8}"/>
              </a:ext>
            </a:extLst>
          </p:cNvPr>
          <p:cNvCxnSpPr/>
          <p:nvPr/>
        </p:nvCxnSpPr>
        <p:spPr>
          <a:xfrm flipV="1">
            <a:off x="3975100" y="4394200"/>
            <a:ext cx="0" cy="562342"/>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5976573-C5E2-2FC7-4C73-86CA679EA0E1}"/>
              </a:ext>
            </a:extLst>
          </p:cNvPr>
          <p:cNvSpPr txBox="1"/>
          <p:nvPr/>
        </p:nvSpPr>
        <p:spPr>
          <a:xfrm>
            <a:off x="1931014" y="1629852"/>
            <a:ext cx="2143087" cy="369332"/>
          </a:xfrm>
          <a:prstGeom prst="rect">
            <a:avLst/>
          </a:prstGeom>
          <a:noFill/>
        </p:spPr>
        <p:txBody>
          <a:bodyPr wrap="none" rtlCol="0">
            <a:spAutoFit/>
          </a:bodyPr>
          <a:lstStyle/>
          <a:p>
            <a:r>
              <a:rPr lang="en-US" dirty="0">
                <a:solidFill>
                  <a:schemeClr val="bg1"/>
                </a:solidFill>
              </a:rPr>
              <a:t>CVGHM in Bandung</a:t>
            </a:r>
            <a:endParaRPr lang="en-ID" dirty="0">
              <a:solidFill>
                <a:schemeClr val="bg1"/>
              </a:solidFill>
            </a:endParaRPr>
          </a:p>
        </p:txBody>
      </p:sp>
      <p:sp>
        <p:nvSpPr>
          <p:cNvPr id="27" name="TextBox 26">
            <a:extLst>
              <a:ext uri="{FF2B5EF4-FFF2-40B4-BE49-F238E27FC236}">
                <a16:creationId xmlns:a16="http://schemas.microsoft.com/office/drawing/2014/main" id="{B17E12CF-397B-CE8E-52B9-589FD87FE809}"/>
              </a:ext>
            </a:extLst>
          </p:cNvPr>
          <p:cNvSpPr txBox="1"/>
          <p:nvPr/>
        </p:nvSpPr>
        <p:spPr>
          <a:xfrm>
            <a:off x="1521417" y="6304002"/>
            <a:ext cx="2333524" cy="369332"/>
          </a:xfrm>
          <a:prstGeom prst="rect">
            <a:avLst/>
          </a:prstGeom>
          <a:noFill/>
        </p:spPr>
        <p:txBody>
          <a:bodyPr wrap="none" rtlCol="0">
            <a:spAutoFit/>
          </a:bodyPr>
          <a:lstStyle/>
          <a:p>
            <a:r>
              <a:rPr lang="en-US" dirty="0">
                <a:solidFill>
                  <a:schemeClr val="bg1"/>
                </a:solidFill>
              </a:rPr>
              <a:t>BPPTKG JOGJAKARTA </a:t>
            </a:r>
            <a:endParaRPr lang="en-ID" dirty="0">
              <a:solidFill>
                <a:schemeClr val="bg1"/>
              </a:solidFill>
            </a:endParaRPr>
          </a:p>
        </p:txBody>
      </p:sp>
      <p:sp>
        <p:nvSpPr>
          <p:cNvPr id="28" name="TextBox 27">
            <a:extLst>
              <a:ext uri="{FF2B5EF4-FFF2-40B4-BE49-F238E27FC236}">
                <a16:creationId xmlns:a16="http://schemas.microsoft.com/office/drawing/2014/main" id="{FE2F786F-9C5F-B1B3-6E54-04BC7F6B2905}"/>
              </a:ext>
            </a:extLst>
          </p:cNvPr>
          <p:cNvSpPr txBox="1"/>
          <p:nvPr/>
        </p:nvSpPr>
        <p:spPr>
          <a:xfrm>
            <a:off x="6981368" y="145843"/>
            <a:ext cx="2570960" cy="923330"/>
          </a:xfrm>
          <a:prstGeom prst="rect">
            <a:avLst/>
          </a:prstGeom>
          <a:solidFill>
            <a:srgbClr val="FFC000"/>
          </a:solidFill>
        </p:spPr>
        <p:txBody>
          <a:bodyPr wrap="none" rtlCol="0">
            <a:spAutoFit/>
          </a:bodyPr>
          <a:lstStyle/>
          <a:p>
            <a:r>
              <a:rPr lang="en-US" dirty="0">
                <a:solidFill>
                  <a:schemeClr val="bg1"/>
                </a:solidFill>
              </a:rPr>
              <a:t>CENTER FOR VOLCANO</a:t>
            </a:r>
          </a:p>
          <a:p>
            <a:r>
              <a:rPr lang="en-US" dirty="0">
                <a:solidFill>
                  <a:schemeClr val="bg1"/>
                </a:solidFill>
              </a:rPr>
              <a:t>MONITORING IN </a:t>
            </a:r>
          </a:p>
          <a:p>
            <a:r>
              <a:rPr lang="en-US" dirty="0">
                <a:solidFill>
                  <a:schemeClr val="bg1"/>
                </a:solidFill>
              </a:rPr>
              <a:t>SULAWESI</a:t>
            </a:r>
          </a:p>
        </p:txBody>
      </p:sp>
      <p:sp>
        <p:nvSpPr>
          <p:cNvPr id="29" name="TextBox 28">
            <a:extLst>
              <a:ext uri="{FF2B5EF4-FFF2-40B4-BE49-F238E27FC236}">
                <a16:creationId xmlns:a16="http://schemas.microsoft.com/office/drawing/2014/main" id="{DD23363C-2B1D-FCC0-2C8C-02F8DFDC7597}"/>
              </a:ext>
            </a:extLst>
          </p:cNvPr>
          <p:cNvSpPr txBox="1"/>
          <p:nvPr/>
        </p:nvSpPr>
        <p:spPr>
          <a:xfrm>
            <a:off x="5713863" y="3680797"/>
            <a:ext cx="2044919" cy="738664"/>
          </a:xfrm>
          <a:prstGeom prst="rect">
            <a:avLst/>
          </a:prstGeom>
          <a:solidFill>
            <a:srgbClr val="FFC000"/>
          </a:solidFill>
        </p:spPr>
        <p:txBody>
          <a:bodyPr wrap="none" rtlCol="0">
            <a:spAutoFit/>
          </a:bodyPr>
          <a:lstStyle/>
          <a:p>
            <a:r>
              <a:rPr lang="en-US" sz="1400" dirty="0"/>
              <a:t>CENTER FOR VOLCANO</a:t>
            </a:r>
          </a:p>
          <a:p>
            <a:r>
              <a:rPr lang="en-US" sz="1400" dirty="0"/>
              <a:t>MONITORING IN </a:t>
            </a:r>
          </a:p>
          <a:p>
            <a:r>
              <a:rPr lang="en-US" sz="1400" dirty="0"/>
              <a:t>NUSA TENGGARA</a:t>
            </a:r>
          </a:p>
        </p:txBody>
      </p:sp>
      <p:sp>
        <p:nvSpPr>
          <p:cNvPr id="32" name="Rectangle 31">
            <a:extLst>
              <a:ext uri="{FF2B5EF4-FFF2-40B4-BE49-F238E27FC236}">
                <a16:creationId xmlns:a16="http://schemas.microsoft.com/office/drawing/2014/main" id="{50B3D7DE-B8D7-AEF8-6C72-FA83094A472D}"/>
              </a:ext>
            </a:extLst>
          </p:cNvPr>
          <p:cNvSpPr/>
          <p:nvPr/>
        </p:nvSpPr>
        <p:spPr>
          <a:xfrm>
            <a:off x="7868093" y="1254643"/>
            <a:ext cx="1662307" cy="31395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5" name="Picture 34">
            <a:extLst>
              <a:ext uri="{FF2B5EF4-FFF2-40B4-BE49-F238E27FC236}">
                <a16:creationId xmlns:a16="http://schemas.microsoft.com/office/drawing/2014/main" id="{51E1F275-1D89-8D62-4A70-17B8E227CE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0381" y="5246873"/>
            <a:ext cx="2666998" cy="1523999"/>
          </a:xfrm>
          <a:prstGeom prst="rect">
            <a:avLst/>
          </a:prstGeom>
        </p:spPr>
      </p:pic>
      <p:sp>
        <p:nvSpPr>
          <p:cNvPr id="36" name="Rectangle 35">
            <a:extLst>
              <a:ext uri="{FF2B5EF4-FFF2-40B4-BE49-F238E27FC236}">
                <a16:creationId xmlns:a16="http://schemas.microsoft.com/office/drawing/2014/main" id="{5F94FE46-AF47-95BF-5A1C-352055CC1776}"/>
              </a:ext>
            </a:extLst>
          </p:cNvPr>
          <p:cNvSpPr/>
          <p:nvPr/>
        </p:nvSpPr>
        <p:spPr>
          <a:xfrm>
            <a:off x="5713863" y="4476082"/>
            <a:ext cx="2220034" cy="518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54838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7E5BF6-802C-C209-ABB5-4ADA9BD2B5ED}"/>
              </a:ext>
            </a:extLst>
          </p:cNvPr>
          <p:cNvSpPr txBox="1"/>
          <p:nvPr/>
        </p:nvSpPr>
        <p:spPr>
          <a:xfrm>
            <a:off x="81078" y="1188744"/>
            <a:ext cx="2664636" cy="6604372"/>
          </a:xfrm>
          <a:prstGeom prst="rect">
            <a:avLst/>
          </a:prstGeom>
          <a:solidFill>
            <a:schemeClr val="bg1"/>
          </a:solidFill>
        </p:spPr>
        <p:txBody>
          <a:bodyPr wrap="square" rtlCol="0">
            <a:spAutoFit/>
          </a:bodyPr>
          <a:lstStyle/>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127  Volcanoes</a:t>
            </a:r>
          </a:p>
          <a:p>
            <a:pPr marL="457200" indent="-457200">
              <a:spcAft>
                <a:spcPts val="700"/>
              </a:spcAft>
              <a:buAutoNum type="arabicPlain" startAt="69"/>
            </a:pPr>
            <a:r>
              <a:rPr lang="en-US" b="1" dirty="0">
                <a:solidFill>
                  <a:schemeClr val="accent4">
                    <a:lumMod val="50000"/>
                  </a:schemeClr>
                </a:solidFill>
                <a:latin typeface="Arial" panose="020B0604020202020204" pitchFamily="34" charset="0"/>
                <a:cs typeface="Arial" panose="020B0604020202020204" pitchFamily="34" charset="0"/>
              </a:rPr>
              <a:t> Monitored    </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        Volcanoes</a:t>
            </a:r>
          </a:p>
          <a:p>
            <a:pPr marL="457200" indent="-457200">
              <a:spcAft>
                <a:spcPts val="700"/>
              </a:spcAft>
              <a:buAutoNum type="arabicPlain" startAt="74"/>
            </a:pPr>
            <a:r>
              <a:rPr lang="en-US" b="1" dirty="0">
                <a:solidFill>
                  <a:schemeClr val="accent4">
                    <a:lumMod val="50000"/>
                  </a:schemeClr>
                </a:solidFill>
                <a:latin typeface="Arial" panose="020B0604020202020204" pitchFamily="34" charset="0"/>
                <a:cs typeface="Arial" panose="020B0604020202020204" pitchFamily="34" charset="0"/>
              </a:rPr>
              <a:t> Observatories</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209  Observers</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256  Seismic</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103  GPS</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6      DOAS</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68    Monitoring   </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        Camera</a:t>
            </a:r>
          </a:p>
          <a:p>
            <a:pPr marL="342900" indent="-342900">
              <a:spcAft>
                <a:spcPts val="700"/>
              </a:spcAft>
              <a:buAutoNum type="arabicPlain" startAt="2"/>
            </a:pPr>
            <a:r>
              <a:rPr lang="en-US" b="1" dirty="0">
                <a:solidFill>
                  <a:schemeClr val="accent4">
                    <a:lumMod val="50000"/>
                  </a:schemeClr>
                </a:solidFill>
                <a:latin typeface="Arial" panose="020B0604020202020204" pitchFamily="34" charset="0"/>
                <a:cs typeface="Arial" panose="020B0604020202020204" pitchFamily="34" charset="0"/>
              </a:rPr>
              <a:t>Rain Gauge</a:t>
            </a:r>
          </a:p>
          <a:p>
            <a:pPr marL="342900" indent="-342900">
              <a:spcAft>
                <a:spcPts val="700"/>
              </a:spcAft>
              <a:buAutoNum type="arabicPlain" startAt="53"/>
            </a:pPr>
            <a:r>
              <a:rPr lang="en-US" b="1" dirty="0">
                <a:solidFill>
                  <a:schemeClr val="accent4">
                    <a:lumMod val="50000"/>
                  </a:schemeClr>
                </a:solidFill>
                <a:latin typeface="Arial" panose="020B0604020202020204" pitchFamily="34" charset="0"/>
                <a:cs typeface="Arial" panose="020B0604020202020204" pitchFamily="34" charset="0"/>
              </a:rPr>
              <a:t>Tiltmeter</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10 Infrasound</a:t>
            </a:r>
          </a:p>
          <a:p>
            <a:pPr marL="342900" indent="-342900">
              <a:spcAft>
                <a:spcPts val="700"/>
              </a:spcAft>
              <a:buAutoNum type="arabicPlain" startAt="2"/>
            </a:pPr>
            <a:r>
              <a:rPr lang="en-US" b="1" dirty="0">
                <a:solidFill>
                  <a:schemeClr val="accent4">
                    <a:lumMod val="50000"/>
                  </a:schemeClr>
                </a:solidFill>
                <a:latin typeface="Arial" panose="020B0604020202020204" pitchFamily="34" charset="0"/>
                <a:cs typeface="Arial" panose="020B0604020202020204" pitchFamily="34" charset="0"/>
              </a:rPr>
              <a:t>CTD</a:t>
            </a: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10 </a:t>
            </a:r>
            <a:r>
              <a:rPr lang="en-US" b="1" dirty="0" err="1">
                <a:solidFill>
                  <a:schemeClr val="accent4">
                    <a:lumMod val="50000"/>
                  </a:schemeClr>
                </a:solidFill>
                <a:latin typeface="Arial" panose="020B0604020202020204" pitchFamily="34" charset="0"/>
                <a:cs typeface="Arial" panose="020B0604020202020204" pitchFamily="34" charset="0"/>
              </a:rPr>
              <a:t>Multigas</a:t>
            </a:r>
            <a:endParaRPr lang="en-US" b="1" dirty="0">
              <a:solidFill>
                <a:schemeClr val="accent4">
                  <a:lumMod val="50000"/>
                </a:schemeClr>
              </a:solidFill>
              <a:latin typeface="Arial" panose="020B0604020202020204" pitchFamily="34" charset="0"/>
              <a:cs typeface="Arial" panose="020B0604020202020204" pitchFamily="34" charset="0"/>
            </a:endParaRPr>
          </a:p>
          <a:p>
            <a:pPr>
              <a:spcAft>
                <a:spcPts val="700"/>
              </a:spcAft>
            </a:pPr>
            <a:r>
              <a:rPr lang="en-US" b="1" dirty="0">
                <a:solidFill>
                  <a:schemeClr val="accent4">
                    <a:lumMod val="50000"/>
                  </a:schemeClr>
                </a:solidFill>
                <a:latin typeface="Arial" panose="020B0604020202020204" pitchFamily="34" charset="0"/>
                <a:cs typeface="Arial" panose="020B0604020202020204" pitchFamily="34" charset="0"/>
              </a:rPr>
              <a:t>10 EDM</a:t>
            </a:r>
          </a:p>
          <a:p>
            <a:pPr>
              <a:spcAft>
                <a:spcPts val="700"/>
              </a:spcAft>
            </a:pPr>
            <a:endParaRPr lang="en-US" b="1" dirty="0">
              <a:solidFill>
                <a:schemeClr val="accent4">
                  <a:lumMod val="50000"/>
                </a:schemeClr>
              </a:solidFill>
              <a:latin typeface="Arial" panose="020B0604020202020204" pitchFamily="34" charset="0"/>
              <a:cs typeface="Arial" panose="020B0604020202020204" pitchFamily="34" charset="0"/>
            </a:endParaRPr>
          </a:p>
          <a:p>
            <a:pPr>
              <a:spcAft>
                <a:spcPts val="700"/>
              </a:spcAft>
            </a:pPr>
            <a:endParaRPr lang="en-US" b="1" dirty="0">
              <a:solidFill>
                <a:schemeClr val="accent4">
                  <a:lumMod val="5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5782B0-B85F-D0BF-194F-E5E4C0D8CD73}"/>
              </a:ext>
            </a:extLst>
          </p:cNvPr>
          <p:cNvPicPr/>
          <p:nvPr/>
        </p:nvPicPr>
        <p:blipFill>
          <a:blip r:embed="rId2" cstate="screen">
            <a:extLst>
              <a:ext uri="{28A0092B-C50C-407E-A947-70E740481C1C}">
                <a14:useLocalDpi xmlns:a14="http://schemas.microsoft.com/office/drawing/2010/main"/>
              </a:ext>
            </a:extLst>
          </a:blip>
          <a:srcRect/>
          <a:stretch/>
        </p:blipFill>
        <p:spPr>
          <a:xfrm>
            <a:off x="2913303" y="93949"/>
            <a:ext cx="4583435" cy="3832325"/>
          </a:xfrm>
          <a:prstGeom prst="rect">
            <a:avLst/>
          </a:prstGeom>
          <a:noFill/>
          <a:ln w="0">
            <a:noFill/>
          </a:ln>
        </p:spPr>
      </p:pic>
      <p:pic>
        <p:nvPicPr>
          <p:cNvPr id="8" name="Picture 7">
            <a:extLst>
              <a:ext uri="{FF2B5EF4-FFF2-40B4-BE49-F238E27FC236}">
                <a16:creationId xmlns:a16="http://schemas.microsoft.com/office/drawing/2014/main" id="{244715C5-2DAB-3703-9F71-E256826497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78610" y="93949"/>
            <a:ext cx="1962590" cy="3227368"/>
          </a:xfrm>
          <a:prstGeom prst="rect">
            <a:avLst/>
          </a:prstGeom>
          <a:noFill/>
        </p:spPr>
      </p:pic>
      <p:pic>
        <p:nvPicPr>
          <p:cNvPr id="9" name="Picture 8">
            <a:extLst>
              <a:ext uri="{FF2B5EF4-FFF2-40B4-BE49-F238E27FC236}">
                <a16:creationId xmlns:a16="http://schemas.microsoft.com/office/drawing/2014/main" id="{537114F8-5A2E-7A77-1957-5625FEE8B10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78610" y="3428999"/>
            <a:ext cx="1932312" cy="3335051"/>
          </a:xfrm>
          <a:prstGeom prst="rect">
            <a:avLst/>
          </a:prstGeom>
          <a:noFill/>
        </p:spPr>
      </p:pic>
      <p:pic>
        <p:nvPicPr>
          <p:cNvPr id="10" name="Content Placeholder 3">
            <a:extLst>
              <a:ext uri="{FF2B5EF4-FFF2-40B4-BE49-F238E27FC236}">
                <a16:creationId xmlns:a16="http://schemas.microsoft.com/office/drawing/2014/main" id="{B7EBE3C2-07EF-E6E2-0EBD-2312D12C76FC}"/>
              </a:ext>
            </a:extLst>
          </p:cNvPr>
          <p:cNvPicPr>
            <a:picLocks noGrp="1" noChangeAspect="1"/>
          </p:cNvPicPr>
          <p:nvPr/>
        </p:nvPicPr>
        <p:blipFill>
          <a:blip r:embed="rId5" cstate="screen">
            <a:extLst>
              <a:ext uri="{28A0092B-C50C-407E-A947-70E740481C1C}">
                <a14:useLocalDpi xmlns:a14="http://schemas.microsoft.com/office/drawing/2010/main"/>
              </a:ext>
            </a:extLst>
          </a:blip>
          <a:stretch>
            <a:fillRect/>
          </a:stretch>
        </p:blipFill>
        <p:spPr>
          <a:xfrm>
            <a:off x="7575579" y="2380219"/>
            <a:ext cx="2509595" cy="1882196"/>
          </a:xfrm>
          <a:prstGeom prst="rect">
            <a:avLst/>
          </a:prstGeom>
        </p:spPr>
      </p:pic>
      <p:pic>
        <p:nvPicPr>
          <p:cNvPr id="11" name="Picture 10">
            <a:extLst>
              <a:ext uri="{FF2B5EF4-FFF2-40B4-BE49-F238E27FC236}">
                <a16:creationId xmlns:a16="http://schemas.microsoft.com/office/drawing/2014/main" id="{9EBA89CE-9A51-7FAD-D422-126A32524ECA}"/>
              </a:ext>
            </a:extLst>
          </p:cNvPr>
          <p:cNvPicPr/>
          <p:nvPr/>
        </p:nvPicPr>
        <p:blipFill>
          <a:blip r:embed="rId6" cstate="print"/>
          <a:stretch>
            <a:fillRect/>
          </a:stretch>
        </p:blipFill>
        <p:spPr>
          <a:xfrm>
            <a:off x="7581899" y="93949"/>
            <a:ext cx="2534295" cy="2189590"/>
          </a:xfrm>
          <a:prstGeom prst="rect">
            <a:avLst/>
          </a:prstGeom>
        </p:spPr>
      </p:pic>
      <p:pic>
        <p:nvPicPr>
          <p:cNvPr id="14" name="Picture 13">
            <a:extLst>
              <a:ext uri="{FF2B5EF4-FFF2-40B4-BE49-F238E27FC236}">
                <a16:creationId xmlns:a16="http://schemas.microsoft.com/office/drawing/2014/main" id="{1487B697-F48D-4987-A49B-31019E25F5A4}"/>
              </a:ext>
            </a:extLst>
          </p:cNvPr>
          <p:cNvPicPr>
            <a:picLocks noChangeAspect="1" noChangeArrowheads="1"/>
          </p:cNvPicPr>
          <p:nvPr/>
        </p:nvPicPr>
        <p:blipFill>
          <a:blip r:embed="rId7" cstate="print"/>
          <a:srcRect/>
          <a:stretch>
            <a:fillRect/>
          </a:stretch>
        </p:blipFill>
        <p:spPr bwMode="auto">
          <a:xfrm>
            <a:off x="7542082" y="4414935"/>
            <a:ext cx="4568840" cy="2189590"/>
          </a:xfrm>
          <a:prstGeom prst="rect">
            <a:avLst/>
          </a:prstGeom>
          <a:noFill/>
        </p:spPr>
      </p:pic>
      <p:pic>
        <p:nvPicPr>
          <p:cNvPr id="15" name="Picture 14">
            <a:extLst>
              <a:ext uri="{FF2B5EF4-FFF2-40B4-BE49-F238E27FC236}">
                <a16:creationId xmlns:a16="http://schemas.microsoft.com/office/drawing/2014/main" id="{43BBC606-583F-0424-1D92-0E0D64F5963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92144" y="4153246"/>
            <a:ext cx="4479112" cy="2519361"/>
          </a:xfrm>
          <a:prstGeom prst="rect">
            <a:avLst/>
          </a:prstGeom>
          <a:noFill/>
        </p:spPr>
      </p:pic>
      <p:sp>
        <p:nvSpPr>
          <p:cNvPr id="2" name="TextBox 1">
            <a:extLst>
              <a:ext uri="{FF2B5EF4-FFF2-40B4-BE49-F238E27FC236}">
                <a16:creationId xmlns:a16="http://schemas.microsoft.com/office/drawing/2014/main" id="{BC11BFC5-B6D9-D94E-E5D2-6CE7305B83E5}"/>
              </a:ext>
            </a:extLst>
          </p:cNvPr>
          <p:cNvSpPr txBox="1"/>
          <p:nvPr/>
        </p:nvSpPr>
        <p:spPr>
          <a:xfrm>
            <a:off x="323895" y="531952"/>
            <a:ext cx="1967590" cy="400110"/>
          </a:xfrm>
          <a:prstGeom prst="rect">
            <a:avLst/>
          </a:prstGeom>
          <a:noFill/>
        </p:spPr>
        <p:txBody>
          <a:bodyPr wrap="none" rtlCol="0">
            <a:spAutoFit/>
          </a:bodyPr>
          <a:lstStyle/>
          <a:p>
            <a:r>
              <a:rPr lang="en-US" sz="2000" b="1" dirty="0">
                <a:solidFill>
                  <a:schemeClr val="accent1"/>
                </a:solidFill>
              </a:rPr>
              <a:t>Besides Merapi</a:t>
            </a:r>
            <a:endParaRPr lang="en-ID" sz="2000" b="1" dirty="0">
              <a:solidFill>
                <a:schemeClr val="accent1"/>
              </a:solidFill>
            </a:endParaRPr>
          </a:p>
        </p:txBody>
      </p:sp>
    </p:spTree>
    <p:extLst>
      <p:ext uri="{BB962C8B-B14F-4D97-AF65-F5344CB8AC3E}">
        <p14:creationId xmlns:p14="http://schemas.microsoft.com/office/powerpoint/2010/main" val="250130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A4B1-FA50-4359-1722-FCA1C76CC7B1}"/>
              </a:ext>
            </a:extLst>
          </p:cNvPr>
          <p:cNvSpPr>
            <a:spLocks noGrp="1"/>
          </p:cNvSpPr>
          <p:nvPr>
            <p:ph type="title"/>
          </p:nvPr>
        </p:nvSpPr>
        <p:spPr>
          <a:xfrm>
            <a:off x="749710" y="0"/>
            <a:ext cx="10515600" cy="1325563"/>
          </a:xfrm>
        </p:spPr>
        <p:txBody>
          <a:bodyPr/>
          <a:lstStyle/>
          <a:p>
            <a:r>
              <a:rPr lang="en-US" dirty="0"/>
              <a:t>Field activity program for volcano monitoring</a:t>
            </a:r>
            <a:endParaRPr lang="en-ID" dirty="0"/>
          </a:p>
        </p:txBody>
      </p:sp>
      <p:sp>
        <p:nvSpPr>
          <p:cNvPr id="3" name="Content Placeholder 2">
            <a:extLst>
              <a:ext uri="{FF2B5EF4-FFF2-40B4-BE49-F238E27FC236}">
                <a16:creationId xmlns:a16="http://schemas.microsoft.com/office/drawing/2014/main" id="{E9F91613-EE0E-C079-1401-413269487582}"/>
              </a:ext>
            </a:extLst>
          </p:cNvPr>
          <p:cNvSpPr>
            <a:spLocks noGrp="1"/>
          </p:cNvSpPr>
          <p:nvPr>
            <p:ph idx="1"/>
          </p:nvPr>
        </p:nvSpPr>
        <p:spPr>
          <a:xfrm>
            <a:off x="661220" y="1253331"/>
            <a:ext cx="10515600" cy="4351338"/>
          </a:xfrm>
        </p:spPr>
        <p:txBody>
          <a:bodyPr>
            <a:normAutofit fontScale="77500" lnSpcReduction="20000"/>
          </a:bodyPr>
          <a:lstStyle/>
          <a:p>
            <a:r>
              <a:rPr lang="en-US" b="1" dirty="0"/>
              <a:t>Quick Response Team </a:t>
            </a:r>
            <a:r>
              <a:rPr lang="en-US" dirty="0"/>
              <a:t>: 4 people (Scientist and Observer) went to the volcano that was erupting</a:t>
            </a:r>
          </a:p>
          <a:p>
            <a:r>
              <a:rPr lang="en-US" b="1" dirty="0"/>
              <a:t>Early Warning Team </a:t>
            </a:r>
            <a:r>
              <a:rPr lang="en-US" dirty="0"/>
              <a:t>: 4 people went to the volcano which experienced increased activity or an increase in alert level to level II.</a:t>
            </a:r>
          </a:p>
          <a:p>
            <a:r>
              <a:rPr lang="en-US" b="1" dirty="0"/>
              <a:t>Monitoring Team </a:t>
            </a:r>
            <a:r>
              <a:rPr lang="en-US" dirty="0"/>
              <a:t>: 4 people went to the volcano which was at level I (normal)</a:t>
            </a:r>
          </a:p>
          <a:p>
            <a:r>
              <a:rPr lang="en-US" dirty="0"/>
              <a:t>Seismic Investigation, Deformation investigation, Geochemistry Investigation Team </a:t>
            </a:r>
          </a:p>
          <a:p>
            <a:r>
              <a:rPr lang="en-ID" b="1" dirty="0"/>
              <a:t>Geological mapping team</a:t>
            </a:r>
            <a:r>
              <a:rPr lang="en-ID" dirty="0"/>
              <a:t> :</a:t>
            </a:r>
            <a:r>
              <a:rPr lang="en-US" dirty="0"/>
              <a:t>geologists go into the field to produce geological maps</a:t>
            </a:r>
          </a:p>
          <a:p>
            <a:r>
              <a:rPr lang="en-US" b="1" dirty="0"/>
              <a:t>Hazard mapping team </a:t>
            </a:r>
            <a:r>
              <a:rPr lang="en-US" dirty="0"/>
              <a:t>:geologists go into the field to produce hazard maps or update maps</a:t>
            </a:r>
          </a:p>
          <a:p>
            <a:r>
              <a:rPr lang="en-US" b="1" dirty="0"/>
              <a:t>Drone Interferometry Team </a:t>
            </a:r>
            <a:r>
              <a:rPr lang="en-US" dirty="0"/>
              <a:t>: the team tasked with producing the latest DEM using drones for modelling</a:t>
            </a:r>
          </a:p>
          <a:p>
            <a:r>
              <a:rPr lang="en-US" b="1" dirty="0"/>
              <a:t>Annual information dissemination </a:t>
            </a:r>
            <a:r>
              <a:rPr lang="en-US" dirty="0"/>
              <a:t>: carried out by volcano observers to schools around the volcano</a:t>
            </a:r>
          </a:p>
          <a:p>
            <a:endParaRPr lang="en-ID" dirty="0"/>
          </a:p>
        </p:txBody>
      </p:sp>
    </p:spTree>
    <p:extLst>
      <p:ext uri="{BB962C8B-B14F-4D97-AF65-F5344CB8AC3E}">
        <p14:creationId xmlns:p14="http://schemas.microsoft.com/office/powerpoint/2010/main" val="3363976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hildren in a classroom&#10;&#10;AI-generated content may be incorrect.">
            <a:extLst>
              <a:ext uri="{FF2B5EF4-FFF2-40B4-BE49-F238E27FC236}">
                <a16:creationId xmlns:a16="http://schemas.microsoft.com/office/drawing/2014/main" id="{A872A2F8-B052-69FF-4C4D-3BCD9971641C}"/>
              </a:ext>
            </a:extLst>
          </p:cNvPr>
          <p:cNvPicPr>
            <a:picLocks noChangeAspect="1"/>
          </p:cNvPicPr>
          <p:nvPr/>
        </p:nvPicPr>
        <p:blipFill>
          <a:blip r:embed="rId2">
            <a:extLst>
              <a:ext uri="{28A0092B-C50C-407E-A947-70E740481C1C}">
                <a14:useLocalDpi xmlns:a14="http://schemas.microsoft.com/office/drawing/2010/main" val="0"/>
              </a:ext>
            </a:extLst>
          </a:blip>
          <a:srcRect t="8915" r="-2" b="-2"/>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group of children in uniform&#10;&#10;AI-generated content may be incorrect.">
            <a:extLst>
              <a:ext uri="{FF2B5EF4-FFF2-40B4-BE49-F238E27FC236}">
                <a16:creationId xmlns:a16="http://schemas.microsoft.com/office/drawing/2014/main" id="{3A4C977E-DEC4-CC79-FD02-D472DCD325B8}"/>
              </a:ext>
            </a:extLst>
          </p:cNvPr>
          <p:cNvPicPr>
            <a:picLocks noChangeAspect="1"/>
          </p:cNvPicPr>
          <p:nvPr/>
        </p:nvPicPr>
        <p:blipFill>
          <a:blip r:embed="rId3">
            <a:extLst>
              <a:ext uri="{28A0092B-C50C-407E-A947-70E740481C1C}">
                <a14:useLocalDpi xmlns:a14="http://schemas.microsoft.com/office/drawing/2010/main" val="0"/>
              </a:ext>
            </a:extLst>
          </a:blip>
          <a:srcRect t="5714" r="2" b="2"/>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Picture 10" descr="A group of people sitting in a room&#10;&#10;AI-generated content may be incorrect.">
            <a:extLst>
              <a:ext uri="{FF2B5EF4-FFF2-40B4-BE49-F238E27FC236}">
                <a16:creationId xmlns:a16="http://schemas.microsoft.com/office/drawing/2014/main" id="{2295B4C1-A02C-6AA8-C7BF-9425070A4819}"/>
              </a:ext>
            </a:extLst>
          </p:cNvPr>
          <p:cNvPicPr>
            <a:picLocks noChangeAspect="1"/>
          </p:cNvPicPr>
          <p:nvPr/>
        </p:nvPicPr>
        <p:blipFill>
          <a:blip r:embed="rId4">
            <a:extLst>
              <a:ext uri="{28A0092B-C50C-407E-A947-70E740481C1C}">
                <a14:useLocalDpi xmlns:a14="http://schemas.microsoft.com/office/drawing/2010/main" val="0"/>
              </a:ext>
            </a:extLst>
          </a:blip>
          <a:srcRect t="7919" r="2" b="2"/>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3A8200-DF9A-C356-363E-2AE2154E4055}"/>
              </a:ext>
            </a:extLst>
          </p:cNvPr>
          <p:cNvSpPr>
            <a:spLocks noGrp="1"/>
          </p:cNvSpPr>
          <p:nvPr>
            <p:ph type="title"/>
          </p:nvPr>
        </p:nvSpPr>
        <p:spPr>
          <a:xfrm>
            <a:off x="448056" y="685800"/>
            <a:ext cx="2807208" cy="1325563"/>
          </a:xfrm>
        </p:spPr>
        <p:txBody>
          <a:bodyPr>
            <a:normAutofit fontScale="90000"/>
          </a:bodyPr>
          <a:lstStyle/>
          <a:p>
            <a:r>
              <a:rPr lang="en-US" sz="2800" dirty="0"/>
              <a:t>Outreach at Iya Volcano November 17, 2025</a:t>
            </a:r>
            <a:endParaRPr lang="en-ID" sz="2800" dirty="0"/>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1E7A3EF6-C53B-A399-239F-88CF7E010045}"/>
              </a:ext>
            </a:extLst>
          </p:cNvPr>
          <p:cNvSpPr>
            <a:spLocks noGrp="1"/>
          </p:cNvSpPr>
          <p:nvPr>
            <p:ph idx="1"/>
          </p:nvPr>
        </p:nvSpPr>
        <p:spPr>
          <a:xfrm>
            <a:off x="448056" y="2258568"/>
            <a:ext cx="2807208" cy="3922776"/>
          </a:xfrm>
        </p:spPr>
        <p:txBody>
          <a:bodyPr>
            <a:normAutofit/>
          </a:bodyPr>
          <a:lstStyle/>
          <a:p>
            <a:endParaRPr lang="en-US" sz="1700"/>
          </a:p>
        </p:txBody>
      </p:sp>
      <p:pic>
        <p:nvPicPr>
          <p:cNvPr id="7" name="Picture 6" descr="A person and a child standing in front of a table&#10;&#10;AI-generated content may be incorrect.">
            <a:extLst>
              <a:ext uri="{FF2B5EF4-FFF2-40B4-BE49-F238E27FC236}">
                <a16:creationId xmlns:a16="http://schemas.microsoft.com/office/drawing/2014/main" id="{822EE228-F5C7-D265-ADC4-09BDB11A8A3E}"/>
              </a:ext>
            </a:extLst>
          </p:cNvPr>
          <p:cNvPicPr>
            <a:picLocks noChangeAspect="1"/>
          </p:cNvPicPr>
          <p:nvPr/>
        </p:nvPicPr>
        <p:blipFill>
          <a:blip r:embed="rId5">
            <a:extLst>
              <a:ext uri="{28A0092B-C50C-407E-A947-70E740481C1C}">
                <a14:useLocalDpi xmlns:a14="http://schemas.microsoft.com/office/drawing/2010/main" val="0"/>
              </a:ext>
            </a:extLst>
          </a:blip>
          <a:srcRect t="5268" r="-1" b="-1"/>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90121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children in a classroom&#10;&#10;AI-generated content may be incorrect.">
            <a:extLst>
              <a:ext uri="{FF2B5EF4-FFF2-40B4-BE49-F238E27FC236}">
                <a16:creationId xmlns:a16="http://schemas.microsoft.com/office/drawing/2014/main" id="{4BB77CCA-C59D-6558-D7A9-B62834EF4510}"/>
              </a:ext>
            </a:extLst>
          </p:cNvPr>
          <p:cNvPicPr>
            <a:picLocks noChangeAspect="1"/>
          </p:cNvPicPr>
          <p:nvPr/>
        </p:nvPicPr>
        <p:blipFill>
          <a:blip r:embed="rId2">
            <a:extLst>
              <a:ext uri="{28A0092B-C50C-407E-A947-70E740481C1C}">
                <a14:useLocalDpi xmlns:a14="http://schemas.microsoft.com/office/drawing/2010/main" val="0"/>
              </a:ext>
            </a:extLst>
          </a:blip>
          <a:srcRect t="8915" r="-2" b="-2"/>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A group of children sitting in a classroom&#10;&#10;AI-generated content may be incorrect.">
            <a:extLst>
              <a:ext uri="{FF2B5EF4-FFF2-40B4-BE49-F238E27FC236}">
                <a16:creationId xmlns:a16="http://schemas.microsoft.com/office/drawing/2014/main" id="{DA7794C2-6466-13EC-ACED-33AFCF0B84D0}"/>
              </a:ext>
            </a:extLst>
          </p:cNvPr>
          <p:cNvPicPr>
            <a:picLocks noChangeAspect="1"/>
          </p:cNvPicPr>
          <p:nvPr/>
        </p:nvPicPr>
        <p:blipFill>
          <a:blip r:embed="rId3">
            <a:extLst>
              <a:ext uri="{28A0092B-C50C-407E-A947-70E740481C1C}">
                <a14:useLocalDpi xmlns:a14="http://schemas.microsoft.com/office/drawing/2010/main" val="0"/>
              </a:ext>
            </a:extLst>
          </a:blip>
          <a:srcRect t="5714" r="2" b="2"/>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Content Placeholder 4" descr="A group of children in a classroom&#10;&#10;AI-generated content may be incorrect.">
            <a:extLst>
              <a:ext uri="{FF2B5EF4-FFF2-40B4-BE49-F238E27FC236}">
                <a16:creationId xmlns:a16="http://schemas.microsoft.com/office/drawing/2014/main" id="{404BF9FC-9FA3-AF01-66C6-4F6E01163CA6}"/>
              </a:ext>
            </a:extLst>
          </p:cNvPr>
          <p:cNvPicPr>
            <a:picLocks noChangeAspect="1"/>
          </p:cNvPicPr>
          <p:nvPr/>
        </p:nvPicPr>
        <p:blipFill>
          <a:blip r:embed="rId2">
            <a:extLst>
              <a:ext uri="{28A0092B-C50C-407E-A947-70E740481C1C}">
                <a14:useLocalDpi xmlns:a14="http://schemas.microsoft.com/office/drawing/2010/main" val="0"/>
              </a:ext>
            </a:extLst>
          </a:blip>
          <a:srcRect t="7919" r="2" b="2"/>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B05329-A9C6-ED75-3580-D737FE51A565}"/>
              </a:ext>
            </a:extLst>
          </p:cNvPr>
          <p:cNvSpPr>
            <a:spLocks noGrp="1"/>
          </p:cNvSpPr>
          <p:nvPr>
            <p:ph type="title"/>
          </p:nvPr>
        </p:nvSpPr>
        <p:spPr>
          <a:xfrm>
            <a:off x="448056" y="685800"/>
            <a:ext cx="2807208" cy="1325563"/>
          </a:xfrm>
        </p:spPr>
        <p:txBody>
          <a:bodyPr>
            <a:normAutofit/>
          </a:bodyPr>
          <a:lstStyle/>
          <a:p>
            <a:r>
              <a:rPr lang="en-US" sz="2800" dirty="0"/>
              <a:t>Outreach at </a:t>
            </a:r>
            <a:r>
              <a:rPr lang="en-US" sz="2800" dirty="0" err="1"/>
              <a:t>Lewotobi</a:t>
            </a:r>
            <a:r>
              <a:rPr lang="en-US" sz="2800" dirty="0"/>
              <a:t> Volcano</a:t>
            </a:r>
            <a:endParaRPr lang="en-ID" sz="2800" dirty="0"/>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268B0B15-C04E-9B33-FEF7-F4368387FDC2}"/>
              </a:ext>
            </a:extLst>
          </p:cNvPr>
          <p:cNvSpPr>
            <a:spLocks noGrp="1"/>
          </p:cNvSpPr>
          <p:nvPr>
            <p:ph idx="1"/>
          </p:nvPr>
        </p:nvSpPr>
        <p:spPr>
          <a:xfrm>
            <a:off x="448056" y="2258568"/>
            <a:ext cx="2807208" cy="3922776"/>
          </a:xfrm>
        </p:spPr>
        <p:txBody>
          <a:bodyPr>
            <a:normAutofit/>
          </a:bodyPr>
          <a:lstStyle/>
          <a:p>
            <a:endParaRPr lang="en-US" sz="1700"/>
          </a:p>
        </p:txBody>
      </p:sp>
      <p:pic>
        <p:nvPicPr>
          <p:cNvPr id="7" name="Picture 6" descr="A group of people in a room&#10;&#10;AI-generated content may be incorrect.">
            <a:extLst>
              <a:ext uri="{FF2B5EF4-FFF2-40B4-BE49-F238E27FC236}">
                <a16:creationId xmlns:a16="http://schemas.microsoft.com/office/drawing/2014/main" id="{6B0393E7-F492-F5E4-6077-94DDC30E0781}"/>
              </a:ext>
            </a:extLst>
          </p:cNvPr>
          <p:cNvPicPr>
            <a:picLocks noChangeAspect="1"/>
          </p:cNvPicPr>
          <p:nvPr/>
        </p:nvPicPr>
        <p:blipFill>
          <a:blip r:embed="rId4">
            <a:extLst>
              <a:ext uri="{28A0092B-C50C-407E-A947-70E740481C1C}">
                <a14:useLocalDpi xmlns:a14="http://schemas.microsoft.com/office/drawing/2010/main" val="0"/>
              </a:ext>
            </a:extLst>
          </a:blip>
          <a:srcRect t="5268" r="-1" b="-1"/>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407478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1503</TotalTime>
  <Words>847</Words>
  <Application>Microsoft Office PowerPoint</Application>
  <PresentationFormat>Widescreen</PresentationFormat>
  <Paragraphs>114</Paragraphs>
  <Slides>27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Adobe Devanagari</vt:lpstr>
      <vt:lpstr>Aptos</vt:lpstr>
      <vt:lpstr>Aptos Display</vt:lpstr>
      <vt:lpstr>Arial</vt:lpstr>
      <vt:lpstr>Calibri</vt:lpstr>
      <vt:lpstr>inherit</vt:lpstr>
      <vt:lpstr>Office Theme</vt:lpstr>
      <vt:lpstr>Slide</vt:lpstr>
      <vt:lpstr>Overview of CVGHM Volcano Monitoring Sytem and Data Management</vt:lpstr>
      <vt:lpstr>PowerPoint Presentation</vt:lpstr>
      <vt:lpstr>7 Volcanoes of Type A still not monitored</vt:lpstr>
      <vt:lpstr>PowerPoint Presentation</vt:lpstr>
      <vt:lpstr>PowerPoint Presentation</vt:lpstr>
      <vt:lpstr>PowerPoint Presentation</vt:lpstr>
      <vt:lpstr>Field activity program for volcano monitoring</vt:lpstr>
      <vt:lpstr>Outreach at Iya Volcano November 17, 2025</vt:lpstr>
      <vt:lpstr>Outreach at Lewotobi Volcano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seismic station metadata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Ahmad Basuki</dc:creator>
  <cp:lastModifiedBy>Ahmad Basuki</cp:lastModifiedBy>
  <cp:revision>18</cp:revision>
  <dcterms:created xsi:type="dcterms:W3CDTF">2025-11-18T22:03:31Z</dcterms:created>
  <dcterms:modified xsi:type="dcterms:W3CDTF">2025-11-20T02:30:03Z</dcterms:modified>
</cp:coreProperties>
</file>