
<file path=[Content_Types].xml><?xml version="1.0" encoding="utf-8"?>
<Types xmlns="http://schemas.openxmlformats.org/package/2006/content-types">
  <Default Extension="eps" ContentType="image/eps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735" r:id="rId2"/>
    <p:sldMasterId id="2147483677" r:id="rId3"/>
  </p:sldMasterIdLst>
  <p:notesMasterIdLst>
    <p:notesMasterId r:id="rId24"/>
  </p:notesMasterIdLst>
  <p:sldIdLst>
    <p:sldId id="612" r:id="rId4"/>
    <p:sldId id="621" r:id="rId5"/>
    <p:sldId id="625" r:id="rId6"/>
    <p:sldId id="626" r:id="rId7"/>
    <p:sldId id="624" r:id="rId8"/>
    <p:sldId id="627" r:id="rId9"/>
    <p:sldId id="629" r:id="rId10"/>
    <p:sldId id="628" r:id="rId11"/>
    <p:sldId id="632" r:id="rId12"/>
    <p:sldId id="631" r:id="rId13"/>
    <p:sldId id="633" r:id="rId14"/>
    <p:sldId id="635" r:id="rId15"/>
    <p:sldId id="637" r:id="rId16"/>
    <p:sldId id="634" r:id="rId17"/>
    <p:sldId id="642" r:id="rId18"/>
    <p:sldId id="644" r:id="rId19"/>
    <p:sldId id="611" r:id="rId20"/>
    <p:sldId id="639" r:id="rId21"/>
    <p:sldId id="641" r:id="rId22"/>
    <p:sldId id="622" r:id="rId23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87" autoAdjust="0"/>
    <p:restoredTop sz="86379" autoAdjust="0"/>
  </p:normalViewPr>
  <p:slideViewPr>
    <p:cSldViewPr snapToGrid="0">
      <p:cViewPr varScale="1">
        <p:scale>
          <a:sx n="68" d="100"/>
          <a:sy n="68" d="100"/>
        </p:scale>
        <p:origin x="240" y="5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E4CE4-777B-4E52-86ED-CDBA30A7A991}" type="datetimeFigureOut">
              <a:rPr kumimoji="1" lang="ja-JP" altLang="en-US" smtClean="0"/>
              <a:t>2025/11/19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87728-5129-47B3-915A-72523331FA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040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87728-5129-47B3-915A-72523331FA4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539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87728-5129-47B3-915A-72523331FA4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9630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490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AE3425-030D-43EB-946A-E98E309B5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libri" panose="020F0502020204030204" pitchFamily="34" charset="0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2D0270-AED8-43DB-A1A8-74D9A8D54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569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libri" panose="020F0502020204030204" pitchFamily="34" charset="0"/>
                <a:ea typeface="Meiryo UI" panose="020B0604030504040204" pitchFamily="34" charset="-128"/>
              </a:defRPr>
            </a:lvl1pPr>
            <a:lvl2pPr>
              <a:defRPr baseline="0">
                <a:latin typeface="Calibri" panose="020F0502020204030204" pitchFamily="34" charset="0"/>
                <a:ea typeface="Meiryo UI" panose="020B0604030504040204" pitchFamily="34" charset="-128"/>
              </a:defRPr>
            </a:lvl2pPr>
            <a:lvl3pPr>
              <a:defRPr baseline="0">
                <a:latin typeface="Calibri" panose="020F0502020204030204" pitchFamily="34" charset="0"/>
                <a:ea typeface="Meiryo UI" panose="020B0604030504040204" pitchFamily="34" charset="-128"/>
              </a:defRPr>
            </a:lvl3pPr>
            <a:lvl4pPr>
              <a:defRPr baseline="0">
                <a:latin typeface="Calibri" panose="020F0502020204030204" pitchFamily="34" charset="0"/>
                <a:ea typeface="Meiryo UI" panose="020B0604030504040204" pitchFamily="34" charset="-128"/>
              </a:defRPr>
            </a:lvl4pPr>
            <a:lvl5pPr>
              <a:defRPr baseline="0">
                <a:latin typeface="Calibri" panose="020F0502020204030204" pitchFamily="34" charset="0"/>
                <a:ea typeface="Meiryo UI" panose="020B0604030504040204" pitchFamily="34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2B6ECB-B016-465C-AD52-B0D0210B5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179" y="6491069"/>
            <a:ext cx="523504" cy="365125"/>
          </a:xfrm>
          <a:prstGeom prst="rect">
            <a:avLst/>
          </a:prstGeom>
        </p:spPr>
        <p:txBody>
          <a:bodyPr/>
          <a:lstStyle/>
          <a:p>
            <a:fld id="{2F14D0F0-B589-42D4-87EA-CBDD5CE529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995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11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taglinemaster_english_color_gray_rgb.jpg">
            <a:extLst>
              <a:ext uri="{FF2B5EF4-FFF2-40B4-BE49-F238E27FC236}">
                <a16:creationId xmlns:a16="http://schemas.microsoft.com/office/drawing/2014/main" id="{9019F9D8-BE5D-43E8-A944-918D874CEA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8" y="219261"/>
            <a:ext cx="2505409" cy="118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1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A6C7E57-6BF6-457A-9373-1585AA5FC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0605" y="5873018"/>
            <a:ext cx="10371396" cy="827028"/>
          </a:xfrm>
          <a:prstGeom prst="rect">
            <a:avLst/>
          </a:prstGeom>
        </p:spPr>
      </p:pic>
      <p:pic>
        <p:nvPicPr>
          <p:cNvPr id="8" name="図 7" descr="taglinemaster_english_color_gray_rgb.jpg">
            <a:extLst>
              <a:ext uri="{FF2B5EF4-FFF2-40B4-BE49-F238E27FC236}">
                <a16:creationId xmlns:a16="http://schemas.microsoft.com/office/drawing/2014/main" id="{53BDFCA4-BAF0-411B-B6DC-72A2307D3C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" y="5910511"/>
            <a:ext cx="1766027" cy="835117"/>
          </a:xfrm>
          <a:prstGeom prst="rect">
            <a:avLst/>
          </a:prstGeom>
        </p:spPr>
      </p:pic>
      <p:sp>
        <p:nvSpPr>
          <p:cNvPr id="11" name="フッター プレースホルダー 4">
            <a:extLst>
              <a:ext uri="{FF2B5EF4-FFF2-40B4-BE49-F238E27FC236}">
                <a16:creationId xmlns:a16="http://schemas.microsoft.com/office/drawing/2014/main" id="{398B983D-E05B-4170-B79A-3EF073F6D899}"/>
              </a:ext>
            </a:extLst>
          </p:cNvPr>
          <p:cNvSpPr txBox="1">
            <a:spLocks/>
          </p:cNvSpPr>
          <p:nvPr userDrawn="1"/>
        </p:nvSpPr>
        <p:spPr>
          <a:xfrm>
            <a:off x="10533068" y="6539556"/>
            <a:ext cx="1476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/>
              <a:t>20251120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F4CE404-4E89-4E21-80EA-3BADB0BE67F1}"/>
              </a:ext>
            </a:extLst>
          </p:cNvPr>
          <p:cNvSpPr txBox="1"/>
          <p:nvPr userDrawn="1"/>
        </p:nvSpPr>
        <p:spPr>
          <a:xfrm>
            <a:off x="11758940" y="6585275"/>
            <a:ext cx="501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D2DCA9E-3198-4860-8C26-6C075891F093}" type="slidenum">
              <a:rPr kumimoji="1" lang="ja-JP" altLang="en-US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kumimoji="1" lang="ja-JP" altLang="en-US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66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36E9969-0B90-4F41-8832-0B1B55E0A3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84" y="2359284"/>
            <a:ext cx="4723384" cy="226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eps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62BC347-875B-B6CA-CF21-F2ED9617099A}"/>
              </a:ext>
            </a:extLst>
          </p:cNvPr>
          <p:cNvSpPr txBox="1"/>
          <p:nvPr/>
        </p:nvSpPr>
        <p:spPr>
          <a:xfrm>
            <a:off x="128017" y="1320794"/>
            <a:ext cx="11916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>
                <a:latin typeface="Calibri" panose="020F0502020204030204" pitchFamily="34" charset="0"/>
                <a:cs typeface="Calibri" panose="020F0502020204030204" pitchFamily="34" charset="0"/>
              </a:rPr>
              <a:t>Volcano Research Promotion in Japan: </a:t>
            </a:r>
          </a:p>
          <a:p>
            <a:pPr algn="ctr"/>
            <a:r>
              <a:rPr kumimoji="1" lang="en-US" altLang="ja-JP" sz="4400" b="1" dirty="0">
                <a:latin typeface="Calibri" panose="020F0502020204030204" pitchFamily="34" charset="0"/>
                <a:cs typeface="Calibri" panose="020F0502020204030204" pitchFamily="34" charset="0"/>
              </a:rPr>
              <a:t>HVRP, JVDN, and V-net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06D542-33DE-5CA0-DDB2-4A009B41E93D}"/>
              </a:ext>
            </a:extLst>
          </p:cNvPr>
          <p:cNvSpPr txBox="1"/>
          <p:nvPr/>
        </p:nvSpPr>
        <p:spPr>
          <a:xfrm>
            <a:off x="290287" y="3254484"/>
            <a:ext cx="11625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libri" panose="020F0502020204030204" pitchFamily="34" charset="0"/>
                <a:cs typeface="Calibri" panose="020F0502020204030204" pitchFamily="34" charset="0"/>
              </a:rPr>
              <a:t>Tomofumi Kozono</a:t>
            </a:r>
          </a:p>
          <a:p>
            <a:pPr algn="ctr"/>
            <a:r>
              <a:rPr kumimoji="1" lang="en-US" altLang="ja-JP" sz="2800" b="1" dirty="0">
                <a:latin typeface="Calibri" panose="020F0502020204030204" pitchFamily="34" charset="0"/>
                <a:cs typeface="Calibri" panose="020F0502020204030204" pitchFamily="34" charset="0"/>
              </a:rPr>
              <a:t>(National Research Institute for Earth Science and Disaster Resilience)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84D636-E7B7-70E0-D78D-527D106AF4F4}"/>
              </a:ext>
            </a:extLst>
          </p:cNvPr>
          <p:cNvSpPr txBox="1"/>
          <p:nvPr/>
        </p:nvSpPr>
        <p:spPr>
          <a:xfrm>
            <a:off x="483110" y="4818842"/>
            <a:ext cx="11240296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" altLang="ja-JP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HVRP</a:t>
            </a:r>
            <a:r>
              <a:rPr lang="en" altLang="ja-JP" sz="3600" b="1" dirty="0">
                <a:latin typeface="Calibri" panose="020F0502020204030204" pitchFamily="34" charset="0"/>
                <a:cs typeface="Calibri" panose="020F0502020204030204" pitchFamily="34" charset="0"/>
              </a:rPr>
              <a:t>:	</a:t>
            </a:r>
            <a:r>
              <a:rPr lang="en" altLang="ja-JP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" altLang="ja-JP" sz="3600" b="1" dirty="0">
                <a:latin typeface="Calibri" panose="020F0502020204030204" pitchFamily="34" charset="0"/>
                <a:cs typeface="Calibri" panose="020F0502020204030204" pitchFamily="34" charset="0"/>
              </a:rPr>
              <a:t>eadquarters for the </a:t>
            </a:r>
            <a:r>
              <a:rPr lang="en" altLang="ja-JP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" altLang="ja-JP" sz="3600" b="1" dirty="0">
                <a:latin typeface="Calibri" panose="020F0502020204030204" pitchFamily="34" charset="0"/>
                <a:cs typeface="Calibri" panose="020F0502020204030204" pitchFamily="34" charset="0"/>
              </a:rPr>
              <a:t>olcano </a:t>
            </a:r>
            <a:r>
              <a:rPr lang="en" altLang="ja-JP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" altLang="ja-JP" sz="3600" b="1" dirty="0">
                <a:latin typeface="Calibri" panose="020F0502020204030204" pitchFamily="34" charset="0"/>
                <a:cs typeface="Calibri" panose="020F0502020204030204" pitchFamily="34" charset="0"/>
              </a:rPr>
              <a:t>esearch </a:t>
            </a:r>
            <a:r>
              <a:rPr lang="en" altLang="ja-JP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" altLang="ja-JP" sz="3600" b="1" dirty="0">
                <a:latin typeface="Calibri" panose="020F0502020204030204" pitchFamily="34" charset="0"/>
                <a:cs typeface="Calibri" panose="020F0502020204030204" pitchFamily="34" charset="0"/>
              </a:rPr>
              <a:t>romotion</a:t>
            </a:r>
          </a:p>
          <a:p>
            <a:r>
              <a:rPr lang="en-US" altLang="ja-JP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JVDN</a:t>
            </a:r>
            <a:r>
              <a:rPr lang="en-US" altLang="ja-JP" sz="3600" b="1" dirty="0">
                <a:latin typeface="Calibri" panose="020F0502020204030204" pitchFamily="34" charset="0"/>
                <a:cs typeface="Calibri" panose="020F0502020204030204" pitchFamily="34" charset="0"/>
              </a:rPr>
              <a:t>:	</a:t>
            </a:r>
            <a:r>
              <a:rPr lang="en-US" altLang="ja-JP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altLang="ja-JP" sz="3600" b="1" dirty="0">
                <a:latin typeface="Calibri" panose="020F0502020204030204" pitchFamily="34" charset="0"/>
                <a:cs typeface="Calibri" panose="020F0502020204030204" pitchFamily="34" charset="0"/>
              </a:rPr>
              <a:t>apan </a:t>
            </a:r>
            <a:r>
              <a:rPr lang="en-US" altLang="ja-JP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ja-JP" sz="3600" b="1" dirty="0">
                <a:latin typeface="Calibri" panose="020F0502020204030204" pitchFamily="34" charset="0"/>
                <a:cs typeface="Calibri" panose="020F0502020204030204" pitchFamily="34" charset="0"/>
              </a:rPr>
              <a:t>olcanological </a:t>
            </a:r>
            <a:r>
              <a:rPr lang="en-US" altLang="ja-JP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altLang="ja-JP" sz="3600" b="1" dirty="0">
                <a:latin typeface="Calibri" panose="020F0502020204030204" pitchFamily="34" charset="0"/>
                <a:cs typeface="Calibri" panose="020F0502020204030204" pitchFamily="34" charset="0"/>
              </a:rPr>
              <a:t>ata </a:t>
            </a:r>
            <a:r>
              <a:rPr lang="en-US" altLang="ja-JP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ja-JP" sz="3600" b="1" dirty="0">
                <a:latin typeface="Calibri" panose="020F0502020204030204" pitchFamily="34" charset="0"/>
                <a:cs typeface="Calibri" panose="020F0502020204030204" pitchFamily="34" charset="0"/>
              </a:rPr>
              <a:t>etwork</a:t>
            </a:r>
          </a:p>
          <a:p>
            <a:r>
              <a:rPr lang="en-US" altLang="ja-JP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V-net</a:t>
            </a:r>
            <a:r>
              <a:rPr lang="en-US" altLang="ja-JP" sz="3600" b="1" dirty="0">
                <a:latin typeface="Calibri" panose="020F0502020204030204" pitchFamily="34" charset="0"/>
                <a:cs typeface="Calibri" panose="020F0502020204030204" pitchFamily="34" charset="0"/>
              </a:rPr>
              <a:t>:  Fundamental </a:t>
            </a:r>
            <a:r>
              <a:rPr lang="en-US" altLang="ja-JP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ja-JP" sz="3600" b="1" dirty="0">
                <a:latin typeface="Calibri" panose="020F0502020204030204" pitchFamily="34" charset="0"/>
                <a:cs typeface="Calibri" panose="020F0502020204030204" pitchFamily="34" charset="0"/>
              </a:rPr>
              <a:t>olcano Observation </a:t>
            </a:r>
            <a:r>
              <a:rPr lang="en-US" altLang="ja-JP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</a:t>
            </a:r>
            <a:r>
              <a:rPr lang="en-US" altLang="ja-JP" sz="3600" b="1" dirty="0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endParaRPr lang="ja-JP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8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487BB-E742-6D9A-3BC5-B342958DF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A6AE97-A3F8-AA3D-2A82-402DA882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11772532" cy="591583"/>
          </a:xfrm>
        </p:spPr>
        <p:txBody>
          <a:bodyPr/>
          <a:lstStyle/>
          <a:p>
            <a:r>
              <a:rPr lang="en" altLang="ja-JP" sz="3600" b="1" dirty="0"/>
              <a:t>Data sharing functionality for tephra fall surveys</a:t>
            </a:r>
            <a:endParaRPr kumimoji="1" lang="ja-JP" altLang="en-US" sz="3600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E2F42870-6AF3-E04F-5C1D-29D7DA8058F2}"/>
              </a:ext>
            </a:extLst>
          </p:cNvPr>
          <p:cNvSpPr txBox="1">
            <a:spLocks/>
          </p:cNvSpPr>
          <p:nvPr/>
        </p:nvSpPr>
        <p:spPr>
          <a:xfrm>
            <a:off x="209733" y="706177"/>
            <a:ext cx="11772531" cy="1358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ja-JP" sz="2400" dirty="0"/>
              <a:t>Register tephra fall survey data, display it on maps, and share it with relevant parties.</a:t>
            </a:r>
          </a:p>
          <a:p>
            <a:r>
              <a:rPr lang="en" altLang="ja-JP" sz="2400" dirty="0"/>
              <a:t>Data provided by</a:t>
            </a:r>
            <a:r>
              <a:rPr lang="ja-JP" altLang="en-US" sz="2400"/>
              <a:t> </a:t>
            </a:r>
            <a:r>
              <a:rPr lang="en-US" altLang="ja-JP" sz="2400" dirty="0"/>
              <a:t>research institutes, universities, private companies, JMA, MLIT, etc.</a:t>
            </a:r>
            <a:endParaRPr lang="en" altLang="ja-JP" sz="2400" dirty="0"/>
          </a:p>
          <a:p>
            <a:r>
              <a:rPr lang="en" altLang="ja-JP" sz="2400" dirty="0"/>
              <a:t>Utilized during the 2021 Aso eruption and 2025 Kirishima-</a:t>
            </a:r>
            <a:r>
              <a:rPr lang="en" altLang="ja-JP" sz="2400" dirty="0" err="1"/>
              <a:t>Shinmoedake</a:t>
            </a:r>
            <a:r>
              <a:rPr lang="en" altLang="ja-JP" sz="2400" dirty="0"/>
              <a:t> eruption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DB7198B-5B15-6C4D-0DBB-BFADE7BF0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703" y="2831690"/>
            <a:ext cx="4992297" cy="3558612"/>
          </a:xfrm>
          <a:prstGeom prst="rect">
            <a:avLst/>
          </a:prstGeom>
        </p:spPr>
      </p:pic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D4FBC474-15C5-190A-22A5-A9D434C0B1EE}"/>
              </a:ext>
            </a:extLst>
          </p:cNvPr>
          <p:cNvSpPr txBox="1">
            <a:spLocks/>
          </p:cNvSpPr>
          <p:nvPr/>
        </p:nvSpPr>
        <p:spPr>
          <a:xfrm>
            <a:off x="7229200" y="2197511"/>
            <a:ext cx="4599006" cy="754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altLang="ja-JP" sz="2000" b="1" dirty="0"/>
              <a:t>Report of isopach map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altLang="ja-JP" sz="2000" b="1" dirty="0"/>
              <a:t>for Volcano Research Committee of HVRP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E824ADE1-CA48-F82A-B0A7-26D580590D93}"/>
              </a:ext>
            </a:extLst>
          </p:cNvPr>
          <p:cNvCxnSpPr/>
          <p:nvPr/>
        </p:nvCxnSpPr>
        <p:spPr>
          <a:xfrm>
            <a:off x="6955507" y="3787820"/>
            <a:ext cx="324464" cy="12536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025-11-14_21.00.41s">
            <a:hlinkClick r:id="" action="ppaction://media"/>
            <a:extLst>
              <a:ext uri="{FF2B5EF4-FFF2-40B4-BE49-F238E27FC236}">
                <a16:creationId xmlns:a16="http://schemas.microsoft.com/office/drawing/2014/main" id="{9FE6C20F-CD7F-A48C-0ED8-A7927126E6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668" y="2295646"/>
            <a:ext cx="6557882" cy="30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0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9FFFB-435D-4A04-8668-12C9738F3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78164-7038-032C-F679-59FE256A1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11772532" cy="591583"/>
          </a:xfrm>
        </p:spPr>
        <p:txBody>
          <a:bodyPr/>
          <a:lstStyle/>
          <a:p>
            <a:r>
              <a:rPr lang="en" altLang="ja-JP" sz="3600" b="1" dirty="0"/>
              <a:t>Volcanic activity assessment using JVDN</a:t>
            </a:r>
            <a:endParaRPr kumimoji="1" lang="ja-JP" altLang="en-US" sz="3600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451E0A2E-9E23-E745-9333-F81C6D614275}"/>
              </a:ext>
            </a:extLst>
          </p:cNvPr>
          <p:cNvSpPr txBox="1">
            <a:spLocks/>
          </p:cNvSpPr>
          <p:nvPr/>
        </p:nvSpPr>
        <p:spPr>
          <a:xfrm>
            <a:off x="209734" y="706176"/>
            <a:ext cx="5255401" cy="5292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ja-JP" sz="2400" dirty="0"/>
              <a:t>Continuous column-forming eruption on May 15, 2025 at Sakurajima volcano</a:t>
            </a:r>
          </a:p>
          <a:p>
            <a:r>
              <a:rPr lang="en" altLang="ja-JP" sz="2400" dirty="0"/>
              <a:t>Apparent crustal deformation</a:t>
            </a:r>
          </a:p>
          <a:p>
            <a:endParaRPr lang="en" altLang="ja-JP" sz="2400" dirty="0"/>
          </a:p>
          <a:p>
            <a:r>
              <a:rPr lang="en" altLang="ja-JP" sz="2400" dirty="0"/>
              <a:t>Formation of grey (ash-rich) eruption columns is associated with deflation</a:t>
            </a:r>
          </a:p>
          <a:p>
            <a:r>
              <a:rPr lang="en" altLang="ja-JP" sz="2400" dirty="0"/>
              <a:t>Seismicity is activated during deflation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169F942-A808-A83E-947A-0B5B6CD1B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32" name="図 31" descr="ダイアグラム, マップ&#10;&#10;AI 生成コンテンツは誤りを含む可能性があります。">
            <a:extLst>
              <a:ext uri="{FF2B5EF4-FFF2-40B4-BE49-F238E27FC236}">
                <a16:creationId xmlns:a16="http://schemas.microsoft.com/office/drawing/2014/main" id="{3E92DE1A-EF17-49D5-8814-6DEA98F3A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98" y="3746149"/>
            <a:ext cx="3801795" cy="2817157"/>
          </a:xfrm>
          <a:prstGeom prst="rect">
            <a:avLst/>
          </a:prstGeom>
        </p:spPr>
      </p:pic>
      <p:pic>
        <p:nvPicPr>
          <p:cNvPr id="36" name="図 35" descr="グラフ, 折れ線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7D57AEA5-C50C-44CD-BAC1-AED5BDCB6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64" y="2125721"/>
            <a:ext cx="6384801" cy="2660334"/>
          </a:xfrm>
          <a:prstGeom prst="rect">
            <a:avLst/>
          </a:prstGeom>
        </p:spPr>
      </p:pic>
      <p:pic>
        <p:nvPicPr>
          <p:cNvPr id="37" name="図 36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F216F1CA-96E1-E153-9D59-370744C69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201" y="4489925"/>
            <a:ext cx="6384800" cy="2128267"/>
          </a:xfrm>
          <a:prstGeom prst="rect">
            <a:avLst/>
          </a:prstGeom>
        </p:spPr>
      </p:pic>
      <p:pic>
        <p:nvPicPr>
          <p:cNvPr id="39" name="図 38" descr="雲がかかった山&#10;&#10;AI 生成コンテンツは誤りを含む可能性があります。">
            <a:extLst>
              <a:ext uri="{FF2B5EF4-FFF2-40B4-BE49-F238E27FC236}">
                <a16:creationId xmlns:a16="http://schemas.microsoft.com/office/drawing/2014/main" id="{BBB3184C-6797-AAC5-9921-0A18E3F1F5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251" y="827855"/>
            <a:ext cx="1958901" cy="1101882"/>
          </a:xfrm>
          <a:prstGeom prst="rect">
            <a:avLst/>
          </a:prstGeom>
        </p:spPr>
      </p:pic>
      <p:pic>
        <p:nvPicPr>
          <p:cNvPr id="41" name="図 40" descr="雲がかかった山&#10;&#10;AI 生成コンテンツは誤りを含む可能性があります。">
            <a:extLst>
              <a:ext uri="{FF2B5EF4-FFF2-40B4-BE49-F238E27FC236}">
                <a16:creationId xmlns:a16="http://schemas.microsoft.com/office/drawing/2014/main" id="{EB7C9B90-722B-897C-F528-235AE483D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549" y="827855"/>
            <a:ext cx="1958901" cy="1101882"/>
          </a:xfrm>
          <a:prstGeom prst="rect">
            <a:avLst/>
          </a:prstGeom>
        </p:spPr>
      </p:pic>
      <p:pic>
        <p:nvPicPr>
          <p:cNvPr id="43" name="図 42" descr="海と山の景色&#10;&#10;AI 生成コンテンツは誤りを含む可能性があります。">
            <a:extLst>
              <a:ext uri="{FF2B5EF4-FFF2-40B4-BE49-F238E27FC236}">
                <a16:creationId xmlns:a16="http://schemas.microsoft.com/office/drawing/2014/main" id="{FE320D38-5E78-2A09-A2CD-8C359924FC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847" y="827856"/>
            <a:ext cx="1958901" cy="1101882"/>
          </a:xfrm>
          <a:prstGeom prst="rect">
            <a:avLst/>
          </a:prstGeom>
        </p:spPr>
      </p:pic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9727D882-1E4B-DC81-4B39-A0F08BABBF1E}"/>
              </a:ext>
            </a:extLst>
          </p:cNvPr>
          <p:cNvCxnSpPr>
            <a:cxnSpLocks/>
          </p:cNvCxnSpPr>
          <p:nvPr/>
        </p:nvCxnSpPr>
        <p:spPr>
          <a:xfrm flipH="1" flipV="1">
            <a:off x="7959152" y="1920240"/>
            <a:ext cx="1020256" cy="44783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61BC8BCA-5441-7658-2CD0-A8D444EE8025}"/>
              </a:ext>
            </a:extLst>
          </p:cNvPr>
          <p:cNvCxnSpPr>
            <a:cxnSpLocks/>
          </p:cNvCxnSpPr>
          <p:nvPr/>
        </p:nvCxnSpPr>
        <p:spPr>
          <a:xfrm flipV="1">
            <a:off x="9052560" y="1920240"/>
            <a:ext cx="0" cy="44783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5DAFD9AB-7EFE-E69C-C120-E46A702EA084}"/>
              </a:ext>
            </a:extLst>
          </p:cNvPr>
          <p:cNvCxnSpPr>
            <a:cxnSpLocks/>
          </p:cNvCxnSpPr>
          <p:nvPr/>
        </p:nvCxnSpPr>
        <p:spPr>
          <a:xfrm flipV="1">
            <a:off x="9253728" y="1920240"/>
            <a:ext cx="909119" cy="44783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014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DA8EC-80FE-30C1-09BF-D938D12C3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EACD28B0-86E4-A98B-ACC7-2878421FC498}"/>
              </a:ext>
            </a:extLst>
          </p:cNvPr>
          <p:cNvSpPr/>
          <p:nvPr/>
        </p:nvSpPr>
        <p:spPr>
          <a:xfrm>
            <a:off x="2300288" y="5998328"/>
            <a:ext cx="9472612" cy="82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1B0927F6-3477-F44C-256A-92D84B454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3662" y="71215"/>
            <a:ext cx="9472612" cy="6697432"/>
          </a:xfrm>
          <a:prstGeom prst="rect">
            <a:avLst/>
          </a:prstGeom>
        </p:spPr>
      </p:pic>
      <p:sp>
        <p:nvSpPr>
          <p:cNvPr id="7" name="円/楕円 6">
            <a:extLst>
              <a:ext uri="{FF2B5EF4-FFF2-40B4-BE49-F238E27FC236}">
                <a16:creationId xmlns:a16="http://schemas.microsoft.com/office/drawing/2014/main" id="{9384E592-2A2D-1131-02FA-111C35968091}"/>
              </a:ext>
            </a:extLst>
          </p:cNvPr>
          <p:cNvSpPr/>
          <p:nvPr/>
        </p:nvSpPr>
        <p:spPr>
          <a:xfrm>
            <a:off x="4444104" y="4474896"/>
            <a:ext cx="2191365" cy="436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F28BA64-2C31-C6D4-1D06-0F218F968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5619566" cy="2096636"/>
          </a:xfrm>
        </p:spPr>
        <p:txBody>
          <a:bodyPr/>
          <a:lstStyle/>
          <a:p>
            <a:r>
              <a:rPr lang="en" altLang="ja-JP" sz="3600" b="1" dirty="0"/>
              <a:t>Comprehensive/basic measures for </a:t>
            </a:r>
            <a:br>
              <a:rPr lang="en" altLang="ja-JP" sz="3600" b="1" dirty="0"/>
            </a:br>
            <a:r>
              <a:rPr lang="en" altLang="ja-JP" sz="3600" b="1" dirty="0"/>
              <a:t>the promotion of </a:t>
            </a:r>
            <a:br>
              <a:rPr lang="en" altLang="ja-JP" sz="3600" b="1" dirty="0"/>
            </a:br>
            <a:r>
              <a:rPr lang="en" altLang="ja-JP" sz="3600" b="1" dirty="0"/>
              <a:t>observation and research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8688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8D414-B49F-C81A-9D3C-B062F8709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4E70A3-F96C-F2B5-613D-C61B04F3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11772532" cy="591583"/>
          </a:xfrm>
        </p:spPr>
        <p:txBody>
          <a:bodyPr/>
          <a:lstStyle/>
          <a:p>
            <a:r>
              <a:rPr lang="en" altLang="ja-JP" sz="3600" b="1" dirty="0"/>
              <a:t>V-net: </a:t>
            </a:r>
            <a:r>
              <a:rPr lang="en-US" altLang="ja-JP" sz="3600" b="1" dirty="0">
                <a:cs typeface="Calibri" panose="020F0502020204030204" pitchFamily="34" charset="0"/>
              </a:rPr>
              <a:t>Fundamental Volcano Observation Network</a:t>
            </a:r>
            <a:endParaRPr kumimoji="1" lang="ja-JP" altLang="en-US" sz="3600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F855DC27-B204-0AB4-DFAF-2CE2CD00D6BD}"/>
              </a:ext>
            </a:extLst>
          </p:cNvPr>
          <p:cNvSpPr txBox="1">
            <a:spLocks/>
          </p:cNvSpPr>
          <p:nvPr/>
        </p:nvSpPr>
        <p:spPr>
          <a:xfrm>
            <a:off x="209734" y="706177"/>
            <a:ext cx="11772532" cy="77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ja-JP" sz="2400" dirty="0">
                <a:cs typeface="Calibri" panose="020F0502020204030204" pitchFamily="34" charset="0"/>
              </a:rPr>
              <a:t>Maintained and operated by NIED</a:t>
            </a:r>
          </a:p>
        </p:txBody>
      </p:sp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24C646E5-868C-019C-493E-63ABBE7A4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6410" y="734752"/>
            <a:ext cx="7554448" cy="5607425"/>
          </a:xfrm>
          <a:prstGeom prst="rect">
            <a:avLst/>
          </a:prstGeom>
        </p:spPr>
      </p:pic>
      <p:pic>
        <p:nvPicPr>
          <p:cNvPr id="17" name="Picture 31226" descr="D:\Documents\補正予算\s-IMG_01531.jpg">
            <a:extLst>
              <a:ext uri="{FF2B5EF4-FFF2-40B4-BE49-F238E27FC236}">
                <a16:creationId xmlns:a16="http://schemas.microsoft.com/office/drawing/2014/main" id="{13B81F55-7ACE-87C7-B30D-6ED5B8B44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49" y="1149197"/>
            <a:ext cx="3257551" cy="244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 descr="タイムライン&#10;&#10;AI 生成コンテンツは誤りを含む可能性があります。">
            <a:extLst>
              <a:ext uri="{FF2B5EF4-FFF2-40B4-BE49-F238E27FC236}">
                <a16:creationId xmlns:a16="http://schemas.microsoft.com/office/drawing/2014/main" id="{C129F388-E49E-2597-FD09-5669974EA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" y="3643011"/>
            <a:ext cx="4751732" cy="316782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7B9A726-F354-B397-04E5-1583863B68D7}"/>
              </a:ext>
            </a:extLst>
          </p:cNvPr>
          <p:cNvSpPr/>
          <p:nvPr/>
        </p:nvSpPr>
        <p:spPr>
          <a:xfrm>
            <a:off x="951481" y="3897016"/>
            <a:ext cx="1625464" cy="434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D1DC19E-53F8-BB06-612C-D3278DD8C554}"/>
              </a:ext>
            </a:extLst>
          </p:cNvPr>
          <p:cNvSpPr/>
          <p:nvPr/>
        </p:nvSpPr>
        <p:spPr>
          <a:xfrm>
            <a:off x="1699491" y="4123671"/>
            <a:ext cx="877454" cy="434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75AF1970-8CFA-BBFC-C221-8772163099DA}"/>
              </a:ext>
            </a:extLst>
          </p:cNvPr>
          <p:cNvSpPr txBox="1">
            <a:spLocks/>
          </p:cNvSpPr>
          <p:nvPr/>
        </p:nvSpPr>
        <p:spPr>
          <a:xfrm>
            <a:off x="895390" y="3846582"/>
            <a:ext cx="1736972" cy="546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" altLang="ja-JP" sz="1600" b="1" dirty="0">
                <a:latin typeface="Arial Narrow" panose="020B0604020202020204" pitchFamily="34" charset="0"/>
                <a:ea typeface="Hiragino Kaku Gothic Pro W3" panose="020B0300000000000000" pitchFamily="34" charset="-128"/>
                <a:cs typeface="Arial Narrow" panose="020B0604020202020204" pitchFamily="34" charset="0"/>
              </a:rPr>
              <a:t>Low-frequency </a:t>
            </a:r>
            <a:r>
              <a:rPr lang="en" altLang="ja-JP" sz="1600" b="1" dirty="0" err="1">
                <a:latin typeface="Arial Narrow" panose="020B0604020202020204" pitchFamily="34" charset="0"/>
                <a:ea typeface="Hiragino Kaku Gothic Pro W3" panose="020B0300000000000000" pitchFamily="34" charset="-128"/>
                <a:cs typeface="Arial Narrow" panose="020B0604020202020204" pitchFamily="34" charset="0"/>
              </a:rPr>
              <a:t>e.q</a:t>
            </a:r>
            <a:r>
              <a:rPr lang="en" altLang="ja-JP" sz="1600" b="1" dirty="0">
                <a:latin typeface="Arial Narrow" panose="020B0604020202020204" pitchFamily="34" charset="0"/>
                <a:ea typeface="Hiragino Kaku Gothic Pro W3" panose="020B0300000000000000" pitchFamily="34" charset="-128"/>
                <a:cs typeface="Arial Narrow" panose="020B0604020202020204" pitchFamily="34" charset="0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" altLang="ja-JP" sz="1600" b="1" dirty="0">
                <a:latin typeface="Arial Narrow" panose="020B0604020202020204" pitchFamily="34" charset="0"/>
                <a:ea typeface="Hiragino Kaku Gothic Pro W3" panose="020B0300000000000000" pitchFamily="34" charset="-128"/>
                <a:cs typeface="Arial Narrow" panose="020B0604020202020204" pitchFamily="34" charset="0"/>
              </a:rPr>
              <a:t>Volcanic tremor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C58D1C7-4852-A20F-2C7E-3C3682269036}"/>
              </a:ext>
            </a:extLst>
          </p:cNvPr>
          <p:cNvSpPr/>
          <p:nvPr/>
        </p:nvSpPr>
        <p:spPr>
          <a:xfrm>
            <a:off x="160747" y="6224998"/>
            <a:ext cx="877454" cy="240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465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B015F-76E6-EF64-E99A-C57550193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E0C6C9-1DF0-2387-EE46-89BFFDDF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11772532" cy="591583"/>
          </a:xfrm>
        </p:spPr>
        <p:txBody>
          <a:bodyPr/>
          <a:lstStyle/>
          <a:p>
            <a:r>
              <a:rPr lang="en" altLang="ja-JP" sz="3600" b="1" dirty="0"/>
              <a:t>V-net: </a:t>
            </a:r>
            <a:r>
              <a:rPr lang="en-US" altLang="ja-JP" sz="3600" b="1" dirty="0">
                <a:cs typeface="Calibri" panose="020F0502020204030204" pitchFamily="34" charset="0"/>
              </a:rPr>
              <a:t>Fundamental Volcano Observation Network</a:t>
            </a:r>
            <a:endParaRPr kumimoji="1" lang="ja-JP" altLang="en-US" sz="36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BC253DE-2FAF-F4B7-175B-E57DF07ADE13}"/>
              </a:ext>
            </a:extLst>
          </p:cNvPr>
          <p:cNvGrpSpPr/>
          <p:nvPr/>
        </p:nvGrpSpPr>
        <p:grpSpPr>
          <a:xfrm>
            <a:off x="56955" y="735342"/>
            <a:ext cx="5902684" cy="5705230"/>
            <a:chOff x="1676401" y="1101970"/>
            <a:chExt cx="5902684" cy="5705230"/>
          </a:xfrm>
        </p:grpSpPr>
        <p:pic>
          <p:nvPicPr>
            <p:cNvPr id="8" name="Picture 20" descr="C:\Users\ueda\Documents\防災研書類\H25年度予算要求\資料作成20120607\火山.bmp">
              <a:extLst>
                <a:ext uri="{FF2B5EF4-FFF2-40B4-BE49-F238E27FC236}">
                  <a16:creationId xmlns:a16="http://schemas.microsoft.com/office/drawing/2014/main" id="{C6C45B0D-4C6C-0837-C974-1B478CC1B8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5045" y="1101970"/>
              <a:ext cx="5774040" cy="5705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テキスト ボックス 13">
              <a:extLst>
                <a:ext uri="{FF2B5EF4-FFF2-40B4-BE49-F238E27FC236}">
                  <a16:creationId xmlns:a16="http://schemas.microsoft.com/office/drawing/2014/main" id="{491C8723-A32D-C983-1D77-0818701549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3261" y="1147312"/>
              <a:ext cx="3422498" cy="4616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ja-JP" altLang="en-US" sz="1200" b="1" dirty="0">
                  <a:latin typeface="Arial" panose="020B0604020202020204" pitchFamily="34" charset="0"/>
                </a:rPr>
                <a:t>既設観測施設数（地上型点数）</a:t>
              </a:r>
              <a:endParaRPr lang="en-US" altLang="ja-JP" sz="1200" b="1" dirty="0"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令和</a:t>
              </a:r>
              <a:r>
                <a:rPr lang="en-US" altLang="ja-JP" sz="1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  <a:r>
                <a:rPr lang="ja-JP" altLang="en-US" sz="1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年度補正での増設観測点数（地上型点数）</a:t>
              </a:r>
            </a:p>
          </p:txBody>
        </p:sp>
        <p:sp>
          <p:nvSpPr>
            <p:cNvPr id="10" name="二等辺三角形 7">
              <a:extLst>
                <a:ext uri="{FF2B5EF4-FFF2-40B4-BE49-F238E27FC236}">
                  <a16:creationId xmlns:a16="http://schemas.microsoft.com/office/drawing/2014/main" id="{F7DB2572-0F88-004A-8037-DDC9ED4BBD25}"/>
                </a:ext>
              </a:extLst>
            </p:cNvPr>
            <p:cNvSpPr/>
            <p:nvPr/>
          </p:nvSpPr>
          <p:spPr>
            <a:xfrm>
              <a:off x="5796014" y="1963588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" name="二等辺三角形 8">
              <a:extLst>
                <a:ext uri="{FF2B5EF4-FFF2-40B4-BE49-F238E27FC236}">
                  <a16:creationId xmlns:a16="http://schemas.microsoft.com/office/drawing/2014/main" id="{30388D16-AB57-EC09-2038-B8AB1741DE5F}"/>
                </a:ext>
              </a:extLst>
            </p:cNvPr>
            <p:cNvSpPr/>
            <p:nvPr/>
          </p:nvSpPr>
          <p:spPr>
            <a:xfrm>
              <a:off x="5437006" y="2213398"/>
              <a:ext cx="115182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" name="二等辺三角形 9">
              <a:extLst>
                <a:ext uri="{FF2B5EF4-FFF2-40B4-BE49-F238E27FC236}">
                  <a16:creationId xmlns:a16="http://schemas.microsoft.com/office/drawing/2014/main" id="{33F73006-E867-656F-F82B-D92E6EAF5BA9}"/>
                </a:ext>
              </a:extLst>
            </p:cNvPr>
            <p:cNvSpPr/>
            <p:nvPr/>
          </p:nvSpPr>
          <p:spPr>
            <a:xfrm>
              <a:off x="5254511" y="2422819"/>
              <a:ext cx="115182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" name="二等辺三角形 10">
              <a:extLst>
                <a:ext uri="{FF2B5EF4-FFF2-40B4-BE49-F238E27FC236}">
                  <a16:creationId xmlns:a16="http://schemas.microsoft.com/office/drawing/2014/main" id="{ED76EB5C-822A-FD1E-5585-FE66041B1A6A}"/>
                </a:ext>
              </a:extLst>
            </p:cNvPr>
            <p:cNvSpPr/>
            <p:nvPr/>
          </p:nvSpPr>
          <p:spPr>
            <a:xfrm>
              <a:off x="5294899" y="2261266"/>
              <a:ext cx="115181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二等辺三角形 11">
              <a:extLst>
                <a:ext uri="{FF2B5EF4-FFF2-40B4-BE49-F238E27FC236}">
                  <a16:creationId xmlns:a16="http://schemas.microsoft.com/office/drawing/2014/main" id="{8B6DA09A-4A5B-120B-4E2F-6E6CBD6623B9}"/>
                </a:ext>
              </a:extLst>
            </p:cNvPr>
            <p:cNvSpPr/>
            <p:nvPr/>
          </p:nvSpPr>
          <p:spPr>
            <a:xfrm>
              <a:off x="5335287" y="3160281"/>
              <a:ext cx="115182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5" name="二等辺三角形 12">
              <a:extLst>
                <a:ext uri="{FF2B5EF4-FFF2-40B4-BE49-F238E27FC236}">
                  <a16:creationId xmlns:a16="http://schemas.microsoft.com/office/drawing/2014/main" id="{9FAC7BE3-6FA5-3ADB-6071-84740F4797F9}"/>
                </a:ext>
              </a:extLst>
            </p:cNvPr>
            <p:cNvSpPr/>
            <p:nvPr/>
          </p:nvSpPr>
          <p:spPr>
            <a:xfrm>
              <a:off x="4708520" y="4561907"/>
              <a:ext cx="115181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9" name="二等辺三角形 13">
              <a:extLst>
                <a:ext uri="{FF2B5EF4-FFF2-40B4-BE49-F238E27FC236}">
                  <a16:creationId xmlns:a16="http://schemas.microsoft.com/office/drawing/2014/main" id="{C8C4F27B-C2F7-47C3-4D41-645927FF1C4E}"/>
                </a:ext>
              </a:extLst>
            </p:cNvPr>
            <p:cNvSpPr/>
            <p:nvPr/>
          </p:nvSpPr>
          <p:spPr>
            <a:xfrm>
              <a:off x="4660653" y="4180461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二等辺三角形 14">
              <a:extLst>
                <a:ext uri="{FF2B5EF4-FFF2-40B4-BE49-F238E27FC236}">
                  <a16:creationId xmlns:a16="http://schemas.microsoft.com/office/drawing/2014/main" id="{A43BA56B-D954-45F7-0258-A36C332BBA1A}"/>
                </a:ext>
              </a:extLst>
            </p:cNvPr>
            <p:cNvSpPr/>
            <p:nvPr/>
          </p:nvSpPr>
          <p:spPr>
            <a:xfrm>
              <a:off x="4671123" y="4225337"/>
              <a:ext cx="115182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1" name="二等辺三角形 15">
              <a:extLst>
                <a:ext uri="{FF2B5EF4-FFF2-40B4-BE49-F238E27FC236}">
                  <a16:creationId xmlns:a16="http://schemas.microsoft.com/office/drawing/2014/main" id="{0D012E40-BFE2-BB66-5433-87A4EC568963}"/>
                </a:ext>
              </a:extLst>
            </p:cNvPr>
            <p:cNvSpPr/>
            <p:nvPr/>
          </p:nvSpPr>
          <p:spPr>
            <a:xfrm>
              <a:off x="4905974" y="4757865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2" name="二等辺三角形 16">
              <a:extLst>
                <a:ext uri="{FF2B5EF4-FFF2-40B4-BE49-F238E27FC236}">
                  <a16:creationId xmlns:a16="http://schemas.microsoft.com/office/drawing/2014/main" id="{5807DA64-4F6D-8AAB-51DD-F13D83A56CF7}"/>
                </a:ext>
              </a:extLst>
            </p:cNvPr>
            <p:cNvSpPr/>
            <p:nvPr/>
          </p:nvSpPr>
          <p:spPr>
            <a:xfrm>
              <a:off x="4964313" y="4953823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3" name="二等辺三角形 18">
              <a:extLst>
                <a:ext uri="{FF2B5EF4-FFF2-40B4-BE49-F238E27FC236}">
                  <a16:creationId xmlns:a16="http://schemas.microsoft.com/office/drawing/2014/main" id="{B277226F-6B82-7BBE-34DC-16604C32F300}"/>
                </a:ext>
              </a:extLst>
            </p:cNvPr>
            <p:cNvSpPr/>
            <p:nvPr/>
          </p:nvSpPr>
          <p:spPr>
            <a:xfrm>
              <a:off x="2410871" y="6033838"/>
              <a:ext cx="115181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4" name="二等辺三角形 19">
              <a:extLst>
                <a:ext uri="{FF2B5EF4-FFF2-40B4-BE49-F238E27FC236}">
                  <a16:creationId xmlns:a16="http://schemas.microsoft.com/office/drawing/2014/main" id="{3FB79B70-CE26-8A1A-4767-3B112D7033C0}"/>
                </a:ext>
              </a:extLst>
            </p:cNvPr>
            <p:cNvSpPr/>
            <p:nvPr/>
          </p:nvSpPr>
          <p:spPr>
            <a:xfrm>
              <a:off x="2584392" y="5597045"/>
              <a:ext cx="115181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5" name="二等辺三角形 20">
              <a:extLst>
                <a:ext uri="{FF2B5EF4-FFF2-40B4-BE49-F238E27FC236}">
                  <a16:creationId xmlns:a16="http://schemas.microsoft.com/office/drawing/2014/main" id="{2EA4D02F-BEB2-5ECF-6C59-C27DF4E38812}"/>
                </a:ext>
              </a:extLst>
            </p:cNvPr>
            <p:cNvSpPr/>
            <p:nvPr/>
          </p:nvSpPr>
          <p:spPr>
            <a:xfrm>
              <a:off x="2428822" y="5360699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6" name="二等辺三角形 21">
              <a:extLst>
                <a:ext uri="{FF2B5EF4-FFF2-40B4-BE49-F238E27FC236}">
                  <a16:creationId xmlns:a16="http://schemas.microsoft.com/office/drawing/2014/main" id="{6DC616F4-F0F0-C9F9-34E5-4A09E968DEB4}"/>
                </a:ext>
              </a:extLst>
            </p:cNvPr>
            <p:cNvSpPr/>
            <p:nvPr/>
          </p:nvSpPr>
          <p:spPr>
            <a:xfrm>
              <a:off x="2636746" y="5320310"/>
              <a:ext cx="115182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7" name="二等辺三角形 22">
              <a:extLst>
                <a:ext uri="{FF2B5EF4-FFF2-40B4-BE49-F238E27FC236}">
                  <a16:creationId xmlns:a16="http://schemas.microsoft.com/office/drawing/2014/main" id="{F17E254E-9B43-77A0-2C22-F646B23272DC}"/>
                </a:ext>
              </a:extLst>
            </p:cNvPr>
            <p:cNvSpPr/>
            <p:nvPr/>
          </p:nvSpPr>
          <p:spPr>
            <a:xfrm>
              <a:off x="5051073" y="4023395"/>
              <a:ext cx="115182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8" name="Text Box 11">
              <a:extLst>
                <a:ext uri="{FF2B5EF4-FFF2-40B4-BE49-F238E27FC236}">
                  <a16:creationId xmlns:a16="http://schemas.microsoft.com/office/drawing/2014/main" id="{91A6CADD-A9E4-011D-11AE-5B7905A14D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2378" y="1926172"/>
              <a:ext cx="493636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latin typeface="Arial" panose="020B0604020202020204" pitchFamily="34" charset="0"/>
                </a:rPr>
                <a:t>十勝岳</a:t>
              </a:r>
              <a:r>
                <a:rPr lang="en-US" altLang="ja-JP" sz="1000" b="1" dirty="0">
                  <a:latin typeface="Arial" panose="020B0604020202020204" pitchFamily="34" charset="0"/>
                </a:rPr>
                <a:t>3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Text Box 11">
              <a:extLst>
                <a:ext uri="{FF2B5EF4-FFF2-40B4-BE49-F238E27FC236}">
                  <a16:creationId xmlns:a16="http://schemas.microsoft.com/office/drawing/2014/main" id="{5294D273-73B1-14FD-34E8-EA058060F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2645" y="2100738"/>
              <a:ext cx="498257" cy="15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latin typeface="Arial" panose="020B0604020202020204" pitchFamily="34" charset="0"/>
                </a:rPr>
                <a:t>有珠山</a:t>
              </a:r>
              <a:r>
                <a:rPr lang="en-US" altLang="ja-JP" sz="1000" b="1" dirty="0">
                  <a:latin typeface="Arial" panose="020B0604020202020204" pitchFamily="34" charset="0"/>
                </a:rPr>
                <a:t>3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Text Box 11">
              <a:extLst>
                <a:ext uri="{FF2B5EF4-FFF2-40B4-BE49-F238E27FC236}">
                  <a16:creationId xmlns:a16="http://schemas.microsoft.com/office/drawing/2014/main" id="{A10658E5-8C91-E0BB-6018-77D73AE6CE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0684" y="2382500"/>
              <a:ext cx="865627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latin typeface="Arial" panose="020B0604020202020204" pitchFamily="34" charset="0"/>
                </a:rPr>
                <a:t>北海道駒ヶ岳</a:t>
              </a:r>
              <a:r>
                <a:rPr lang="en-US" altLang="ja-JP" sz="1000" b="1" dirty="0">
                  <a:latin typeface="Arial" panose="020B0604020202020204" pitchFamily="34" charset="0"/>
                </a:rPr>
                <a:t>3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Text Box 11">
              <a:extLst>
                <a:ext uri="{FF2B5EF4-FFF2-40B4-BE49-F238E27FC236}">
                  <a16:creationId xmlns:a16="http://schemas.microsoft.com/office/drawing/2014/main" id="{6432E517-338C-56F9-65CE-3BC91975DA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8503" y="3166972"/>
              <a:ext cx="519569" cy="154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latin typeface="Arial" panose="020B0604020202020204" pitchFamily="34" charset="0"/>
                </a:rPr>
                <a:t>岩手山</a:t>
              </a:r>
              <a:r>
                <a:rPr lang="en-US" altLang="ja-JP" sz="1000" b="1" dirty="0">
                  <a:latin typeface="Arial" panose="020B0604020202020204" pitchFamily="34" charset="0"/>
                </a:rPr>
                <a:t>3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Text Box 11">
              <a:extLst>
                <a:ext uri="{FF2B5EF4-FFF2-40B4-BE49-F238E27FC236}">
                  <a16:creationId xmlns:a16="http://schemas.microsoft.com/office/drawing/2014/main" id="{D480DBCA-F7AB-E654-E1D5-E6FB6C3506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502" y="3562213"/>
              <a:ext cx="752778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latin typeface="Arial" panose="020B0604020202020204" pitchFamily="34" charset="0"/>
                </a:rPr>
                <a:t>草津白根山</a:t>
              </a:r>
              <a:r>
                <a:rPr lang="en-US" altLang="ja-JP" sz="1000" b="1" dirty="0">
                  <a:latin typeface="Arial" panose="020B0604020202020204" pitchFamily="34" charset="0"/>
                </a:rPr>
                <a:t>3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Text Box 11">
              <a:extLst>
                <a:ext uri="{FF2B5EF4-FFF2-40B4-BE49-F238E27FC236}">
                  <a16:creationId xmlns:a16="http://schemas.microsoft.com/office/drawing/2014/main" id="{F08BC958-C94D-48E9-0D78-F787E4CEDD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3874" y="4127451"/>
              <a:ext cx="681578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latin typeface="Arial" panose="020B0604020202020204" pitchFamily="34" charset="0"/>
                </a:rPr>
                <a:t>那須岳 </a:t>
              </a:r>
              <a:r>
                <a:rPr lang="en-US" altLang="ja-JP" sz="1000" b="1" dirty="0">
                  <a:latin typeface="Arial" panose="020B0604020202020204" pitchFamily="34" charset="0"/>
                </a:rPr>
                <a:t>6(3)</a:t>
              </a:r>
              <a:endParaRPr lang="ja-JP" altLang="en-US" sz="1000" b="1" dirty="0">
                <a:latin typeface="Arial" panose="020B0604020202020204" pitchFamily="34" charset="0"/>
              </a:endParaRPr>
            </a:p>
          </p:txBody>
        </p:sp>
        <p:sp>
          <p:nvSpPr>
            <p:cNvPr id="34" name="Text Box 11">
              <a:extLst>
                <a:ext uri="{FF2B5EF4-FFF2-40B4-BE49-F238E27FC236}">
                  <a16:creationId xmlns:a16="http://schemas.microsoft.com/office/drawing/2014/main" id="{A8804E66-5633-89AA-797C-9F2F7893BF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3193" y="4751425"/>
              <a:ext cx="510218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latin typeface="Arial" panose="020B0604020202020204" pitchFamily="34" charset="0"/>
                </a:rPr>
                <a:t>浅間山</a:t>
              </a:r>
              <a:r>
                <a:rPr lang="en-US" altLang="ja-JP" sz="1000" b="1" dirty="0">
                  <a:latin typeface="Arial" panose="020B0604020202020204" pitchFamily="34" charset="0"/>
                </a:rPr>
                <a:t>3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Text Box 11">
              <a:extLst>
                <a:ext uri="{FF2B5EF4-FFF2-40B4-BE49-F238E27FC236}">
                  <a16:creationId xmlns:a16="http://schemas.microsoft.com/office/drawing/2014/main" id="{53F7B68D-7455-C3D6-3842-94CD7DDCB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5729" y="4970556"/>
              <a:ext cx="527048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latin typeface="Arial" panose="020B0604020202020204" pitchFamily="34" charset="0"/>
                </a:rPr>
                <a:t>富士山 </a:t>
              </a:r>
              <a:r>
                <a:rPr lang="en-US" altLang="ja-JP" sz="1000" b="1" dirty="0">
                  <a:latin typeface="Arial" panose="020B0604020202020204" pitchFamily="34" charset="0"/>
                </a:rPr>
                <a:t>6</a:t>
              </a:r>
              <a:endParaRPr lang="ja-JP" altLang="en-US" sz="1000" b="1" dirty="0">
                <a:latin typeface="Arial" panose="020B0604020202020204" pitchFamily="34" charset="0"/>
              </a:endParaRPr>
            </a:p>
          </p:txBody>
        </p:sp>
        <p:sp>
          <p:nvSpPr>
            <p:cNvPr id="36" name="Text Box 11">
              <a:extLst>
                <a:ext uri="{FF2B5EF4-FFF2-40B4-BE49-F238E27FC236}">
                  <a16:creationId xmlns:a16="http://schemas.microsoft.com/office/drawing/2014/main" id="{81B2C8CE-9F1D-C64B-8B89-3004D02B5D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0552" y="4840138"/>
              <a:ext cx="694185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>
                  <a:latin typeface="Arial" panose="020B0604020202020204" pitchFamily="34" charset="0"/>
                </a:rPr>
                <a:t>伊豆大島 </a:t>
              </a:r>
              <a:r>
                <a:rPr lang="en-US" altLang="ja-JP" sz="1000" b="1">
                  <a:latin typeface="Arial" panose="020B0604020202020204" pitchFamily="34" charset="0"/>
                </a:rPr>
                <a:t>4</a:t>
              </a:r>
              <a:endParaRPr lang="ja-JP" altLang="en-US" sz="1000" b="1">
                <a:latin typeface="Arial" panose="020B0604020202020204" pitchFamily="34" charset="0"/>
              </a:endParaRPr>
            </a:p>
          </p:txBody>
        </p:sp>
        <p:sp>
          <p:nvSpPr>
            <p:cNvPr id="37" name="Text Box 11">
              <a:extLst>
                <a:ext uri="{FF2B5EF4-FFF2-40B4-BE49-F238E27FC236}">
                  <a16:creationId xmlns:a16="http://schemas.microsoft.com/office/drawing/2014/main" id="{F5DC91A3-7C9F-B222-140E-D3A4648413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1655" y="5230558"/>
              <a:ext cx="507566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latin typeface="Arial" panose="020B0604020202020204" pitchFamily="34" charset="0"/>
                </a:rPr>
                <a:t>阿蘇山 </a:t>
              </a:r>
              <a:r>
                <a:rPr lang="en-US" altLang="ja-JP" sz="1000" b="1" dirty="0">
                  <a:latin typeface="Arial" panose="020B0604020202020204" pitchFamily="34" charset="0"/>
                </a:rPr>
                <a:t>4</a:t>
              </a:r>
              <a:endParaRPr lang="ja-JP" altLang="en-US" sz="1000" b="1" dirty="0">
                <a:latin typeface="Arial" panose="020B0604020202020204" pitchFamily="34" charset="0"/>
              </a:endParaRPr>
            </a:p>
          </p:txBody>
        </p:sp>
        <p:sp>
          <p:nvSpPr>
            <p:cNvPr id="38" name="Text Box 11">
              <a:extLst>
                <a:ext uri="{FF2B5EF4-FFF2-40B4-BE49-F238E27FC236}">
                  <a16:creationId xmlns:a16="http://schemas.microsoft.com/office/drawing/2014/main" id="{3205036B-B09B-1371-5C17-DF9A04466F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0552" y="5148286"/>
              <a:ext cx="537520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latin typeface="Arial" panose="020B0604020202020204" pitchFamily="34" charset="0"/>
                </a:rPr>
                <a:t>三宅島 </a:t>
              </a:r>
              <a:r>
                <a:rPr lang="en-US" altLang="ja-JP" sz="1000" b="1" dirty="0">
                  <a:latin typeface="Arial" panose="020B0604020202020204" pitchFamily="34" charset="0"/>
                </a:rPr>
                <a:t>4</a:t>
              </a:r>
              <a:endParaRPr lang="ja-JP" altLang="en-US" sz="1000" b="1" dirty="0">
                <a:latin typeface="Arial" panose="020B0604020202020204" pitchFamily="34" charset="0"/>
              </a:endParaRPr>
            </a:p>
          </p:txBody>
        </p:sp>
        <p:sp>
          <p:nvSpPr>
            <p:cNvPr id="39" name="Text Box 11">
              <a:extLst>
                <a:ext uri="{FF2B5EF4-FFF2-40B4-BE49-F238E27FC236}">
                  <a16:creationId xmlns:a16="http://schemas.microsoft.com/office/drawing/2014/main" id="{63713D59-DE41-A2DB-691D-7F558F321F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1" y="4760856"/>
              <a:ext cx="629781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latin typeface="Arial" panose="020B0604020202020204" pitchFamily="34" charset="0"/>
                </a:rPr>
                <a:t>雲仙岳</a:t>
              </a:r>
              <a:r>
                <a:rPr lang="en-US" altLang="ja-JP" sz="1000" b="1" dirty="0">
                  <a:latin typeface="Arial" panose="020B0604020202020204" pitchFamily="34" charset="0"/>
                </a:rPr>
                <a:t>3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+3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11">
              <a:extLst>
                <a:ext uri="{FF2B5EF4-FFF2-40B4-BE49-F238E27FC236}">
                  <a16:creationId xmlns:a16="http://schemas.microsoft.com/office/drawing/2014/main" id="{B234B001-DC63-6053-ACAB-B2BB8153DA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176" y="5516269"/>
              <a:ext cx="541403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latin typeface="Arial" panose="020B0604020202020204" pitchFamily="34" charset="0"/>
                </a:rPr>
                <a:t>霧島山</a:t>
              </a:r>
              <a:r>
                <a:rPr lang="en-US" altLang="ja-JP" sz="1000" b="1" dirty="0">
                  <a:latin typeface="Arial" panose="020B0604020202020204" pitchFamily="34" charset="0"/>
                </a:rPr>
                <a:t>2</a:t>
              </a:r>
              <a:endParaRPr lang="ja-JP" altLang="en-US" sz="1000" b="1" dirty="0">
                <a:latin typeface="Arial" panose="020B0604020202020204" pitchFamily="34" charset="0"/>
              </a:endParaRPr>
            </a:p>
          </p:txBody>
        </p:sp>
        <p:sp>
          <p:nvSpPr>
            <p:cNvPr id="41" name="Text Box 11">
              <a:extLst>
                <a:ext uri="{FF2B5EF4-FFF2-40B4-BE49-F238E27FC236}">
                  <a16:creationId xmlns:a16="http://schemas.microsoft.com/office/drawing/2014/main" id="{388D6342-93E8-CF3F-FBC5-2B373FFC19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0458" y="6119102"/>
              <a:ext cx="754683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>
                  <a:latin typeface="Arial" panose="020B0604020202020204" pitchFamily="34" charset="0"/>
                </a:rPr>
                <a:t>口永良部島</a:t>
              </a:r>
              <a:r>
                <a:rPr lang="en-US" altLang="ja-JP" sz="1000" b="1">
                  <a:latin typeface="Arial" panose="020B0604020202020204" pitchFamily="34" charset="0"/>
                </a:rPr>
                <a:t>2</a:t>
              </a:r>
              <a:endParaRPr lang="ja-JP" altLang="en-US" sz="1000" b="1">
                <a:latin typeface="Arial" panose="020B0604020202020204" pitchFamily="34" charset="0"/>
              </a:endParaRPr>
            </a:p>
          </p:txBody>
        </p: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2A7E2DF3-4088-92F0-DF02-681138DB0113}"/>
                </a:ext>
              </a:extLst>
            </p:cNvPr>
            <p:cNvCxnSpPr>
              <a:stCxn id="11" idx="5"/>
              <a:endCxn id="54" idx="1"/>
            </p:cNvCxnSpPr>
            <p:nvPr/>
          </p:nvCxnSpPr>
          <p:spPr>
            <a:xfrm>
              <a:off x="5523393" y="2259770"/>
              <a:ext cx="238342" cy="730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81D0F42A-77DF-D7F5-A8D9-20438D824F58}"/>
                </a:ext>
              </a:extLst>
            </p:cNvPr>
            <p:cNvCxnSpPr/>
            <p:nvPr/>
          </p:nvCxnSpPr>
          <p:spPr>
            <a:xfrm>
              <a:off x="2485665" y="6102648"/>
              <a:ext cx="73297" cy="852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6FE6BB8B-ABA0-A7CA-4F28-F9DEFE44FA4F}"/>
                </a:ext>
              </a:extLst>
            </p:cNvPr>
            <p:cNvCxnSpPr/>
            <p:nvPr/>
          </p:nvCxnSpPr>
          <p:spPr>
            <a:xfrm flipV="1">
              <a:off x="2656193" y="5626963"/>
              <a:ext cx="376958" cy="239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6BEB0470-8F14-B9CA-9554-AFC44840A039}"/>
                </a:ext>
              </a:extLst>
            </p:cNvPr>
            <p:cNvCxnSpPr/>
            <p:nvPr/>
          </p:nvCxnSpPr>
          <p:spPr>
            <a:xfrm flipV="1">
              <a:off x="2713036" y="5326293"/>
              <a:ext cx="306652" cy="403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7AD034FB-8C02-0F8B-3F6E-05A9F5C69ACB}"/>
                </a:ext>
              </a:extLst>
            </p:cNvPr>
            <p:cNvCxnSpPr/>
            <p:nvPr/>
          </p:nvCxnSpPr>
          <p:spPr>
            <a:xfrm>
              <a:off x="2222392" y="4964294"/>
              <a:ext cx="279726" cy="4472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A5FF9615-5469-A5B5-AB1E-9F8512C58BE9}"/>
                </a:ext>
              </a:extLst>
            </p:cNvPr>
            <p:cNvCxnSpPr/>
            <p:nvPr/>
          </p:nvCxnSpPr>
          <p:spPr>
            <a:xfrm>
              <a:off x="5054065" y="5015153"/>
              <a:ext cx="363496" cy="2393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0BB38524-C6BB-C694-68CE-38A95B6A8EBA}"/>
                </a:ext>
              </a:extLst>
            </p:cNvPr>
            <p:cNvCxnSpPr/>
            <p:nvPr/>
          </p:nvCxnSpPr>
          <p:spPr>
            <a:xfrm>
              <a:off x="4994230" y="4825179"/>
              <a:ext cx="436793" cy="1196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12204C28-924A-BA56-AD17-066C4A8754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8520" y="4612766"/>
              <a:ext cx="67314" cy="3533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749DE4A3-C42A-9E66-1CF6-8DB8980660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64517" y="4306114"/>
              <a:ext cx="155970" cy="4453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B4EA7E89-F888-989A-D587-1C4F13BE509C}"/>
                </a:ext>
              </a:extLst>
            </p:cNvPr>
            <p:cNvCxnSpPr>
              <a:endCxn id="19" idx="1"/>
            </p:cNvCxnSpPr>
            <p:nvPr/>
          </p:nvCxnSpPr>
          <p:spPr>
            <a:xfrm>
              <a:off x="4482645" y="3715728"/>
              <a:ext cx="206430" cy="51110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35FD4AB7-13A4-0C7D-61F0-B260E8924EF2}"/>
                </a:ext>
              </a:extLst>
            </p:cNvPr>
            <p:cNvCxnSpPr/>
            <p:nvPr/>
          </p:nvCxnSpPr>
          <p:spPr>
            <a:xfrm>
              <a:off x="4925420" y="2478166"/>
              <a:ext cx="376958" cy="179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D4AD1308-B9E5-136B-C2C9-08B637C33CFF}"/>
                </a:ext>
              </a:extLst>
            </p:cNvPr>
            <p:cNvCxnSpPr/>
            <p:nvPr/>
          </p:nvCxnSpPr>
          <p:spPr>
            <a:xfrm>
              <a:off x="4983759" y="2195448"/>
              <a:ext cx="347041" cy="12864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 Box 11">
              <a:extLst>
                <a:ext uri="{FF2B5EF4-FFF2-40B4-BE49-F238E27FC236}">
                  <a16:creationId xmlns:a16="http://schemas.microsoft.com/office/drawing/2014/main" id="{F67B63A0-7E99-2568-7921-26C8BD0E71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1735" y="2255897"/>
              <a:ext cx="538312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latin typeface="Arial" panose="020B0604020202020204" pitchFamily="34" charset="0"/>
                </a:rPr>
                <a:t>樽前山</a:t>
              </a:r>
              <a:r>
                <a:rPr lang="en-US" altLang="ja-JP" sz="1000" b="1" dirty="0">
                  <a:latin typeface="Arial" panose="020B0604020202020204" pitchFamily="34" charset="0"/>
                </a:rPr>
                <a:t>3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1B93679E-F552-08EB-29F8-9D8A7245C562}"/>
                </a:ext>
              </a:extLst>
            </p:cNvPr>
            <p:cNvCxnSpPr/>
            <p:nvPr/>
          </p:nvCxnSpPr>
          <p:spPr>
            <a:xfrm flipV="1">
              <a:off x="5113899" y="6220821"/>
              <a:ext cx="336570" cy="43529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 Box 11">
              <a:extLst>
                <a:ext uri="{FF2B5EF4-FFF2-40B4-BE49-F238E27FC236}">
                  <a16:creationId xmlns:a16="http://schemas.microsoft.com/office/drawing/2014/main" id="{F27BB7B8-D29C-5491-8ECF-F4DEFB5D7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9446" y="6081706"/>
              <a:ext cx="986598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latin typeface="Arial" panose="020B0604020202020204" pitchFamily="34" charset="0"/>
                </a:rPr>
                <a:t>小笠原硫黄島</a:t>
              </a:r>
              <a:r>
                <a:rPr lang="en-US" altLang="ja-JP" sz="1000" b="1" dirty="0">
                  <a:latin typeface="Arial" panose="020B0604020202020204" pitchFamily="34" charset="0"/>
                </a:rPr>
                <a:t>(3)</a:t>
              </a:r>
              <a:endParaRPr lang="ja-JP" altLang="en-US" sz="1000" b="1" dirty="0">
                <a:latin typeface="Arial" panose="020B0604020202020204" pitchFamily="34" charset="0"/>
              </a:endParaRPr>
            </a:p>
          </p:txBody>
        </p:sp>
        <p:sp>
          <p:nvSpPr>
            <p:cNvPr id="57" name="二等辺三角形 52">
              <a:extLst>
                <a:ext uri="{FF2B5EF4-FFF2-40B4-BE49-F238E27FC236}">
                  <a16:creationId xmlns:a16="http://schemas.microsoft.com/office/drawing/2014/main" id="{E961A57F-7D14-F626-D014-BDA6D46E2761}"/>
                </a:ext>
              </a:extLst>
            </p:cNvPr>
            <p:cNvSpPr/>
            <p:nvPr/>
          </p:nvSpPr>
          <p:spPr>
            <a:xfrm>
              <a:off x="6257977" y="1891758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8" name="二等辺三角形 53">
              <a:extLst>
                <a:ext uri="{FF2B5EF4-FFF2-40B4-BE49-F238E27FC236}">
                  <a16:creationId xmlns:a16="http://schemas.microsoft.com/office/drawing/2014/main" id="{1FF33721-455B-251B-BDF3-A4BFBFFBE21F}"/>
                </a:ext>
              </a:extLst>
            </p:cNvPr>
            <p:cNvSpPr/>
            <p:nvPr/>
          </p:nvSpPr>
          <p:spPr>
            <a:xfrm>
              <a:off x="6186360" y="1977800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9" name="二等辺三角形 54">
              <a:extLst>
                <a:ext uri="{FF2B5EF4-FFF2-40B4-BE49-F238E27FC236}">
                  <a16:creationId xmlns:a16="http://schemas.microsoft.com/office/drawing/2014/main" id="{B97D4D5E-9E5C-7A2F-1B3D-B5114AF715B9}"/>
                </a:ext>
              </a:extLst>
            </p:cNvPr>
            <p:cNvSpPr/>
            <p:nvPr/>
          </p:nvSpPr>
          <p:spPr>
            <a:xfrm>
              <a:off x="5828923" y="1871604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0" name="二等辺三角形 55">
              <a:extLst>
                <a:ext uri="{FF2B5EF4-FFF2-40B4-BE49-F238E27FC236}">
                  <a16:creationId xmlns:a16="http://schemas.microsoft.com/office/drawing/2014/main" id="{54EEF6F0-29A8-F7B6-4AC9-C5530E75B8B3}"/>
                </a:ext>
              </a:extLst>
            </p:cNvPr>
            <p:cNvSpPr/>
            <p:nvPr/>
          </p:nvSpPr>
          <p:spPr>
            <a:xfrm>
              <a:off x="5366900" y="2297165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1" name="二等辺三角形 56">
              <a:extLst>
                <a:ext uri="{FF2B5EF4-FFF2-40B4-BE49-F238E27FC236}">
                  <a16:creationId xmlns:a16="http://schemas.microsoft.com/office/drawing/2014/main" id="{23202863-AA4C-D832-D6E4-CBAFABB6CCC9}"/>
                </a:ext>
              </a:extLst>
            </p:cNvPr>
            <p:cNvSpPr/>
            <p:nvPr/>
          </p:nvSpPr>
          <p:spPr>
            <a:xfrm>
              <a:off x="5345759" y="2498360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2" name="二等辺三角形 57">
              <a:extLst>
                <a:ext uri="{FF2B5EF4-FFF2-40B4-BE49-F238E27FC236}">
                  <a16:creationId xmlns:a16="http://schemas.microsoft.com/office/drawing/2014/main" id="{A735D457-C7C4-2CCA-F2F5-A0732A7DD278}"/>
                </a:ext>
              </a:extLst>
            </p:cNvPr>
            <p:cNvSpPr/>
            <p:nvPr/>
          </p:nvSpPr>
          <p:spPr>
            <a:xfrm>
              <a:off x="5321427" y="2888779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3" name="二等辺三角形 58">
              <a:extLst>
                <a:ext uri="{FF2B5EF4-FFF2-40B4-BE49-F238E27FC236}">
                  <a16:creationId xmlns:a16="http://schemas.microsoft.com/office/drawing/2014/main" id="{C95F0DA1-0726-3C69-809A-5D8177B965E6}"/>
                </a:ext>
              </a:extLst>
            </p:cNvPr>
            <p:cNvSpPr/>
            <p:nvPr/>
          </p:nvSpPr>
          <p:spPr>
            <a:xfrm>
              <a:off x="5317337" y="2946871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4" name="二等辺三角形 59">
              <a:extLst>
                <a:ext uri="{FF2B5EF4-FFF2-40B4-BE49-F238E27FC236}">
                  <a16:creationId xmlns:a16="http://schemas.microsoft.com/office/drawing/2014/main" id="{F2E8886E-33C7-A7FE-3AAE-3819EB62523F}"/>
                </a:ext>
              </a:extLst>
            </p:cNvPr>
            <p:cNvSpPr/>
            <p:nvPr/>
          </p:nvSpPr>
          <p:spPr>
            <a:xfrm>
              <a:off x="5148853" y="2879955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5" name="二等辺三角形 61">
              <a:extLst>
                <a:ext uri="{FF2B5EF4-FFF2-40B4-BE49-F238E27FC236}">
                  <a16:creationId xmlns:a16="http://schemas.microsoft.com/office/drawing/2014/main" id="{4009166B-AABB-5029-D8A5-199DC37DF5F8}"/>
                </a:ext>
              </a:extLst>
            </p:cNvPr>
            <p:cNvSpPr/>
            <p:nvPr/>
          </p:nvSpPr>
          <p:spPr>
            <a:xfrm>
              <a:off x="5279192" y="3137838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6" name="二等辺三角形 62">
              <a:extLst>
                <a:ext uri="{FF2B5EF4-FFF2-40B4-BE49-F238E27FC236}">
                  <a16:creationId xmlns:a16="http://schemas.microsoft.com/office/drawing/2014/main" id="{20A8A9C2-D6FB-EA16-18D4-A02182C10F5C}"/>
                </a:ext>
              </a:extLst>
            </p:cNvPr>
            <p:cNvSpPr/>
            <p:nvPr/>
          </p:nvSpPr>
          <p:spPr>
            <a:xfrm>
              <a:off x="5279192" y="3207666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7" name="二等辺三角形 63">
              <a:extLst>
                <a:ext uri="{FF2B5EF4-FFF2-40B4-BE49-F238E27FC236}">
                  <a16:creationId xmlns:a16="http://schemas.microsoft.com/office/drawing/2014/main" id="{CBFD1768-F759-E0D5-8FD7-FB4CFA72E0C8}"/>
                </a:ext>
              </a:extLst>
            </p:cNvPr>
            <p:cNvSpPr/>
            <p:nvPr/>
          </p:nvSpPr>
          <p:spPr>
            <a:xfrm>
              <a:off x="5077999" y="3365359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8" name="二等辺三角形 64">
              <a:extLst>
                <a:ext uri="{FF2B5EF4-FFF2-40B4-BE49-F238E27FC236}">
                  <a16:creationId xmlns:a16="http://schemas.microsoft.com/office/drawing/2014/main" id="{E6F5E038-687F-1689-9540-75A4A8730389}"/>
                </a:ext>
              </a:extLst>
            </p:cNvPr>
            <p:cNvSpPr/>
            <p:nvPr/>
          </p:nvSpPr>
          <p:spPr>
            <a:xfrm>
              <a:off x="5263486" y="3448471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9" name="二等辺三角形 65">
              <a:extLst>
                <a:ext uri="{FF2B5EF4-FFF2-40B4-BE49-F238E27FC236}">
                  <a16:creationId xmlns:a16="http://schemas.microsoft.com/office/drawing/2014/main" id="{9A2E2318-FB92-F9AE-E4DC-C220764BEE9A}"/>
                </a:ext>
              </a:extLst>
            </p:cNvPr>
            <p:cNvSpPr/>
            <p:nvPr/>
          </p:nvSpPr>
          <p:spPr>
            <a:xfrm>
              <a:off x="5140825" y="3809485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0" name="二等辺三角形 66">
              <a:extLst>
                <a:ext uri="{FF2B5EF4-FFF2-40B4-BE49-F238E27FC236}">
                  <a16:creationId xmlns:a16="http://schemas.microsoft.com/office/drawing/2014/main" id="{E58C5DDA-1751-1FA0-9E31-7ACD9403C27B}"/>
                </a:ext>
              </a:extLst>
            </p:cNvPr>
            <p:cNvSpPr/>
            <p:nvPr/>
          </p:nvSpPr>
          <p:spPr>
            <a:xfrm>
              <a:off x="5155783" y="3879790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1" name="二等辺三角形 67">
              <a:extLst>
                <a:ext uri="{FF2B5EF4-FFF2-40B4-BE49-F238E27FC236}">
                  <a16:creationId xmlns:a16="http://schemas.microsoft.com/office/drawing/2014/main" id="{D68F3B3D-AB2F-AEDE-9469-663BBAF77A6E}"/>
                </a:ext>
              </a:extLst>
            </p:cNvPr>
            <p:cNvSpPr/>
            <p:nvPr/>
          </p:nvSpPr>
          <p:spPr>
            <a:xfrm>
              <a:off x="5088470" y="3861983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2" name="二等辺三角形 68">
              <a:extLst>
                <a:ext uri="{FF2B5EF4-FFF2-40B4-BE49-F238E27FC236}">
                  <a16:creationId xmlns:a16="http://schemas.microsoft.com/office/drawing/2014/main" id="{598AB680-328E-6977-03AC-9E399BE5B812}"/>
                </a:ext>
              </a:extLst>
            </p:cNvPr>
            <p:cNvSpPr/>
            <p:nvPr/>
          </p:nvSpPr>
          <p:spPr>
            <a:xfrm>
              <a:off x="4888023" y="4113604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3" name="二等辺三角形 70">
              <a:extLst>
                <a:ext uri="{FF2B5EF4-FFF2-40B4-BE49-F238E27FC236}">
                  <a16:creationId xmlns:a16="http://schemas.microsoft.com/office/drawing/2014/main" id="{626A8DEB-77BF-81C1-860F-98223707021C}"/>
                </a:ext>
              </a:extLst>
            </p:cNvPr>
            <p:cNvSpPr/>
            <p:nvPr/>
          </p:nvSpPr>
          <p:spPr>
            <a:xfrm>
              <a:off x="4547982" y="4071837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4" name="二等辺三角形 71">
              <a:extLst>
                <a:ext uri="{FF2B5EF4-FFF2-40B4-BE49-F238E27FC236}">
                  <a16:creationId xmlns:a16="http://schemas.microsoft.com/office/drawing/2014/main" id="{8D4A9E02-51FC-904B-BBD5-994325325E64}"/>
                </a:ext>
              </a:extLst>
            </p:cNvPr>
            <p:cNvSpPr/>
            <p:nvPr/>
          </p:nvSpPr>
          <p:spPr>
            <a:xfrm>
              <a:off x="4425802" y="4151012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5" name="二等辺三角形 72">
              <a:extLst>
                <a:ext uri="{FF2B5EF4-FFF2-40B4-BE49-F238E27FC236}">
                  <a16:creationId xmlns:a16="http://schemas.microsoft.com/office/drawing/2014/main" id="{4ADA9135-6F3C-2914-B2A0-2B417577209B}"/>
                </a:ext>
              </a:extLst>
            </p:cNvPr>
            <p:cNvSpPr/>
            <p:nvPr/>
          </p:nvSpPr>
          <p:spPr>
            <a:xfrm>
              <a:off x="4429951" y="4232922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6" name="二等辺三角形 73">
              <a:extLst>
                <a:ext uri="{FF2B5EF4-FFF2-40B4-BE49-F238E27FC236}">
                  <a16:creationId xmlns:a16="http://schemas.microsoft.com/office/drawing/2014/main" id="{A2AE4591-A85F-3CDF-A2DB-5351F1641477}"/>
                </a:ext>
              </a:extLst>
            </p:cNvPr>
            <p:cNvSpPr/>
            <p:nvPr/>
          </p:nvSpPr>
          <p:spPr>
            <a:xfrm>
              <a:off x="4425802" y="4290406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7" name="二等辺三角形 74">
              <a:extLst>
                <a:ext uri="{FF2B5EF4-FFF2-40B4-BE49-F238E27FC236}">
                  <a16:creationId xmlns:a16="http://schemas.microsoft.com/office/drawing/2014/main" id="{67171BF0-A7D9-9F9F-A8CF-6208A8858D78}"/>
                </a:ext>
              </a:extLst>
            </p:cNvPr>
            <p:cNvSpPr/>
            <p:nvPr/>
          </p:nvSpPr>
          <p:spPr>
            <a:xfrm>
              <a:off x="4178646" y="4269422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8" name="二等辺三角形 75">
              <a:extLst>
                <a:ext uri="{FF2B5EF4-FFF2-40B4-BE49-F238E27FC236}">
                  <a16:creationId xmlns:a16="http://schemas.microsoft.com/office/drawing/2014/main" id="{D7449731-F1AD-5C42-8F29-0CC75D5414B7}"/>
                </a:ext>
              </a:extLst>
            </p:cNvPr>
            <p:cNvSpPr/>
            <p:nvPr/>
          </p:nvSpPr>
          <p:spPr>
            <a:xfrm>
              <a:off x="5006743" y="5223077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9" name="二等辺三角形 76">
              <a:extLst>
                <a:ext uri="{FF2B5EF4-FFF2-40B4-BE49-F238E27FC236}">
                  <a16:creationId xmlns:a16="http://schemas.microsoft.com/office/drawing/2014/main" id="{140E7C74-B0EC-7BFE-86D7-BB5477514E39}"/>
                </a:ext>
              </a:extLst>
            </p:cNvPr>
            <p:cNvSpPr/>
            <p:nvPr/>
          </p:nvSpPr>
          <p:spPr>
            <a:xfrm>
              <a:off x="2751180" y="5181194"/>
              <a:ext cx="115182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0" name="二等辺三角形 77">
              <a:extLst>
                <a:ext uri="{FF2B5EF4-FFF2-40B4-BE49-F238E27FC236}">
                  <a16:creationId xmlns:a16="http://schemas.microsoft.com/office/drawing/2014/main" id="{2FF320A8-4B97-126E-E391-2D9171028C48}"/>
                </a:ext>
              </a:extLst>
            </p:cNvPr>
            <p:cNvSpPr/>
            <p:nvPr/>
          </p:nvSpPr>
          <p:spPr>
            <a:xfrm>
              <a:off x="2690598" y="5212740"/>
              <a:ext cx="115182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1" name="二等辺三角形 78">
              <a:extLst>
                <a:ext uri="{FF2B5EF4-FFF2-40B4-BE49-F238E27FC236}">
                  <a16:creationId xmlns:a16="http://schemas.microsoft.com/office/drawing/2014/main" id="{9C49EECC-CE6E-35FE-2F19-640DEBF41391}"/>
                </a:ext>
              </a:extLst>
            </p:cNvPr>
            <p:cNvSpPr/>
            <p:nvPr/>
          </p:nvSpPr>
          <p:spPr>
            <a:xfrm>
              <a:off x="2530564" y="5680066"/>
              <a:ext cx="115182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2" name="Text Box 11">
              <a:extLst>
                <a:ext uri="{FF2B5EF4-FFF2-40B4-BE49-F238E27FC236}">
                  <a16:creationId xmlns:a16="http://schemas.microsoft.com/office/drawing/2014/main" id="{26E80171-ECE4-6F58-68DA-0B4F0E5C3A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8502" y="2975635"/>
              <a:ext cx="590907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十和田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3" name="Text Box 11">
              <a:extLst>
                <a:ext uri="{FF2B5EF4-FFF2-40B4-BE49-F238E27FC236}">
                  <a16:creationId xmlns:a16="http://schemas.microsoft.com/office/drawing/2014/main" id="{E68C3798-ED2F-51E3-5155-3FB7699A4D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6573" y="4959152"/>
              <a:ext cx="507566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九重山 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A6FA2EC5-C477-D5DA-DD1D-0BD74F59F51A}"/>
                </a:ext>
              </a:extLst>
            </p:cNvPr>
            <p:cNvCxnSpPr>
              <a:stCxn id="80" idx="1"/>
              <a:endCxn id="83" idx="2"/>
            </p:cNvCxnSpPr>
            <p:nvPr/>
          </p:nvCxnSpPr>
          <p:spPr>
            <a:xfrm flipH="1" flipV="1">
              <a:off x="2600356" y="5113040"/>
              <a:ext cx="119038" cy="1460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 Box 11">
              <a:extLst>
                <a:ext uri="{FF2B5EF4-FFF2-40B4-BE49-F238E27FC236}">
                  <a16:creationId xmlns:a16="http://schemas.microsoft.com/office/drawing/2014/main" id="{AA3D38CC-BA35-8A14-C150-BBBEDD232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3765" y="5654748"/>
              <a:ext cx="382348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桜島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6" name="Text Box 11">
              <a:extLst>
                <a:ext uri="{FF2B5EF4-FFF2-40B4-BE49-F238E27FC236}">
                  <a16:creationId xmlns:a16="http://schemas.microsoft.com/office/drawing/2014/main" id="{8BD38EA4-E6AE-18F6-7C28-840AD41732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4670" y="4767252"/>
              <a:ext cx="1049931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鶴見岳・伽藍岳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CB37E87D-2B07-30AF-C7EB-407D86ED4639}"/>
                </a:ext>
              </a:extLst>
            </p:cNvPr>
            <p:cNvCxnSpPr>
              <a:stCxn id="79" idx="5"/>
            </p:cNvCxnSpPr>
            <p:nvPr/>
          </p:nvCxnSpPr>
          <p:spPr>
            <a:xfrm flipV="1">
              <a:off x="2837567" y="4921141"/>
              <a:ext cx="336639" cy="3064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 Box 11">
              <a:extLst>
                <a:ext uri="{FF2B5EF4-FFF2-40B4-BE49-F238E27FC236}">
                  <a16:creationId xmlns:a16="http://schemas.microsoft.com/office/drawing/2014/main" id="{754C3472-8ABC-EA85-8901-626525D48C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7977" y="1717716"/>
              <a:ext cx="880844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アトサヌプリ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9" name="Text Box 11">
              <a:extLst>
                <a:ext uri="{FF2B5EF4-FFF2-40B4-BE49-F238E27FC236}">
                  <a16:creationId xmlns:a16="http://schemas.microsoft.com/office/drawing/2014/main" id="{590856EE-4859-4E56-F51C-F766EA7710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5756" y="2090698"/>
              <a:ext cx="792738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雌阿寒岳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0" name="Text Box 11">
              <a:extLst>
                <a:ext uri="{FF2B5EF4-FFF2-40B4-BE49-F238E27FC236}">
                  <a16:creationId xmlns:a16="http://schemas.microsoft.com/office/drawing/2014/main" id="{DCF4E90A-2438-314E-CA34-C113DBCE1C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9504" y="1718126"/>
              <a:ext cx="634151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大雪山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" name="Text Box 11">
              <a:extLst>
                <a:ext uri="{FF2B5EF4-FFF2-40B4-BE49-F238E27FC236}">
                  <a16:creationId xmlns:a16="http://schemas.microsoft.com/office/drawing/2014/main" id="{94708B63-2A0A-1D43-D843-F2E8881A8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7102" y="2432260"/>
              <a:ext cx="604561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倶多楽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414D690B-3FDE-2643-C87A-96E47E7872D3}"/>
                </a:ext>
              </a:extLst>
            </p:cNvPr>
            <p:cNvCxnSpPr>
              <a:stCxn id="60" idx="4"/>
              <a:endCxn id="91" idx="1"/>
            </p:cNvCxnSpPr>
            <p:nvPr/>
          </p:nvCxnSpPr>
          <p:spPr>
            <a:xfrm>
              <a:off x="5480586" y="2389909"/>
              <a:ext cx="286516" cy="1192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 Box 11">
              <a:extLst>
                <a:ext uri="{FF2B5EF4-FFF2-40B4-BE49-F238E27FC236}">
                  <a16:creationId xmlns:a16="http://schemas.microsoft.com/office/drawing/2014/main" id="{CEC7BC07-529B-7EE9-E05C-2316DEE79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7102" y="2574369"/>
              <a:ext cx="438654" cy="155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恵山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5D07FB1E-2AEE-8FE3-FDD8-85FDC62F7BB0}"/>
                </a:ext>
              </a:extLst>
            </p:cNvPr>
            <p:cNvCxnSpPr>
              <a:stCxn id="61" idx="4"/>
              <a:endCxn id="93" idx="1"/>
            </p:cNvCxnSpPr>
            <p:nvPr/>
          </p:nvCxnSpPr>
          <p:spPr>
            <a:xfrm>
              <a:off x="5459445" y="2591104"/>
              <a:ext cx="307657" cy="608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 Box 11">
              <a:extLst>
                <a:ext uri="{FF2B5EF4-FFF2-40B4-BE49-F238E27FC236}">
                  <a16:creationId xmlns:a16="http://schemas.microsoft.com/office/drawing/2014/main" id="{7C87AE00-4D49-BAE4-C3E6-F3FAFF024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0106" y="2773386"/>
              <a:ext cx="804981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八甲田山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E6C727E1-E460-C57F-4FA7-D9C248BBD58F}"/>
                </a:ext>
              </a:extLst>
            </p:cNvPr>
            <p:cNvCxnSpPr>
              <a:stCxn id="62" idx="5"/>
              <a:endCxn id="95" idx="1"/>
            </p:cNvCxnSpPr>
            <p:nvPr/>
          </p:nvCxnSpPr>
          <p:spPr>
            <a:xfrm flipV="1">
              <a:off x="5406692" y="2850330"/>
              <a:ext cx="203414" cy="848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 Box 11">
              <a:extLst>
                <a:ext uri="{FF2B5EF4-FFF2-40B4-BE49-F238E27FC236}">
                  <a16:creationId xmlns:a16="http://schemas.microsoft.com/office/drawing/2014/main" id="{5E08722D-951C-D061-727D-B42EFACF52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6108" y="2856748"/>
              <a:ext cx="647947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岩木山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8" name="Text Box 11">
              <a:extLst>
                <a:ext uri="{FF2B5EF4-FFF2-40B4-BE49-F238E27FC236}">
                  <a16:creationId xmlns:a16="http://schemas.microsoft.com/office/drawing/2014/main" id="{6869943C-6601-21F7-9521-86B9D3A94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6108" y="3048213"/>
              <a:ext cx="756048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秋田焼山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" name="Text Box 11">
              <a:extLst>
                <a:ext uri="{FF2B5EF4-FFF2-40B4-BE49-F238E27FC236}">
                  <a16:creationId xmlns:a16="http://schemas.microsoft.com/office/drawing/2014/main" id="{791EE143-932B-EA3E-185B-486E4A5BA2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1520" y="3219908"/>
              <a:ext cx="910636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秋田駒ケ岳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0" name="Text Box 11">
              <a:extLst>
                <a:ext uri="{FF2B5EF4-FFF2-40B4-BE49-F238E27FC236}">
                  <a16:creationId xmlns:a16="http://schemas.microsoft.com/office/drawing/2014/main" id="{478F2EEE-FC2D-0927-54EB-D606E1EC4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6909" y="3391566"/>
              <a:ext cx="632751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鳥海山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7E63828D-ED78-4A53-1E38-615DF66E259A}"/>
                </a:ext>
              </a:extLst>
            </p:cNvPr>
            <p:cNvCxnSpPr>
              <a:stCxn id="65" idx="1"/>
              <a:endCxn id="98" idx="3"/>
            </p:cNvCxnSpPr>
            <p:nvPr/>
          </p:nvCxnSpPr>
          <p:spPr>
            <a:xfrm flipH="1" flipV="1">
              <a:off x="5202156" y="3125157"/>
              <a:ext cx="105458" cy="590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D84E0619-332C-D883-6856-8F4CD2E6D90E}"/>
                </a:ext>
              </a:extLst>
            </p:cNvPr>
            <p:cNvCxnSpPr>
              <a:stCxn id="66" idx="2"/>
            </p:cNvCxnSpPr>
            <p:nvPr/>
          </p:nvCxnSpPr>
          <p:spPr>
            <a:xfrm flipH="1">
              <a:off x="5209636" y="3300410"/>
              <a:ext cx="69556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>
              <a:extLst>
                <a:ext uri="{FF2B5EF4-FFF2-40B4-BE49-F238E27FC236}">
                  <a16:creationId xmlns:a16="http://schemas.microsoft.com/office/drawing/2014/main" id="{7A83FC58-2394-E7D2-8D39-E6CE2811C3BE}"/>
                </a:ext>
              </a:extLst>
            </p:cNvPr>
            <p:cNvCxnSpPr>
              <a:stCxn id="67" idx="1"/>
              <a:endCxn id="100" idx="3"/>
            </p:cNvCxnSpPr>
            <p:nvPr/>
          </p:nvCxnSpPr>
          <p:spPr>
            <a:xfrm flipH="1">
              <a:off x="5019660" y="3411731"/>
              <a:ext cx="86761" cy="567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 Box 11">
              <a:extLst>
                <a:ext uri="{FF2B5EF4-FFF2-40B4-BE49-F238E27FC236}">
                  <a16:creationId xmlns:a16="http://schemas.microsoft.com/office/drawing/2014/main" id="{5E0C5C8D-E707-BAA5-B215-2EE806C80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0314" y="3390504"/>
              <a:ext cx="590907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栗駒山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" name="Text Box 11">
              <a:extLst>
                <a:ext uri="{FF2B5EF4-FFF2-40B4-BE49-F238E27FC236}">
                  <a16:creationId xmlns:a16="http://schemas.microsoft.com/office/drawing/2014/main" id="{280AC2AF-857E-0D53-D7FC-1E8C147073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0057" y="3744775"/>
              <a:ext cx="558866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吾妻山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6" name="Text Box 11">
              <a:extLst>
                <a:ext uri="{FF2B5EF4-FFF2-40B4-BE49-F238E27FC236}">
                  <a16:creationId xmlns:a16="http://schemas.microsoft.com/office/drawing/2014/main" id="{0108962C-2CC7-99DB-8AE5-02D3EFDDF1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6949" y="3926162"/>
              <a:ext cx="804981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安達太良山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" name="Text Box 11">
              <a:extLst>
                <a:ext uri="{FF2B5EF4-FFF2-40B4-BE49-F238E27FC236}">
                  <a16:creationId xmlns:a16="http://schemas.microsoft.com/office/drawing/2014/main" id="{C0EA5B63-73E9-05F6-225A-731C58527C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3423" y="3601678"/>
              <a:ext cx="616488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磐梯山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8" name="Text Box 11">
              <a:extLst>
                <a:ext uri="{FF2B5EF4-FFF2-40B4-BE49-F238E27FC236}">
                  <a16:creationId xmlns:a16="http://schemas.microsoft.com/office/drawing/2014/main" id="{944E6565-8E98-F2FF-3FBD-79FA0ED47B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8300" y="4351483"/>
              <a:ext cx="889469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日光白根山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2BBF7A4D-C8B8-1589-0E60-AE573DD21FA6}"/>
                </a:ext>
              </a:extLst>
            </p:cNvPr>
            <p:cNvCxnSpPr>
              <a:stCxn id="72" idx="3"/>
            </p:cNvCxnSpPr>
            <p:nvPr/>
          </p:nvCxnSpPr>
          <p:spPr>
            <a:xfrm>
              <a:off x="4944866" y="4206348"/>
              <a:ext cx="123737" cy="218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 Box 11">
              <a:extLst>
                <a:ext uri="{FF2B5EF4-FFF2-40B4-BE49-F238E27FC236}">
                  <a16:creationId xmlns:a16="http://schemas.microsoft.com/office/drawing/2014/main" id="{CA24F905-79AE-61A0-32EE-42091C59EC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938" y="3896106"/>
              <a:ext cx="800816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弥陀ヶ原（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）</a:t>
              </a:r>
            </a:p>
          </p:txBody>
        </p:sp>
        <p:sp>
          <p:nvSpPr>
            <p:cNvPr id="111" name="Text Box 11">
              <a:extLst>
                <a:ext uri="{FF2B5EF4-FFF2-40B4-BE49-F238E27FC236}">
                  <a16:creationId xmlns:a16="http://schemas.microsoft.com/office/drawing/2014/main" id="{8BE0F703-14AE-6952-8588-924DC6B4B4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3526" y="3729671"/>
              <a:ext cx="791253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新潟焼山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1C9C638C-072C-0B39-8385-7088D1427574}"/>
                </a:ext>
              </a:extLst>
            </p:cNvPr>
            <p:cNvCxnSpPr>
              <a:stCxn id="71" idx="1"/>
              <a:endCxn id="107" idx="2"/>
            </p:cNvCxnSpPr>
            <p:nvPr/>
          </p:nvCxnSpPr>
          <p:spPr>
            <a:xfrm flipH="1" flipV="1">
              <a:off x="4871667" y="3755566"/>
              <a:ext cx="245225" cy="1527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>
              <a:extLst>
                <a:ext uri="{FF2B5EF4-FFF2-40B4-BE49-F238E27FC236}">
                  <a16:creationId xmlns:a16="http://schemas.microsoft.com/office/drawing/2014/main" id="{3E828306-F800-D62B-AC87-0382062B196C}"/>
                </a:ext>
              </a:extLst>
            </p:cNvPr>
            <p:cNvCxnSpPr>
              <a:stCxn id="111" idx="3"/>
              <a:endCxn id="73" idx="1"/>
            </p:cNvCxnSpPr>
            <p:nvPr/>
          </p:nvCxnSpPr>
          <p:spPr>
            <a:xfrm>
              <a:off x="4434779" y="3806615"/>
              <a:ext cx="141625" cy="3115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>
              <a:extLst>
                <a:ext uri="{FF2B5EF4-FFF2-40B4-BE49-F238E27FC236}">
                  <a16:creationId xmlns:a16="http://schemas.microsoft.com/office/drawing/2014/main" id="{FE8AF2A4-FC97-4417-59F8-C04AF352C653}"/>
                </a:ext>
              </a:extLst>
            </p:cNvPr>
            <p:cNvCxnSpPr>
              <a:stCxn id="110" idx="3"/>
              <a:endCxn id="74" idx="1"/>
            </p:cNvCxnSpPr>
            <p:nvPr/>
          </p:nvCxnSpPr>
          <p:spPr>
            <a:xfrm>
              <a:off x="4443754" y="3973050"/>
              <a:ext cx="10470" cy="2243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 Box 11">
              <a:extLst>
                <a:ext uri="{FF2B5EF4-FFF2-40B4-BE49-F238E27FC236}">
                  <a16:creationId xmlns:a16="http://schemas.microsoft.com/office/drawing/2014/main" id="{3F207B0A-CE9F-08D3-D9C8-6C22108FEB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2034" y="4064734"/>
              <a:ext cx="538881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焼岳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16" name="直線コネクタ 115">
              <a:extLst>
                <a:ext uri="{FF2B5EF4-FFF2-40B4-BE49-F238E27FC236}">
                  <a16:creationId xmlns:a16="http://schemas.microsoft.com/office/drawing/2014/main" id="{0E1DC411-D3C3-2C66-F92E-DF002D5C9C2A}"/>
                </a:ext>
              </a:extLst>
            </p:cNvPr>
            <p:cNvCxnSpPr>
              <a:stCxn id="115" idx="3"/>
              <a:endCxn id="75" idx="1"/>
            </p:cNvCxnSpPr>
            <p:nvPr/>
          </p:nvCxnSpPr>
          <p:spPr>
            <a:xfrm>
              <a:off x="4250915" y="4141678"/>
              <a:ext cx="207458" cy="1376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 Box 11">
              <a:extLst>
                <a:ext uri="{FF2B5EF4-FFF2-40B4-BE49-F238E27FC236}">
                  <a16:creationId xmlns:a16="http://schemas.microsoft.com/office/drawing/2014/main" id="{73F4958C-2122-ABDB-844A-740C7DFC0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5794" y="4238411"/>
              <a:ext cx="538881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白山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8" name="Text Box 11">
              <a:extLst>
                <a:ext uri="{FF2B5EF4-FFF2-40B4-BE49-F238E27FC236}">
                  <a16:creationId xmlns:a16="http://schemas.microsoft.com/office/drawing/2014/main" id="{09324218-E87F-AD01-F5EE-3B5901635C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4213" y="4426699"/>
              <a:ext cx="564738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乗鞍岳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9" name="Text Box 11">
              <a:extLst>
                <a:ext uri="{FF2B5EF4-FFF2-40B4-BE49-F238E27FC236}">
                  <a16:creationId xmlns:a16="http://schemas.microsoft.com/office/drawing/2014/main" id="{F0AE6F73-D9B2-5557-3159-B698709377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4527" y="5348169"/>
              <a:ext cx="604978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八丈島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0" name="二等辺三角形 154">
              <a:extLst>
                <a:ext uri="{FF2B5EF4-FFF2-40B4-BE49-F238E27FC236}">
                  <a16:creationId xmlns:a16="http://schemas.microsoft.com/office/drawing/2014/main" id="{FD18DF97-D60B-0E4E-A53A-7C424BB7C8FF}"/>
                </a:ext>
              </a:extLst>
            </p:cNvPr>
            <p:cNvSpPr/>
            <p:nvPr/>
          </p:nvSpPr>
          <p:spPr>
            <a:xfrm>
              <a:off x="5192634" y="3662822"/>
              <a:ext cx="113686" cy="92744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1" name="Text Box 11">
              <a:extLst>
                <a:ext uri="{FF2B5EF4-FFF2-40B4-BE49-F238E27FC236}">
                  <a16:creationId xmlns:a16="http://schemas.microsoft.com/office/drawing/2014/main" id="{7023C909-C9F0-8F69-5492-375413FFDD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2102" y="3580936"/>
              <a:ext cx="574059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蔵王山</a:t>
              </a:r>
              <a:r>
                <a:rPr lang="en-US" altLang="ja-JP" sz="1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(1)</a:t>
              </a:r>
              <a:endPara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22" name="二等辺三角形 60">
            <a:extLst>
              <a:ext uri="{FF2B5EF4-FFF2-40B4-BE49-F238E27FC236}">
                <a16:creationId xmlns:a16="http://schemas.microsoft.com/office/drawing/2014/main" id="{9A9ECF7F-EEF2-B5C7-A10A-F667C7ABF5DC}"/>
              </a:ext>
            </a:extLst>
          </p:cNvPr>
          <p:cNvSpPr/>
          <p:nvPr/>
        </p:nvSpPr>
        <p:spPr>
          <a:xfrm>
            <a:off x="2870401" y="4181673"/>
            <a:ext cx="113686" cy="92744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3" name="Text Box 11">
            <a:extLst>
              <a:ext uri="{FF2B5EF4-FFF2-40B4-BE49-F238E27FC236}">
                <a16:creationId xmlns:a16="http://schemas.microsoft.com/office/drawing/2014/main" id="{DE4363EC-63A2-42B4-EC57-6B67D87C3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386" y="4403617"/>
            <a:ext cx="564738" cy="153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御嶽山</a:t>
            </a:r>
            <a:r>
              <a:rPr lang="en-US" altLang="ja-JP" sz="1000" b="1" dirty="0">
                <a:solidFill>
                  <a:srgbClr val="FF0000"/>
                </a:solidFill>
                <a:latin typeface="Arial" panose="020B0604020202020204" pitchFamily="34" charset="0"/>
              </a:rPr>
              <a:t>(1)</a:t>
            </a:r>
            <a:endParaRPr lang="ja-JP" altLang="en-US" sz="1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124" name="直線コネクタ 123">
            <a:extLst>
              <a:ext uri="{FF2B5EF4-FFF2-40B4-BE49-F238E27FC236}">
                <a16:creationId xmlns:a16="http://schemas.microsoft.com/office/drawing/2014/main" id="{C114F191-A8BB-52B5-8767-F14006515C7B}"/>
              </a:ext>
            </a:extLst>
          </p:cNvPr>
          <p:cNvCxnSpPr>
            <a:cxnSpLocks/>
            <a:stCxn id="123" idx="3"/>
          </p:cNvCxnSpPr>
          <p:nvPr/>
        </p:nvCxnSpPr>
        <p:spPr>
          <a:xfrm flipV="1">
            <a:off x="2828124" y="4241181"/>
            <a:ext cx="98865" cy="2393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コネクタ 124">
            <a:extLst>
              <a:ext uri="{FF2B5EF4-FFF2-40B4-BE49-F238E27FC236}">
                <a16:creationId xmlns:a16="http://schemas.microsoft.com/office/drawing/2014/main" id="{8B961C3F-0C84-56FC-F7E2-8F933B1DC8F8}"/>
              </a:ext>
            </a:extLst>
          </p:cNvPr>
          <p:cNvCxnSpPr>
            <a:cxnSpLocks/>
          </p:cNvCxnSpPr>
          <p:nvPr/>
        </p:nvCxnSpPr>
        <p:spPr>
          <a:xfrm flipV="1">
            <a:off x="2675835" y="4140838"/>
            <a:ext cx="265273" cy="1668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二等辺三角形 94">
            <a:extLst>
              <a:ext uri="{FF2B5EF4-FFF2-40B4-BE49-F238E27FC236}">
                <a16:creationId xmlns:a16="http://schemas.microsoft.com/office/drawing/2014/main" id="{E6D45D89-8CE1-AFCE-CF43-A1185B266CE0}"/>
              </a:ext>
            </a:extLst>
          </p:cNvPr>
          <p:cNvSpPr/>
          <p:nvPr/>
        </p:nvSpPr>
        <p:spPr>
          <a:xfrm>
            <a:off x="3313570" y="4346018"/>
            <a:ext cx="115181" cy="92744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127" name="Text Box 11">
            <a:extLst>
              <a:ext uri="{FF2B5EF4-FFF2-40B4-BE49-F238E27FC236}">
                <a16:creationId xmlns:a16="http://schemas.microsoft.com/office/drawing/2014/main" id="{EA236AC4-0E2E-8C78-F7FB-C28F4E194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2463" y="4375531"/>
            <a:ext cx="603925" cy="153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箱根山</a:t>
            </a:r>
            <a:r>
              <a:rPr lang="en-US" altLang="ja-JP" sz="1000" b="1" dirty="0">
                <a:solidFill>
                  <a:srgbClr val="FF0000"/>
                </a:solidFill>
                <a:latin typeface="Arial" panose="020B0604020202020204" pitchFamily="34" charset="0"/>
              </a:rPr>
              <a:t>(1)</a:t>
            </a:r>
            <a:endParaRPr lang="ja-JP" altLang="en-US" sz="1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33" name="グラフィックス 132">
            <a:extLst>
              <a:ext uri="{FF2B5EF4-FFF2-40B4-BE49-F238E27FC236}">
                <a16:creationId xmlns:a16="http://schemas.microsoft.com/office/drawing/2014/main" id="{E613E075-5D65-76E4-7D91-C5FFD222B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6505" y="2899508"/>
            <a:ext cx="5606051" cy="3463644"/>
          </a:xfrm>
          <a:prstGeom prst="rect">
            <a:avLst/>
          </a:prstGeom>
        </p:spPr>
      </p:pic>
      <p:sp>
        <p:nvSpPr>
          <p:cNvPr id="134" name="コンテンツ プレースホルダー 2">
            <a:extLst>
              <a:ext uri="{FF2B5EF4-FFF2-40B4-BE49-F238E27FC236}">
                <a16:creationId xmlns:a16="http://schemas.microsoft.com/office/drawing/2014/main" id="{06E0EC60-4D22-FE15-2403-E1430DCA9810}"/>
              </a:ext>
            </a:extLst>
          </p:cNvPr>
          <p:cNvSpPr txBox="1">
            <a:spLocks/>
          </p:cNvSpPr>
          <p:nvPr/>
        </p:nvSpPr>
        <p:spPr>
          <a:xfrm>
            <a:off x="5957772" y="739393"/>
            <a:ext cx="6397257" cy="864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lnSpc>
                <a:spcPct val="100000"/>
              </a:lnSpc>
              <a:spcBef>
                <a:spcPts val="0"/>
              </a:spcBef>
            </a:pPr>
            <a:r>
              <a:rPr lang="en" altLang="ja-JP" sz="2400" b="1" dirty="0"/>
              <a:t>“Borehole” type: 56 stations at 18 volcanoes</a:t>
            </a:r>
          </a:p>
          <a:p>
            <a:pPr marL="179388" indent="-179388">
              <a:lnSpc>
                <a:spcPct val="100000"/>
              </a:lnSpc>
              <a:spcBef>
                <a:spcPts val="0"/>
              </a:spcBef>
            </a:pPr>
            <a:r>
              <a:rPr lang="en" altLang="ja-JP" sz="2400" b="1" dirty="0"/>
              <a:t>“On-ground” type: 32 stations at 25 volcanoes</a:t>
            </a:r>
          </a:p>
        </p:txBody>
      </p:sp>
      <p:sp>
        <p:nvSpPr>
          <p:cNvPr id="135" name="コンテンツ プレースホルダー 2">
            <a:extLst>
              <a:ext uri="{FF2B5EF4-FFF2-40B4-BE49-F238E27FC236}">
                <a16:creationId xmlns:a16="http://schemas.microsoft.com/office/drawing/2014/main" id="{6D8D94FF-8DEA-FE9D-EB9C-C9B7AF401CE7}"/>
              </a:ext>
            </a:extLst>
          </p:cNvPr>
          <p:cNvSpPr txBox="1">
            <a:spLocks/>
          </p:cNvSpPr>
          <p:nvPr/>
        </p:nvSpPr>
        <p:spPr>
          <a:xfrm>
            <a:off x="6212956" y="2585963"/>
            <a:ext cx="5185149" cy="465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altLang="ja-JP" sz="2000" b="1" dirty="0"/>
              <a:t>Real-time network of volcanic observation data</a:t>
            </a:r>
          </a:p>
        </p:txBody>
      </p:sp>
    </p:spTree>
    <p:extLst>
      <p:ext uri="{BB962C8B-B14F-4D97-AF65-F5344CB8AC3E}">
        <p14:creationId xmlns:p14="http://schemas.microsoft.com/office/powerpoint/2010/main" val="1331467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F4C48-56E0-DCB9-FFA2-9B023ADFD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CEEE20-1281-065E-EAB0-9A7F1318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11772532" cy="591583"/>
          </a:xfrm>
        </p:spPr>
        <p:txBody>
          <a:bodyPr/>
          <a:lstStyle/>
          <a:p>
            <a:r>
              <a:rPr lang="en" altLang="ja-JP" sz="3600" b="1" dirty="0"/>
              <a:t>Examples of V-net outcome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B9135C-A4B0-A1EF-C1BF-096A84404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37" y="662971"/>
            <a:ext cx="4313295" cy="1197038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cs typeface="Calibri" panose="020F0502020204030204" pitchFamily="34" charset="0"/>
              </a:rPr>
              <a:t>Activation detection of deep low-frequency earthquakes at Mt. Fuji in 2000-2001</a:t>
            </a:r>
          </a:p>
        </p:txBody>
      </p:sp>
      <p:pic>
        <p:nvPicPr>
          <p:cNvPr id="4" name="図 3" descr="ダイアグラム, 概略図&#10;&#10;AI 生成コンテンツは誤りを含む可能性があります。">
            <a:extLst>
              <a:ext uri="{FF2B5EF4-FFF2-40B4-BE49-F238E27FC236}">
                <a16:creationId xmlns:a16="http://schemas.microsoft.com/office/drawing/2014/main" id="{05FE17D8-FCD1-7CC4-7797-E0263A5D3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" y="1735675"/>
            <a:ext cx="3378942" cy="2864520"/>
          </a:xfrm>
          <a:prstGeom prst="rect">
            <a:avLst/>
          </a:prstGeom>
        </p:spPr>
      </p:pic>
      <p:pic>
        <p:nvPicPr>
          <p:cNvPr id="5" name="図 4" descr="グラフ, 折れ線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DD99CCAB-32A1-9A38-4B26-D1136E7E7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15" y="4641379"/>
            <a:ext cx="3139866" cy="195709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8DCB30F-97D9-7E4D-36F1-AA759B3378CA}"/>
              </a:ext>
            </a:extLst>
          </p:cNvPr>
          <p:cNvSpPr/>
          <p:nvPr/>
        </p:nvSpPr>
        <p:spPr>
          <a:xfrm>
            <a:off x="3588387" y="4230863"/>
            <a:ext cx="1534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ea typeface="Meiryo UI" panose="020B0604030504040204" pitchFamily="34" charset="-128"/>
                <a:cs typeface="Calibri" panose="020F0502020204030204" pitchFamily="34" charset="0"/>
              </a:rPr>
              <a:t>(</a:t>
            </a:r>
            <a:r>
              <a:rPr kumimoji="1" lang="en-US" altLang="ja-JP" dirty="0" err="1">
                <a:latin typeface="Calibri" panose="020F0502020204030204" pitchFamily="34" charset="0"/>
                <a:ea typeface="Meiryo UI" panose="020B0604030504040204" pitchFamily="34" charset="-128"/>
                <a:cs typeface="Calibri" panose="020F0502020204030204" pitchFamily="34" charset="0"/>
              </a:rPr>
              <a:t>Ukawa</a:t>
            </a:r>
            <a:r>
              <a:rPr kumimoji="1" lang="en-US" altLang="ja-JP" dirty="0">
                <a:latin typeface="Calibri" panose="020F0502020204030204" pitchFamily="34" charset="0"/>
                <a:ea typeface="Meiryo UI" panose="020B0604030504040204" pitchFamily="34" charset="-128"/>
                <a:cs typeface="Calibri" panose="020F0502020204030204" pitchFamily="34" charset="0"/>
              </a:rPr>
              <a:t>, 2005)</a:t>
            </a:r>
            <a:endParaRPr lang="ja-JP" altLang="en-US" dirty="0">
              <a:latin typeface="Calibri" panose="020F0502020204030204" pitchFamily="34" charset="0"/>
              <a:ea typeface="Meiryo UI" panose="020B0604030504040204" pitchFamily="34" charset="-128"/>
              <a:cs typeface="Calibri" panose="020F0502020204030204" pitchFamily="34" charset="0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A548CB4B-ED60-69AD-2782-BB55A1C7B526}"/>
              </a:ext>
            </a:extLst>
          </p:cNvPr>
          <p:cNvSpPr txBox="1">
            <a:spLocks/>
          </p:cNvSpPr>
          <p:nvPr/>
        </p:nvSpPr>
        <p:spPr>
          <a:xfrm>
            <a:off x="4786157" y="680936"/>
            <a:ext cx="7161206" cy="11970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cs typeface="Calibri" panose="020F0502020204030204" pitchFamily="34" charset="0"/>
              </a:rPr>
              <a:t>Capturing eruption processes based on tiltmeter data at </a:t>
            </a:r>
            <a:r>
              <a:rPr lang="en-US" altLang="ja-JP" sz="2400" dirty="0" err="1">
                <a:cs typeface="Calibri" panose="020F0502020204030204" pitchFamily="34" charset="0"/>
              </a:rPr>
              <a:t>Shinmoedake</a:t>
            </a:r>
            <a:r>
              <a:rPr lang="en-US" altLang="ja-JP" sz="2400" dirty="0">
                <a:cs typeface="Calibri" panose="020F0502020204030204" pitchFamily="34" charset="0"/>
              </a:rPr>
              <a:t> volcano</a:t>
            </a: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F022BB57-30EA-17B1-1861-4562C19897A9}"/>
              </a:ext>
            </a:extLst>
          </p:cNvPr>
          <p:cNvSpPr txBox="1"/>
          <p:nvPr/>
        </p:nvSpPr>
        <p:spPr>
          <a:xfrm>
            <a:off x="8759680" y="1038517"/>
            <a:ext cx="3266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Times New Roman" panose="02020603050405020304" pitchFamily="18" charset="0"/>
              </a:rPr>
              <a:t>(Kozono et al., </a:t>
            </a:r>
            <a:r>
              <a:rPr lang="en-US" altLang="ja-JP" dirty="0">
                <a:latin typeface="Calibri" panose="020F0502020204030204" pitchFamily="34" charset="0"/>
                <a:cs typeface="Times New Roman" panose="02020603050405020304" pitchFamily="18" charset="0"/>
              </a:rPr>
              <a:t>2013, 2014, 2023)</a:t>
            </a:r>
            <a:endParaRPr kumimoji="1" lang="ja-JP" alt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0" name="Picture 2">
            <a:extLst>
              <a:ext uri="{FF2B5EF4-FFF2-40B4-BE49-F238E27FC236}">
                <a16:creationId xmlns:a16="http://schemas.microsoft.com/office/drawing/2014/main" id="{CCFFF048-B28A-967D-0716-3FCBEECBD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68" y="1545109"/>
            <a:ext cx="6367898" cy="481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1" name="グループ化 140">
            <a:extLst>
              <a:ext uri="{FF2B5EF4-FFF2-40B4-BE49-F238E27FC236}">
                <a16:creationId xmlns:a16="http://schemas.microsoft.com/office/drawing/2014/main" id="{34F1D77C-27D3-4CBE-812B-7A4C5FE65862}"/>
              </a:ext>
            </a:extLst>
          </p:cNvPr>
          <p:cNvGrpSpPr/>
          <p:nvPr/>
        </p:nvGrpSpPr>
        <p:grpSpPr>
          <a:xfrm>
            <a:off x="7510694" y="2124721"/>
            <a:ext cx="2623169" cy="3820967"/>
            <a:chOff x="2339753" y="1345638"/>
            <a:chExt cx="2623169" cy="3820967"/>
          </a:xfrm>
        </p:grpSpPr>
        <p:sp>
          <p:nvSpPr>
            <p:cNvPr id="142" name="正方形/長方形 141">
              <a:extLst>
                <a:ext uri="{FF2B5EF4-FFF2-40B4-BE49-F238E27FC236}">
                  <a16:creationId xmlns:a16="http://schemas.microsoft.com/office/drawing/2014/main" id="{46FC9A05-B8B2-5981-9F59-13E3E8171879}"/>
                </a:ext>
              </a:extLst>
            </p:cNvPr>
            <p:cNvSpPr/>
            <p:nvPr/>
          </p:nvSpPr>
          <p:spPr>
            <a:xfrm>
              <a:off x="3810397" y="1349479"/>
              <a:ext cx="1152525" cy="3816424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" name="正方形/長方形 142">
              <a:extLst>
                <a:ext uri="{FF2B5EF4-FFF2-40B4-BE49-F238E27FC236}">
                  <a16:creationId xmlns:a16="http://schemas.microsoft.com/office/drawing/2014/main" id="{749AE2E5-3661-9D65-C54F-EFCB1AA544C3}"/>
                </a:ext>
              </a:extLst>
            </p:cNvPr>
            <p:cNvSpPr/>
            <p:nvPr/>
          </p:nvSpPr>
          <p:spPr>
            <a:xfrm>
              <a:off x="2339753" y="1349479"/>
              <a:ext cx="64588" cy="3816424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4" name="正方形/長方形 143">
              <a:extLst>
                <a:ext uri="{FF2B5EF4-FFF2-40B4-BE49-F238E27FC236}">
                  <a16:creationId xmlns:a16="http://schemas.microsoft.com/office/drawing/2014/main" id="{10AF8FE8-7A31-8087-DA82-EB9A2B7C5595}"/>
                </a:ext>
              </a:extLst>
            </p:cNvPr>
            <p:cNvSpPr/>
            <p:nvPr/>
          </p:nvSpPr>
          <p:spPr>
            <a:xfrm>
              <a:off x="2576430" y="1350181"/>
              <a:ext cx="64588" cy="3816424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5" name="正方形/長方形 144">
              <a:extLst>
                <a:ext uri="{FF2B5EF4-FFF2-40B4-BE49-F238E27FC236}">
                  <a16:creationId xmlns:a16="http://schemas.microsoft.com/office/drawing/2014/main" id="{16DC34E4-1071-CF26-18D1-933C6D6D4818}"/>
                </a:ext>
              </a:extLst>
            </p:cNvPr>
            <p:cNvSpPr/>
            <p:nvPr/>
          </p:nvSpPr>
          <p:spPr>
            <a:xfrm>
              <a:off x="2910145" y="1345638"/>
              <a:ext cx="45719" cy="3816424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47" name="グラフィックス 146">
            <a:extLst>
              <a:ext uri="{FF2B5EF4-FFF2-40B4-BE49-F238E27FC236}">
                <a16:creationId xmlns:a16="http://schemas.microsoft.com/office/drawing/2014/main" id="{1FB82B9D-0CF9-9027-52A2-36E78B8AD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2936" y="1503641"/>
            <a:ext cx="6823398" cy="476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7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94ABA-6F66-46F1-C4CE-9962950A4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AF0C-EADC-6FFD-2363-CB124C94B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11772532" cy="591583"/>
          </a:xfrm>
        </p:spPr>
        <p:txBody>
          <a:bodyPr/>
          <a:lstStyle/>
          <a:p>
            <a:r>
              <a:rPr kumimoji="1" lang="en" altLang="ja-JP" sz="3600" b="1" dirty="0"/>
              <a:t>Summary and Future prospects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5DA05E-F778-1363-33F3-D33752B56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38" y="733311"/>
            <a:ext cx="11772532" cy="6035336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cs typeface="Calibri" panose="020F0502020204030204" pitchFamily="34" charset="0"/>
              </a:rPr>
              <a:t>Headquarters for Volcano Research Promotion (</a:t>
            </a:r>
            <a:r>
              <a:rPr lang="en-US" altLang="ja-JP" sz="2400" b="1" dirty="0">
                <a:cs typeface="Calibri" panose="020F0502020204030204" pitchFamily="34" charset="0"/>
              </a:rPr>
              <a:t>HVRP</a:t>
            </a:r>
            <a:r>
              <a:rPr lang="en-US" altLang="ja-JP" sz="2400" dirty="0">
                <a:cs typeface="Calibri" panose="020F0502020204030204" pitchFamily="34" charset="0"/>
              </a:rPr>
              <a:t>) has been established in response to the amendment of the act on special measures for active volcanoes.</a:t>
            </a:r>
          </a:p>
          <a:p>
            <a:endParaRPr lang="en-US" altLang="ja-JP" sz="1200" dirty="0">
              <a:cs typeface="Calibri" panose="020F0502020204030204" pitchFamily="34" charset="0"/>
            </a:endParaRPr>
          </a:p>
          <a:p>
            <a:r>
              <a:rPr lang="en-US" altLang="ja-JP" sz="2400" dirty="0">
                <a:cs typeface="Calibri" panose="020F0502020204030204" pitchFamily="34" charset="0"/>
              </a:rPr>
              <a:t>Japan Volcanological Data Network (</a:t>
            </a:r>
            <a:r>
              <a:rPr lang="en-US" altLang="ja-JP" sz="2400" b="1" dirty="0">
                <a:cs typeface="Calibri" panose="020F0502020204030204" pitchFamily="34" charset="0"/>
              </a:rPr>
              <a:t>JVDN</a:t>
            </a:r>
            <a:r>
              <a:rPr lang="en-US" altLang="ja-JP" sz="2400" dirty="0">
                <a:cs typeface="Calibri" panose="020F0502020204030204" pitchFamily="34" charset="0"/>
              </a:rPr>
              <a:t>) enables researchers to comprehensively utilize multi-observation data on active volcanoes throughout Japan.</a:t>
            </a:r>
          </a:p>
          <a:p>
            <a:endParaRPr lang="en-US" altLang="ja-JP" sz="1200" dirty="0">
              <a:cs typeface="Calibri" panose="020F0502020204030204" pitchFamily="34" charset="0"/>
            </a:endParaRPr>
          </a:p>
          <a:p>
            <a:r>
              <a:rPr lang="en-US" altLang="ja-JP" sz="2400" b="1" dirty="0">
                <a:cs typeface="Calibri" panose="020F0502020204030204" pitchFamily="34" charset="0"/>
              </a:rPr>
              <a:t>V-net</a:t>
            </a:r>
            <a:r>
              <a:rPr lang="en-US" altLang="ja-JP" sz="2400" dirty="0">
                <a:cs typeface="Calibri" panose="020F0502020204030204" pitchFamily="34" charset="0"/>
              </a:rPr>
              <a:t> is mainly composed of borehole-type seismometers and tiltmeters, and it contributes to understanding and monitoring volcanic activity in real time.</a:t>
            </a:r>
          </a:p>
          <a:p>
            <a:endParaRPr lang="en-US" altLang="ja-JP" sz="2400" dirty="0">
              <a:cs typeface="Calibri" panose="020F0502020204030204" pitchFamily="34" charset="0"/>
            </a:endParaRPr>
          </a:p>
          <a:p>
            <a:r>
              <a:rPr lang="en-US" altLang="ja-JP" sz="2400" b="1" dirty="0">
                <a:cs typeface="Calibri" panose="020F0502020204030204" pitchFamily="34" charset="0"/>
              </a:rPr>
              <a:t>Future prospects</a:t>
            </a:r>
            <a:endParaRPr lang="en-US" altLang="ja-JP" b="1" dirty="0">
              <a:cs typeface="Calibri" panose="020F0502020204030204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altLang="ja-JP" dirty="0">
                <a:cs typeface="Calibri" panose="020F0502020204030204" pitchFamily="34" charset="0"/>
              </a:rPr>
              <a:t>Enhance data in JVDN (e.g., geochemical, petrological, and volcanic hazards)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ja-JP" dirty="0">
                <a:cs typeface="Calibri" panose="020F0502020204030204" pitchFamily="34" charset="0"/>
              </a:rPr>
              <a:t>Distribution of data analysis results (</a:t>
            </a:r>
            <a:r>
              <a:rPr lang="en-US" altLang="ja-JP" b="1" dirty="0">
                <a:cs typeface="Calibri" panose="020F0502020204030204" pitchFamily="34" charset="0"/>
              </a:rPr>
              <a:t>should be based on</a:t>
            </a:r>
            <a:r>
              <a:rPr lang="en-US" altLang="ja-JP" dirty="0">
                <a:cs typeface="Calibri" panose="020F0502020204030204" pitchFamily="34" charset="0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cs typeface="Calibri" panose="020F0502020204030204" pitchFamily="34" charset="0"/>
              </a:rPr>
              <a:t>standardized</a:t>
            </a:r>
            <a:r>
              <a:rPr lang="en-US" altLang="ja-JP" b="1" dirty="0">
                <a:cs typeface="Calibri" panose="020F0502020204030204" pitchFamily="34" charset="0"/>
              </a:rPr>
              <a:t> methods</a:t>
            </a:r>
            <a:r>
              <a:rPr lang="en-US" altLang="ja-JP" dirty="0">
                <a:cs typeface="Calibri" panose="020F0502020204030204" pitchFamily="34" charset="0"/>
              </a:rPr>
              <a:t>)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ja-JP" dirty="0">
                <a:cs typeface="Calibri" panose="020F0502020204030204" pitchFamily="34" charset="0"/>
              </a:rPr>
              <a:t>Development of data analysis platform (</a:t>
            </a:r>
            <a:r>
              <a:rPr lang="en-US" altLang="ja-JP" b="1" dirty="0">
                <a:cs typeface="Calibri" panose="020F0502020204030204" pitchFamily="34" charset="0"/>
              </a:rPr>
              <a:t>should be composed of </a:t>
            </a:r>
            <a:r>
              <a:rPr lang="en-US" altLang="ja-JP" b="1" dirty="0">
                <a:solidFill>
                  <a:srgbClr val="FF0000"/>
                </a:solidFill>
                <a:cs typeface="Calibri" panose="020F0502020204030204" pitchFamily="34" charset="0"/>
              </a:rPr>
              <a:t>standardized</a:t>
            </a:r>
            <a:r>
              <a:rPr lang="en-US" altLang="ja-JP" b="1" dirty="0">
                <a:cs typeface="Calibri" panose="020F0502020204030204" pitchFamily="34" charset="0"/>
              </a:rPr>
              <a:t> methods</a:t>
            </a:r>
            <a:r>
              <a:rPr lang="en-US" altLang="ja-JP" dirty="0"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2679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297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EAB30-99F7-00E9-2C1F-FD361D795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17071EE4-E93E-5F4F-CD13-D3BB1258FD81}"/>
              </a:ext>
            </a:extLst>
          </p:cNvPr>
          <p:cNvGrpSpPr/>
          <p:nvPr/>
        </p:nvGrpSpPr>
        <p:grpSpPr>
          <a:xfrm>
            <a:off x="2238239" y="641684"/>
            <a:ext cx="7715522" cy="5049313"/>
            <a:chOff x="1935126" y="628348"/>
            <a:chExt cx="8016948" cy="5687391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43DEA2E-1886-A537-8A17-0D111647BC7C}"/>
                </a:ext>
              </a:extLst>
            </p:cNvPr>
            <p:cNvSpPr/>
            <p:nvPr/>
          </p:nvSpPr>
          <p:spPr>
            <a:xfrm>
              <a:off x="1935126" y="628348"/>
              <a:ext cx="8016948" cy="56873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E0BC5632-3D49-D4C6-B932-105E219DD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0944" y="649615"/>
              <a:ext cx="7772400" cy="1328333"/>
            </a:xfrm>
            <a:prstGeom prst="rect">
              <a:avLst/>
            </a:prstGeom>
          </p:spPr>
        </p:pic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29634912-97E2-8650-D47D-12D92D46F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0944" y="1989316"/>
              <a:ext cx="7772400" cy="4261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380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0A11F-E5CA-E49A-9654-D2AB45EB1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C536F4-D2DF-1CEF-37F2-171B133BC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11772532" cy="591583"/>
          </a:xfrm>
        </p:spPr>
        <p:txBody>
          <a:bodyPr/>
          <a:lstStyle/>
          <a:p>
            <a:r>
              <a:rPr lang="en" altLang="ja-JP" sz="3600" b="1" dirty="0"/>
              <a:t>Distribution of V-net</a:t>
            </a:r>
            <a:endParaRPr kumimoji="1" lang="ja-JP" altLang="en-US" sz="3600" dirty="0"/>
          </a:p>
        </p:txBody>
      </p:sp>
      <p:pic>
        <p:nvPicPr>
          <p:cNvPr id="17" name="図 16" descr="グラフ, ヒスト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6675D8BA-41AA-F492-E60E-11637C4CD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12" y="1215513"/>
            <a:ext cx="7121210" cy="2848484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5BD849A-098A-BD56-B2A7-5758E29602F8}"/>
              </a:ext>
            </a:extLst>
          </p:cNvPr>
          <p:cNvSpPr/>
          <p:nvPr/>
        </p:nvSpPr>
        <p:spPr>
          <a:xfrm>
            <a:off x="591922" y="3808368"/>
            <a:ext cx="71755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" altLang="ja-JP" sz="1600" dirty="0">
                <a:latin typeface="Meiryo UI" panose="020B0604030504040204" pitchFamily="34" charset="-128"/>
                <a:ea typeface="Meiryo UI" panose="020B0604030504040204" pitchFamily="34" charset="-128"/>
              </a:rPr>
              <a:t>Distance (km) between each volcano‘s main crater </a:t>
            </a:r>
            <a:r>
              <a:rPr kumimoji="1" lang="en-US" altLang="ja-JP" sz="1600" dirty="0">
                <a:latin typeface="Meiryo UI" panose="020B0604030504040204" pitchFamily="34" charset="-128"/>
                <a:ea typeface="Meiryo UI" panose="020B0604030504040204" pitchFamily="34" charset="-128"/>
              </a:rPr>
              <a:t>and</a:t>
            </a:r>
            <a:r>
              <a:rPr kumimoji="1" lang="en" altLang="ja-JP" sz="1600" dirty="0">
                <a:latin typeface="Meiryo UI" panose="020B0604030504040204" pitchFamily="34" charset="-128"/>
                <a:ea typeface="Meiryo UI" panose="020B0604030504040204" pitchFamily="34" charset="-128"/>
              </a:rPr>
              <a:t> V-net stations</a:t>
            </a:r>
          </a:p>
        </p:txBody>
      </p:sp>
      <p:sp>
        <p:nvSpPr>
          <p:cNvPr id="128" name="正方形/長方形 127">
            <a:extLst>
              <a:ext uri="{FF2B5EF4-FFF2-40B4-BE49-F238E27FC236}">
                <a16:creationId xmlns:a16="http://schemas.microsoft.com/office/drawing/2014/main" id="{45CF1B4E-60AF-E8FD-C047-745BD81E6B5E}"/>
              </a:ext>
            </a:extLst>
          </p:cNvPr>
          <p:cNvSpPr/>
          <p:nvPr/>
        </p:nvSpPr>
        <p:spPr>
          <a:xfrm>
            <a:off x="336343" y="777927"/>
            <a:ext cx="1740107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400" dirty="0" err="1">
                <a:latin typeface="Meiryo UI" panose="020B0604030504040204" pitchFamily="34" charset="-128"/>
                <a:ea typeface="Meiryo UI" panose="020B0604030504040204" pitchFamily="34" charset="-128"/>
              </a:rPr>
              <a:t>Usu</a:t>
            </a:r>
            <a:r>
              <a:rPr kumimoji="1"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, Izu-Oshima, </a:t>
            </a:r>
            <a:r>
              <a:rPr kumimoji="1" lang="en-US" altLang="ja-JP" sz="1400" dirty="0" err="1">
                <a:latin typeface="Meiryo UI" panose="020B0604030504040204" pitchFamily="34" charset="-128"/>
                <a:ea typeface="Meiryo UI" panose="020B0604030504040204" pitchFamily="34" charset="-128"/>
              </a:rPr>
              <a:t>Miyakejima</a:t>
            </a:r>
            <a:r>
              <a:rPr kumimoji="1"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, </a:t>
            </a:r>
            <a:r>
              <a:rPr kumimoji="1" lang="en-US" altLang="ja-JP" sz="1400" dirty="0" err="1">
                <a:latin typeface="Meiryo UI" panose="020B0604030504040204" pitchFamily="34" charset="-128"/>
                <a:ea typeface="Meiryo UI" panose="020B0604030504040204" pitchFamily="34" charset="-128"/>
              </a:rPr>
              <a:t>Kuchinoerabujima</a:t>
            </a:r>
            <a:endParaRPr lang="ja-JP" altLang="en-US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29" name="直線矢印コネクタ 128">
            <a:extLst>
              <a:ext uri="{FF2B5EF4-FFF2-40B4-BE49-F238E27FC236}">
                <a16:creationId xmlns:a16="http://schemas.microsoft.com/office/drawing/2014/main" id="{EFEF7FE1-DCE8-C093-509E-458EA68CF983}"/>
              </a:ext>
            </a:extLst>
          </p:cNvPr>
          <p:cNvCxnSpPr>
            <a:cxnSpLocks/>
          </p:cNvCxnSpPr>
          <p:nvPr/>
        </p:nvCxnSpPr>
        <p:spPr>
          <a:xfrm>
            <a:off x="1237955" y="1543467"/>
            <a:ext cx="422033" cy="129821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コンテンツ プレースホルダー 2">
            <a:extLst>
              <a:ext uri="{FF2B5EF4-FFF2-40B4-BE49-F238E27FC236}">
                <a16:creationId xmlns:a16="http://schemas.microsoft.com/office/drawing/2014/main" id="{AA545223-7E58-FBA5-B8C9-D62EE97EB181}"/>
              </a:ext>
            </a:extLst>
          </p:cNvPr>
          <p:cNvSpPr txBox="1">
            <a:spLocks/>
          </p:cNvSpPr>
          <p:nvPr/>
        </p:nvSpPr>
        <p:spPr>
          <a:xfrm>
            <a:off x="1112426" y="4171840"/>
            <a:ext cx="6679528" cy="1464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ja-JP" sz="2400" dirty="0">
                <a:cs typeface="Calibri" panose="020F0502020204030204" pitchFamily="34" charset="0"/>
              </a:rPr>
              <a:t>Although some stations are located 1 to 2 km from the crater because of geographical constraints on the island etc., </a:t>
            </a:r>
            <a:r>
              <a:rPr lang="en" altLang="ja-JP" sz="2400" b="1" dirty="0">
                <a:cs typeface="Calibri" panose="020F0502020204030204" pitchFamily="34" charset="0"/>
              </a:rPr>
              <a:t>approximately 75% are distributed within a range of 2 to 10 km</a:t>
            </a:r>
            <a:r>
              <a:rPr lang="en" altLang="ja-JP" sz="2400" dirty="0"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図 9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988AA5F1-B1B8-0774-194C-A97DEB21D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85" y="1305753"/>
            <a:ext cx="4021113" cy="3533531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24213F7A-84A0-8B34-D6E1-01D25828E31E}"/>
              </a:ext>
            </a:extLst>
          </p:cNvPr>
          <p:cNvSpPr txBox="1">
            <a:spLocks/>
          </p:cNvSpPr>
          <p:nvPr/>
        </p:nvSpPr>
        <p:spPr>
          <a:xfrm>
            <a:off x="8157292" y="631590"/>
            <a:ext cx="4164037" cy="73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altLang="ja-JP" sz="2000" b="1" dirty="0"/>
              <a:t>Compilation of crustal deformation sources in Japanese volcanoes</a:t>
            </a: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EF5BB014-B6BB-27BA-FB04-A01B7B096415}"/>
              </a:ext>
            </a:extLst>
          </p:cNvPr>
          <p:cNvSpPr txBox="1">
            <a:spLocks/>
          </p:cNvSpPr>
          <p:nvPr/>
        </p:nvSpPr>
        <p:spPr>
          <a:xfrm>
            <a:off x="9394779" y="4776749"/>
            <a:ext cx="2740949" cy="3880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altLang="ja-JP" sz="1800" dirty="0"/>
              <a:t>(Report of MRI-JMA, 2013)</a:t>
            </a: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1B37166B-500B-1002-72D9-82FD26E1559F}"/>
              </a:ext>
            </a:extLst>
          </p:cNvPr>
          <p:cNvSpPr txBox="1">
            <a:spLocks/>
          </p:cNvSpPr>
          <p:nvPr/>
        </p:nvSpPr>
        <p:spPr>
          <a:xfrm>
            <a:off x="2194559" y="5693931"/>
            <a:ext cx="9828625" cy="90381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ja-JP" sz="2400" dirty="0">
                <a:cs typeface="Calibri" panose="020F0502020204030204" pitchFamily="34" charset="0"/>
              </a:rPr>
              <a:t>Conducting long-term stable monitoring</a:t>
            </a:r>
            <a:r>
              <a:rPr lang="en-US" altLang="ja-JP" sz="2400" dirty="0">
                <a:cs typeface="Calibri" panose="020F0502020204030204" pitchFamily="34" charset="0"/>
              </a:rPr>
              <a:t> (with real-time network)</a:t>
            </a:r>
            <a:endParaRPr lang="en" altLang="ja-JP" sz="2400" dirty="0">
              <a:cs typeface="Calibri" panose="020F0502020204030204" pitchFamily="34" charset="0"/>
            </a:endParaRPr>
          </a:p>
          <a:p>
            <a:r>
              <a:rPr lang="en" altLang="ja-JP" sz="2400" dirty="0">
                <a:cs typeface="Calibri" panose="020F0502020204030204" pitchFamily="34" charset="0"/>
              </a:rPr>
              <a:t>(Mainly) Detecting fluctuations in magma reservoirs at depths of 3 to 10 km</a:t>
            </a:r>
          </a:p>
        </p:txBody>
      </p:sp>
    </p:spTree>
    <p:extLst>
      <p:ext uri="{BB962C8B-B14F-4D97-AF65-F5344CB8AC3E}">
        <p14:creationId xmlns:p14="http://schemas.microsoft.com/office/powerpoint/2010/main" val="258384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A80D4-C101-43A2-7321-414B7967F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F86C18-2C94-6966-62C7-CAACFC728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11772532" cy="1189170"/>
          </a:xfrm>
        </p:spPr>
        <p:txBody>
          <a:bodyPr/>
          <a:lstStyle/>
          <a:p>
            <a:r>
              <a:rPr lang="en" altLang="ja-JP" sz="3600" b="1" dirty="0"/>
              <a:t>Amendment of the Act on Special Measures for</a:t>
            </a:r>
            <a:br>
              <a:rPr lang="en" altLang="ja-JP" sz="3600" b="1" dirty="0"/>
            </a:br>
            <a:r>
              <a:rPr lang="en" altLang="ja-JP" sz="3600" b="1" dirty="0"/>
              <a:t>Active Volcanoes (2023)</a:t>
            </a:r>
            <a:endParaRPr kumimoji="1" lang="ja-JP" altLang="en-US" sz="3600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49700626-AD23-2458-72DC-816FA1F5DD4A}"/>
              </a:ext>
            </a:extLst>
          </p:cNvPr>
          <p:cNvSpPr txBox="1">
            <a:spLocks/>
          </p:cNvSpPr>
          <p:nvPr/>
        </p:nvSpPr>
        <p:spPr>
          <a:xfrm>
            <a:off x="406401" y="2561545"/>
            <a:ext cx="11388633" cy="35170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>
              <a:buFont typeface="+mj-lt"/>
              <a:buAutoNum type="arabicPeriod"/>
            </a:pPr>
            <a:r>
              <a:rPr lang="en" altLang="ja-JP" sz="2400" dirty="0">
                <a:solidFill>
                  <a:schemeClr val="bg2">
                    <a:lumMod val="50000"/>
                  </a:schemeClr>
                </a:solidFill>
              </a:rPr>
              <a:t>The local mayors' support for the preparation of evacuation plans</a:t>
            </a:r>
          </a:p>
          <a:p>
            <a:pPr marL="323850" indent="-323850">
              <a:buFont typeface="+mj-lt"/>
              <a:buAutoNum type="arabicPeriod"/>
            </a:pPr>
            <a:r>
              <a:rPr lang="en" altLang="ja-JP" sz="2400" dirty="0">
                <a:solidFill>
                  <a:schemeClr val="bg2">
                    <a:lumMod val="50000"/>
                  </a:schemeClr>
                </a:solidFill>
              </a:rPr>
              <a:t>Considerations to facilitate the provision of information on climbing</a:t>
            </a:r>
            <a:r>
              <a:rPr lang="en-US" altLang="ja-JP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" altLang="ja-JP" sz="2400" dirty="0">
                <a:solidFill>
                  <a:schemeClr val="bg2">
                    <a:lumMod val="50000"/>
                  </a:schemeClr>
                </a:solidFill>
              </a:rPr>
              <a:t>dates and routes</a:t>
            </a:r>
          </a:p>
          <a:p>
            <a:pPr marL="323850" indent="-323850">
              <a:buFont typeface="+mj-lt"/>
              <a:buAutoNum type="arabicPeriod"/>
            </a:pPr>
            <a:r>
              <a:rPr lang="en" altLang="ja-JP" sz="2400" dirty="0">
                <a:solidFill>
                  <a:schemeClr val="bg2">
                    <a:lumMod val="50000"/>
                  </a:schemeClr>
                </a:solidFill>
              </a:rPr>
              <a:t>Prompt and accurate communication of information</a:t>
            </a:r>
          </a:p>
          <a:p>
            <a:pPr marL="323850" indent="-323850">
              <a:buFont typeface="+mj-lt"/>
              <a:buAutoNum type="arabicPeriod"/>
            </a:pPr>
            <a:r>
              <a:rPr lang="en" altLang="ja-JP" sz="2400" b="1" dirty="0"/>
              <a:t>Develop and continuously secure human resources with expert</a:t>
            </a:r>
            <a:r>
              <a:rPr lang="en" altLang="ja-JP" sz="2400" dirty="0"/>
              <a:t> </a:t>
            </a:r>
            <a:r>
              <a:rPr lang="en" altLang="ja-JP" sz="2400" b="1" dirty="0"/>
              <a:t>knowledge or skills in volcanic phenomena (even for local</a:t>
            </a:r>
            <a:r>
              <a:rPr lang="en" altLang="ja-JP" sz="2400" dirty="0"/>
              <a:t> </a:t>
            </a:r>
            <a:r>
              <a:rPr lang="en" altLang="ja-JP" sz="2400" b="1" dirty="0"/>
              <a:t>government levels)</a:t>
            </a:r>
          </a:p>
          <a:p>
            <a:pPr marL="323850" indent="-323850">
              <a:buFont typeface="+mj-lt"/>
              <a:buAutoNum type="arabicPeriod"/>
            </a:pPr>
            <a:r>
              <a:rPr lang="en" altLang="ja-JP" sz="2400" b="1" dirty="0">
                <a:solidFill>
                  <a:srgbClr val="FF0000"/>
                </a:solidFill>
              </a:rPr>
              <a:t>Establishment of the Headquarters for the Volcano Research Promotion</a:t>
            </a:r>
          </a:p>
          <a:p>
            <a:pPr marL="323850" indent="-323850">
              <a:buFont typeface="+mj-lt"/>
              <a:buAutoNum type="arabicPeriod"/>
            </a:pPr>
            <a:r>
              <a:rPr lang="en" altLang="ja-JP" sz="2400" b="1" dirty="0"/>
              <a:t>Setting Volcano Disaster Prevention Day (26 August)</a:t>
            </a:r>
          </a:p>
          <a:p>
            <a:pPr marL="323850" indent="-323850">
              <a:buFont typeface="+mj-lt"/>
              <a:buAutoNum type="arabicPeriod"/>
            </a:pPr>
            <a:r>
              <a:rPr lang="en" altLang="ja-JP" sz="2400" dirty="0">
                <a:solidFill>
                  <a:schemeClr val="bg2">
                    <a:lumMod val="50000"/>
                  </a:schemeClr>
                </a:solidFill>
              </a:rPr>
              <a:t>Discussion on how active volcano countermeasures should be taken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E338F7D-856B-69BB-A61E-15FB810821A0}"/>
              </a:ext>
            </a:extLst>
          </p:cNvPr>
          <p:cNvSpPr txBox="1">
            <a:spLocks/>
          </p:cNvSpPr>
          <p:nvPr/>
        </p:nvSpPr>
        <p:spPr>
          <a:xfrm>
            <a:off x="397694" y="1441085"/>
            <a:ext cx="7918268" cy="95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altLang="ja-JP" sz="2400" dirty="0"/>
              <a:t>The act was enacted in 1973, and amended in 2015 and </a:t>
            </a:r>
            <a:r>
              <a:rPr lang="en" altLang="ja-JP" sz="2400" b="1" dirty="0"/>
              <a:t>2023 </a:t>
            </a:r>
            <a:r>
              <a:rPr lang="en" altLang="ja-JP" sz="2400" dirty="0"/>
              <a:t>(Impact of the Mt. </a:t>
            </a:r>
            <a:r>
              <a:rPr lang="en" altLang="ja-JP" sz="2400" dirty="0" err="1"/>
              <a:t>Ontake</a:t>
            </a:r>
            <a:r>
              <a:rPr lang="en" altLang="ja-JP" sz="2400" dirty="0"/>
              <a:t> eruption)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65CC952-1237-BDD0-E013-5CC14F80F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316" y="1189226"/>
            <a:ext cx="2030004" cy="12961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28347C4-1680-6EEF-2DF9-FF3F129AB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141" y="1189226"/>
            <a:ext cx="1720125" cy="130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0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DF47-CBC2-3EBC-1E47-A1162F057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5C1033-4D2B-0EF6-FE22-E186FDE9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11772532" cy="690020"/>
          </a:xfrm>
        </p:spPr>
        <p:txBody>
          <a:bodyPr/>
          <a:lstStyle/>
          <a:p>
            <a:r>
              <a:rPr lang="en" altLang="ja-JP" sz="3600" b="1" dirty="0"/>
              <a:t>HVRP: Headquarters for the Volcano Research Promotion</a:t>
            </a:r>
            <a:endParaRPr kumimoji="1" lang="ja-JP" altLang="en-US" sz="3600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7215CE5-C35F-58EA-0DCB-ADBC38B32E27}"/>
              </a:ext>
            </a:extLst>
          </p:cNvPr>
          <p:cNvSpPr/>
          <p:nvPr/>
        </p:nvSpPr>
        <p:spPr>
          <a:xfrm>
            <a:off x="0" y="5998328"/>
            <a:ext cx="12192000" cy="82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右矢印 30">
            <a:extLst>
              <a:ext uri="{FF2B5EF4-FFF2-40B4-BE49-F238E27FC236}">
                <a16:creationId xmlns:a16="http://schemas.microsoft.com/office/drawing/2014/main" id="{895CDE8E-A61A-0A06-FD83-B245093E7ACF}"/>
              </a:ext>
            </a:extLst>
          </p:cNvPr>
          <p:cNvSpPr/>
          <p:nvPr/>
        </p:nvSpPr>
        <p:spPr>
          <a:xfrm rot="5400000">
            <a:off x="5978673" y="508778"/>
            <a:ext cx="243500" cy="259720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コンテンツ プレースホルダー 2">
            <a:extLst>
              <a:ext uri="{FF2B5EF4-FFF2-40B4-BE49-F238E27FC236}">
                <a16:creationId xmlns:a16="http://schemas.microsoft.com/office/drawing/2014/main" id="{F407BFFA-5A65-485A-DB38-C23D4CDA596F}"/>
              </a:ext>
            </a:extLst>
          </p:cNvPr>
          <p:cNvSpPr txBox="1">
            <a:spLocks/>
          </p:cNvSpPr>
          <p:nvPr/>
        </p:nvSpPr>
        <p:spPr>
          <a:xfrm>
            <a:off x="457765" y="2994374"/>
            <a:ext cx="4849584" cy="22808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400"/>
              </a:spcBef>
            </a:pPr>
            <a:r>
              <a:rPr lang="en" altLang="ja-JP" sz="1800" dirty="0"/>
              <a:t>Planning of comprehensive/basic measures for the promotion of observation and research</a:t>
            </a:r>
          </a:p>
          <a:p>
            <a:pPr marL="180975" indent="-180975">
              <a:spcBef>
                <a:spcPts val="400"/>
              </a:spcBef>
            </a:pPr>
            <a:r>
              <a:rPr lang="en" altLang="ja-JP" sz="1800" dirty="0"/>
              <a:t>Coordination of the budgets and other administrative matters related to volcano research by the relevant administrative agencies</a:t>
            </a:r>
          </a:p>
          <a:p>
            <a:pPr marL="180975" indent="-180975">
              <a:spcBef>
                <a:spcPts val="400"/>
              </a:spcBef>
            </a:pPr>
            <a:r>
              <a:rPr lang="en" altLang="ja-JP" sz="1800" dirty="0"/>
              <a:t>Formulation of comprehensive research and observation plans</a:t>
            </a:r>
          </a:p>
          <a:p>
            <a:pPr marL="180975" indent="-180975">
              <a:spcBef>
                <a:spcPts val="400"/>
              </a:spcBef>
            </a:pPr>
            <a:r>
              <a:rPr lang="en" altLang="ja-JP" sz="1800" dirty="0"/>
              <a:t>Publicity based on comprehensive evaluation</a:t>
            </a:r>
          </a:p>
        </p:txBody>
      </p:sp>
      <p:sp>
        <p:nvSpPr>
          <p:cNvPr id="33" name="コンテンツ プレースホルダー 2">
            <a:extLst>
              <a:ext uri="{FF2B5EF4-FFF2-40B4-BE49-F238E27FC236}">
                <a16:creationId xmlns:a16="http://schemas.microsoft.com/office/drawing/2014/main" id="{7E1B1F3D-BDB0-7709-2790-B4F392A8B85D}"/>
              </a:ext>
            </a:extLst>
          </p:cNvPr>
          <p:cNvSpPr txBox="1">
            <a:spLocks/>
          </p:cNvSpPr>
          <p:nvPr/>
        </p:nvSpPr>
        <p:spPr>
          <a:xfrm>
            <a:off x="1711236" y="1946221"/>
            <a:ext cx="8793479" cy="67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" altLang="ja-JP" sz="2400" b="1" dirty="0">
                <a:solidFill>
                  <a:srgbClr val="C00000"/>
                </a:solidFill>
              </a:rPr>
              <a:t>Headquarters for the Volcano Research Promotion</a:t>
            </a:r>
            <a:endParaRPr lang="en" altLang="ja-JP" sz="2400" b="1" dirty="0">
              <a:solidFill>
                <a:srgbClr val="FF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" altLang="ja-JP" sz="1800" dirty="0"/>
              <a:t>Chaired by Minister of Education, Culture, Sports, Science and Technology (MEXT)</a:t>
            </a:r>
          </a:p>
        </p:txBody>
      </p:sp>
      <p:sp>
        <p:nvSpPr>
          <p:cNvPr id="34" name="コンテンツ プレースホルダー 2">
            <a:extLst>
              <a:ext uri="{FF2B5EF4-FFF2-40B4-BE49-F238E27FC236}">
                <a16:creationId xmlns:a16="http://schemas.microsoft.com/office/drawing/2014/main" id="{F6B686F1-F4FD-3047-171D-DBB132262521}"/>
              </a:ext>
            </a:extLst>
          </p:cNvPr>
          <p:cNvSpPr txBox="1">
            <a:spLocks/>
          </p:cNvSpPr>
          <p:nvPr/>
        </p:nvSpPr>
        <p:spPr>
          <a:xfrm>
            <a:off x="457766" y="2656741"/>
            <a:ext cx="4849584" cy="402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00"/>
              </a:spcBef>
              <a:buNone/>
            </a:pPr>
            <a:r>
              <a:rPr lang="en" altLang="ja-JP" sz="2000" b="1" dirty="0">
                <a:solidFill>
                  <a:srgbClr val="C00000"/>
                </a:solidFill>
              </a:rPr>
              <a:t>Policy Committee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D6D5622A-51A2-ED1B-F1BE-4EEE8AF5B15D}"/>
              </a:ext>
            </a:extLst>
          </p:cNvPr>
          <p:cNvSpPr/>
          <p:nvPr/>
        </p:nvSpPr>
        <p:spPr>
          <a:xfrm>
            <a:off x="272958" y="1944785"/>
            <a:ext cx="11671930" cy="347135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2D6D2A00-1CF3-DCE1-E8BE-D8FD3DAE4612}"/>
              </a:ext>
            </a:extLst>
          </p:cNvPr>
          <p:cNvSpPr/>
          <p:nvPr/>
        </p:nvSpPr>
        <p:spPr>
          <a:xfrm>
            <a:off x="430557" y="2638834"/>
            <a:ext cx="4899644" cy="26363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コンテンツ プレースホルダー 2">
            <a:extLst>
              <a:ext uri="{FF2B5EF4-FFF2-40B4-BE49-F238E27FC236}">
                <a16:creationId xmlns:a16="http://schemas.microsoft.com/office/drawing/2014/main" id="{776B54FD-DA12-7DB2-D8E0-701CA6724DF2}"/>
              </a:ext>
            </a:extLst>
          </p:cNvPr>
          <p:cNvSpPr txBox="1">
            <a:spLocks/>
          </p:cNvSpPr>
          <p:nvPr/>
        </p:nvSpPr>
        <p:spPr>
          <a:xfrm>
            <a:off x="6916303" y="2994374"/>
            <a:ext cx="4849584" cy="2280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/>
            <a:r>
              <a:rPr lang="en" altLang="ja-JP" sz="1800" dirty="0"/>
              <a:t>Collection of observation and research results from government agencies, universities, </a:t>
            </a:r>
            <a:r>
              <a:rPr lang="en" altLang="ja-JP" sz="1800" dirty="0" err="1"/>
              <a:t>etc</a:t>
            </a:r>
            <a:r>
              <a:rPr lang="en" altLang="ja-JP" sz="1800" dirty="0"/>
              <a:t>, and their analysis and comprehensive evaluation based on them.</a:t>
            </a:r>
          </a:p>
          <a:p>
            <a:pPr marL="180975" indent="-180975">
              <a:spcBef>
                <a:spcPts val="400"/>
              </a:spcBef>
            </a:pPr>
            <a:endParaRPr lang="en" altLang="ja-JP" sz="1800" dirty="0"/>
          </a:p>
        </p:txBody>
      </p:sp>
      <p:sp>
        <p:nvSpPr>
          <p:cNvPr id="38" name="コンテンツ プレースホルダー 2">
            <a:extLst>
              <a:ext uri="{FF2B5EF4-FFF2-40B4-BE49-F238E27FC236}">
                <a16:creationId xmlns:a16="http://schemas.microsoft.com/office/drawing/2014/main" id="{41448AC0-0703-571E-45E1-7299E477356E}"/>
              </a:ext>
            </a:extLst>
          </p:cNvPr>
          <p:cNvSpPr txBox="1">
            <a:spLocks/>
          </p:cNvSpPr>
          <p:nvPr/>
        </p:nvSpPr>
        <p:spPr>
          <a:xfrm>
            <a:off x="6916304" y="2656741"/>
            <a:ext cx="4849584" cy="402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00"/>
              </a:spcBef>
              <a:buNone/>
            </a:pPr>
            <a:r>
              <a:rPr lang="en" altLang="ja-JP" sz="2000" b="1" dirty="0">
                <a:solidFill>
                  <a:srgbClr val="C00000"/>
                </a:solidFill>
              </a:rPr>
              <a:t>Volcano Research Committee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CAF69610-0376-4921-2B00-10C87D9D3223}"/>
              </a:ext>
            </a:extLst>
          </p:cNvPr>
          <p:cNvSpPr/>
          <p:nvPr/>
        </p:nvSpPr>
        <p:spPr>
          <a:xfrm>
            <a:off x="6889095" y="2638834"/>
            <a:ext cx="4899644" cy="26363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右矢印 39">
            <a:extLst>
              <a:ext uri="{FF2B5EF4-FFF2-40B4-BE49-F238E27FC236}">
                <a16:creationId xmlns:a16="http://schemas.microsoft.com/office/drawing/2014/main" id="{F4C5FFA0-4C3A-AAAA-8070-8F61C2B8F265}"/>
              </a:ext>
            </a:extLst>
          </p:cNvPr>
          <p:cNvSpPr/>
          <p:nvPr/>
        </p:nvSpPr>
        <p:spPr>
          <a:xfrm>
            <a:off x="5384447" y="2709225"/>
            <a:ext cx="1446511" cy="11495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左矢印 40">
            <a:extLst>
              <a:ext uri="{FF2B5EF4-FFF2-40B4-BE49-F238E27FC236}">
                <a16:creationId xmlns:a16="http://schemas.microsoft.com/office/drawing/2014/main" id="{08DFDECD-7BF0-B430-752D-BD26B6DA8C00}"/>
              </a:ext>
            </a:extLst>
          </p:cNvPr>
          <p:cNvSpPr/>
          <p:nvPr/>
        </p:nvSpPr>
        <p:spPr>
          <a:xfrm>
            <a:off x="5383417" y="4029565"/>
            <a:ext cx="1446309" cy="1148400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コンテンツ プレースホルダー 2">
            <a:extLst>
              <a:ext uri="{FF2B5EF4-FFF2-40B4-BE49-F238E27FC236}">
                <a16:creationId xmlns:a16="http://schemas.microsoft.com/office/drawing/2014/main" id="{CF08D55F-D361-241D-05AA-DE2E6237C093}"/>
              </a:ext>
            </a:extLst>
          </p:cNvPr>
          <p:cNvSpPr txBox="1">
            <a:spLocks/>
          </p:cNvSpPr>
          <p:nvPr/>
        </p:nvSpPr>
        <p:spPr>
          <a:xfrm>
            <a:off x="272958" y="6097846"/>
            <a:ext cx="11671929" cy="64633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" altLang="ja-JP" sz="2000" b="1" dirty="0">
                <a:solidFill>
                  <a:srgbClr val="C00000"/>
                </a:solidFill>
              </a:rPr>
              <a:t>Relevant ministries and agencies, research and development corporations, universities, etc.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" altLang="ja-JP" sz="1800" dirty="0"/>
              <a:t>Conducting observation and research</a:t>
            </a:r>
          </a:p>
        </p:txBody>
      </p:sp>
      <p:sp>
        <p:nvSpPr>
          <p:cNvPr id="43" name="下矢印 42">
            <a:extLst>
              <a:ext uri="{FF2B5EF4-FFF2-40B4-BE49-F238E27FC236}">
                <a16:creationId xmlns:a16="http://schemas.microsoft.com/office/drawing/2014/main" id="{41CE8A9D-D2F2-3FC0-A2BE-142A63404D95}"/>
              </a:ext>
            </a:extLst>
          </p:cNvPr>
          <p:cNvSpPr/>
          <p:nvPr/>
        </p:nvSpPr>
        <p:spPr>
          <a:xfrm>
            <a:off x="272958" y="5454746"/>
            <a:ext cx="5650173" cy="592054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" altLang="ja-JP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91457E8-1D06-7E27-EF5F-D195CD50BBD8}"/>
              </a:ext>
            </a:extLst>
          </p:cNvPr>
          <p:cNvSpPr txBox="1"/>
          <p:nvPr/>
        </p:nvSpPr>
        <p:spPr>
          <a:xfrm>
            <a:off x="5502168" y="2940674"/>
            <a:ext cx="1175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Measures,</a:t>
            </a:r>
          </a:p>
          <a:p>
            <a:r>
              <a:rPr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Plans, etc.</a:t>
            </a:r>
            <a:endParaRPr kumimoji="1" lang="ja-JP" alt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E70B097-790C-03B8-1060-EC3F9DACCE3A}"/>
              </a:ext>
            </a:extLst>
          </p:cNvPr>
          <p:cNvSpPr txBox="1"/>
          <p:nvPr/>
        </p:nvSpPr>
        <p:spPr>
          <a:xfrm>
            <a:off x="5547319" y="4280599"/>
            <a:ext cx="1354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Evaluation</a:t>
            </a:r>
          </a:p>
          <a:p>
            <a:r>
              <a:rPr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esults, etc.</a:t>
            </a:r>
            <a:endParaRPr kumimoji="1" lang="ja-JP" alt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FD0D60B-CD33-4B52-0AB5-EC71C9462B3A}"/>
              </a:ext>
            </a:extLst>
          </p:cNvPr>
          <p:cNvSpPr txBox="1"/>
          <p:nvPr/>
        </p:nvSpPr>
        <p:spPr>
          <a:xfrm>
            <a:off x="1459646" y="5401905"/>
            <a:ext cx="3276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Comprehensive/basic measures</a:t>
            </a:r>
          </a:p>
          <a:p>
            <a:pPr algn="ctr"/>
            <a:r>
              <a:rPr lang="en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Research and observation plans</a:t>
            </a:r>
          </a:p>
        </p:txBody>
      </p:sp>
      <p:sp>
        <p:nvSpPr>
          <p:cNvPr id="47" name="下矢印 46">
            <a:extLst>
              <a:ext uri="{FF2B5EF4-FFF2-40B4-BE49-F238E27FC236}">
                <a16:creationId xmlns:a16="http://schemas.microsoft.com/office/drawing/2014/main" id="{FBEE476D-C097-5DA0-A5A9-4E2D735905FF}"/>
              </a:ext>
            </a:extLst>
          </p:cNvPr>
          <p:cNvSpPr/>
          <p:nvPr/>
        </p:nvSpPr>
        <p:spPr>
          <a:xfrm rot="10800000">
            <a:off x="6294714" y="5442849"/>
            <a:ext cx="5650173" cy="592054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" altLang="ja-JP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B31D6BC-E405-E39E-594E-892479EEFFC0}"/>
              </a:ext>
            </a:extLst>
          </p:cNvPr>
          <p:cNvSpPr txBox="1"/>
          <p:nvPr/>
        </p:nvSpPr>
        <p:spPr>
          <a:xfrm>
            <a:off x="7496505" y="5436514"/>
            <a:ext cx="3276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Observation data</a:t>
            </a:r>
          </a:p>
          <a:p>
            <a:pPr algn="ctr"/>
            <a:r>
              <a:rPr lang="en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Research results</a:t>
            </a:r>
          </a:p>
        </p:txBody>
      </p:sp>
      <p:sp>
        <p:nvSpPr>
          <p:cNvPr id="49" name="コンテンツ プレースホルダー 2">
            <a:extLst>
              <a:ext uri="{FF2B5EF4-FFF2-40B4-BE49-F238E27FC236}">
                <a16:creationId xmlns:a16="http://schemas.microsoft.com/office/drawing/2014/main" id="{60802474-0FF4-EF51-BAB9-23174DF82E55}"/>
              </a:ext>
            </a:extLst>
          </p:cNvPr>
          <p:cNvSpPr txBox="1">
            <a:spLocks/>
          </p:cNvSpPr>
          <p:nvPr/>
        </p:nvSpPr>
        <p:spPr>
          <a:xfrm>
            <a:off x="272958" y="814547"/>
            <a:ext cx="11671929" cy="65249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" altLang="ja-JP" sz="2000" b="1" dirty="0">
                <a:solidFill>
                  <a:srgbClr val="C00000"/>
                </a:solidFill>
              </a:rPr>
              <a:t>Nation and Local governments, etc.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" altLang="ja-JP" sz="1800" dirty="0"/>
              <a:t>Strengthening countermeasures for active volcanoes based on comprehensive evaluation, etc.</a:t>
            </a:r>
          </a:p>
        </p:txBody>
      </p:sp>
      <p:sp>
        <p:nvSpPr>
          <p:cNvPr id="50" name="右矢印 49">
            <a:extLst>
              <a:ext uri="{FF2B5EF4-FFF2-40B4-BE49-F238E27FC236}">
                <a16:creationId xmlns:a16="http://schemas.microsoft.com/office/drawing/2014/main" id="{80B1C9EC-37AC-650C-2011-955ABF59A22F}"/>
              </a:ext>
            </a:extLst>
          </p:cNvPr>
          <p:cNvSpPr/>
          <p:nvPr/>
        </p:nvSpPr>
        <p:spPr>
          <a:xfrm rot="16200000">
            <a:off x="5978673" y="307997"/>
            <a:ext cx="243500" cy="259720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35463CD6-D84D-E90D-9437-F8E4316DF368}"/>
              </a:ext>
            </a:extLst>
          </p:cNvPr>
          <p:cNvSpPr txBox="1"/>
          <p:nvPr/>
        </p:nvSpPr>
        <p:spPr>
          <a:xfrm>
            <a:off x="5391059" y="1519679"/>
            <a:ext cx="14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Coorpelation</a:t>
            </a:r>
            <a:endParaRPr kumimoji="1" lang="ja-JP" alt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31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CE8DD-D75E-5CA0-DAE3-08CF2D7C0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66D71B11-9DB7-F767-28F8-5DE675EE5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15" y="1057515"/>
            <a:ext cx="6903161" cy="47791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4CAF1A4-E631-744B-3933-A17EDC38A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11772532" cy="591583"/>
          </a:xfrm>
        </p:spPr>
        <p:txBody>
          <a:bodyPr/>
          <a:lstStyle/>
          <a:p>
            <a:r>
              <a:rPr lang="en" altLang="ja-JP" sz="3600" b="1" dirty="0"/>
              <a:t>HVRP: Headquarters for the Volcano Research Promotion</a:t>
            </a:r>
            <a:endParaRPr kumimoji="1" lang="ja-JP" altLang="en-US" sz="3600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80CD3C7D-4B96-8E6B-D2F0-C8148E866819}"/>
              </a:ext>
            </a:extLst>
          </p:cNvPr>
          <p:cNvSpPr txBox="1">
            <a:spLocks/>
          </p:cNvSpPr>
          <p:nvPr/>
        </p:nvSpPr>
        <p:spPr>
          <a:xfrm>
            <a:off x="209734" y="706177"/>
            <a:ext cx="11982266" cy="77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altLang="ja-JP" sz="2400" dirty="0"/>
              <a:t>Established within MEXT (the Ministry of Education, Culture, Sports, Science and Technology) on April 1, 2024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7203B5F-BAC4-0099-B06F-6C3E45F61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70" y="3921372"/>
            <a:ext cx="4822187" cy="260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B22F896-8B56-BB12-AF4A-CC612BE14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94" y="1497441"/>
            <a:ext cx="1897543" cy="2423931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5FCE9E9A-07B3-E36B-69A6-6CAFF71F1047}"/>
              </a:ext>
            </a:extLst>
          </p:cNvPr>
          <p:cNvSpPr txBox="1">
            <a:spLocks/>
          </p:cNvSpPr>
          <p:nvPr/>
        </p:nvSpPr>
        <p:spPr>
          <a:xfrm>
            <a:off x="2271610" y="1789028"/>
            <a:ext cx="3488560" cy="77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altLang="ja-JP" sz="1800" dirty="0"/>
              <a:t>Headquarters for the Earthquake Research Promotion (30 years old)</a:t>
            </a: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0D607245-C9F0-9D53-7E9F-A4C689AAEF82}"/>
              </a:ext>
            </a:extLst>
          </p:cNvPr>
          <p:cNvSpPr txBox="1">
            <a:spLocks/>
          </p:cNvSpPr>
          <p:nvPr/>
        </p:nvSpPr>
        <p:spPr>
          <a:xfrm>
            <a:off x="2271609" y="2797347"/>
            <a:ext cx="3488561" cy="77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altLang="ja-JP" sz="1800" dirty="0"/>
              <a:t>Headquarters for the Volcano Research Promotion (one year old)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59C0B5E-F865-BC93-E7F6-BD76BCC90024}"/>
              </a:ext>
            </a:extLst>
          </p:cNvPr>
          <p:cNvCxnSpPr/>
          <p:nvPr/>
        </p:nvCxnSpPr>
        <p:spPr>
          <a:xfrm>
            <a:off x="2006523" y="1702676"/>
            <a:ext cx="0" cy="19927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2214F64B-0967-289C-71C4-0180A0A85426}"/>
              </a:ext>
            </a:extLst>
          </p:cNvPr>
          <p:cNvCxnSpPr/>
          <p:nvPr/>
        </p:nvCxnSpPr>
        <p:spPr>
          <a:xfrm>
            <a:off x="1477854" y="1716341"/>
            <a:ext cx="0" cy="19927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4BC1E9F2-9EC5-0423-7201-7C0DF4B08858}"/>
              </a:ext>
            </a:extLst>
          </p:cNvPr>
          <p:cNvCxnSpPr>
            <a:cxnSpLocks/>
          </p:cNvCxnSpPr>
          <p:nvPr/>
        </p:nvCxnSpPr>
        <p:spPr>
          <a:xfrm flipH="1" flipV="1">
            <a:off x="2006523" y="1866089"/>
            <a:ext cx="341294" cy="727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91C0DCD7-40B0-5A14-FFBF-8E72B90ECFC9}"/>
              </a:ext>
            </a:extLst>
          </p:cNvPr>
          <p:cNvCxnSpPr>
            <a:cxnSpLocks/>
          </p:cNvCxnSpPr>
          <p:nvPr/>
        </p:nvCxnSpPr>
        <p:spPr>
          <a:xfrm flipH="1" flipV="1">
            <a:off x="1477854" y="2748596"/>
            <a:ext cx="869963" cy="18803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0B94AF10-4FA8-8E62-0A13-B7C964A35102}"/>
              </a:ext>
            </a:extLst>
          </p:cNvPr>
          <p:cNvSpPr txBox="1">
            <a:spLocks/>
          </p:cNvSpPr>
          <p:nvPr/>
        </p:nvSpPr>
        <p:spPr>
          <a:xfrm>
            <a:off x="6816437" y="5515325"/>
            <a:ext cx="5342313" cy="10113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" altLang="ja-JP" sz="1800" dirty="0"/>
              <a:t>Active volcanoes (111 volcanoes)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" altLang="ja-JP" sz="1800" dirty="0"/>
              <a:t>Volcanoes requiring enhanced observation, surveying, investigation, and research (51 volcanoes)</a:t>
            </a:r>
          </a:p>
        </p:txBody>
      </p:sp>
      <p:sp>
        <p:nvSpPr>
          <p:cNvPr id="34" name="三角形 33">
            <a:extLst>
              <a:ext uri="{FF2B5EF4-FFF2-40B4-BE49-F238E27FC236}">
                <a16:creationId xmlns:a16="http://schemas.microsoft.com/office/drawing/2014/main" id="{DA648F28-5E2A-E0D5-976D-67739B92EBF2}"/>
              </a:ext>
            </a:extLst>
          </p:cNvPr>
          <p:cNvSpPr/>
          <p:nvPr/>
        </p:nvSpPr>
        <p:spPr>
          <a:xfrm>
            <a:off x="6645494" y="5603813"/>
            <a:ext cx="213902" cy="18439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三角形 34">
            <a:extLst>
              <a:ext uri="{FF2B5EF4-FFF2-40B4-BE49-F238E27FC236}">
                <a16:creationId xmlns:a16="http://schemas.microsoft.com/office/drawing/2014/main" id="{EB7010C3-9CB3-778B-24EC-D3F8FE1E1EAF}"/>
              </a:ext>
            </a:extLst>
          </p:cNvPr>
          <p:cNvSpPr/>
          <p:nvPr/>
        </p:nvSpPr>
        <p:spPr>
          <a:xfrm>
            <a:off x="6645494" y="5928825"/>
            <a:ext cx="213902" cy="184398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609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01DA5-620A-7012-DF66-BE1BEE95A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6E54A8-93EF-0BE9-95C9-C22F14A08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11772532" cy="690020"/>
          </a:xfrm>
        </p:spPr>
        <p:txBody>
          <a:bodyPr/>
          <a:lstStyle/>
          <a:p>
            <a:r>
              <a:rPr lang="en" altLang="ja-JP" sz="3600" b="1" dirty="0"/>
              <a:t>HVRP: Headquarters for the Volcano Research Promotion</a:t>
            </a:r>
            <a:endParaRPr kumimoji="1" lang="ja-JP" altLang="en-US" sz="3600" dirty="0"/>
          </a:p>
        </p:txBody>
      </p:sp>
      <p:pic>
        <p:nvPicPr>
          <p:cNvPr id="3" name="グラフィックス 2">
            <a:extLst>
              <a:ext uri="{FF2B5EF4-FFF2-40B4-BE49-F238E27FC236}">
                <a16:creationId xmlns:a16="http://schemas.microsoft.com/office/drawing/2014/main" id="{D4ACA5EF-27E5-82A0-D678-0F6BFBE5B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5368" y="779373"/>
            <a:ext cx="9301264" cy="556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54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35D8D-1236-98D2-309A-A57E24F05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17256F1-BAFF-FDA7-F881-FECBB4771A4B}"/>
              </a:ext>
            </a:extLst>
          </p:cNvPr>
          <p:cNvSpPr/>
          <p:nvPr/>
        </p:nvSpPr>
        <p:spPr>
          <a:xfrm>
            <a:off x="2300288" y="5998328"/>
            <a:ext cx="9472612" cy="82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53A96367-0D63-9061-598F-A2FECBEB7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3662" y="71215"/>
            <a:ext cx="9472612" cy="6697432"/>
          </a:xfrm>
          <a:prstGeom prst="rect">
            <a:avLst/>
          </a:prstGeom>
        </p:spPr>
      </p:pic>
      <p:sp>
        <p:nvSpPr>
          <p:cNvPr id="7" name="円/楕円 6">
            <a:extLst>
              <a:ext uri="{FF2B5EF4-FFF2-40B4-BE49-F238E27FC236}">
                <a16:creationId xmlns:a16="http://schemas.microsoft.com/office/drawing/2014/main" id="{4D37D25C-2BA0-D803-66BD-BEC3010BFD81}"/>
              </a:ext>
            </a:extLst>
          </p:cNvPr>
          <p:cNvSpPr/>
          <p:nvPr/>
        </p:nvSpPr>
        <p:spPr>
          <a:xfrm>
            <a:off x="4897256" y="5908591"/>
            <a:ext cx="4050364" cy="2517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99C186-80F3-1706-5255-A190EE85A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5619566" cy="2096636"/>
          </a:xfrm>
        </p:spPr>
        <p:txBody>
          <a:bodyPr/>
          <a:lstStyle/>
          <a:p>
            <a:r>
              <a:rPr lang="en" altLang="ja-JP" sz="3600" b="1" dirty="0"/>
              <a:t>Comprehensive/basic measures for </a:t>
            </a:r>
            <a:br>
              <a:rPr lang="en" altLang="ja-JP" sz="3600" b="1" dirty="0"/>
            </a:br>
            <a:r>
              <a:rPr lang="en" altLang="ja-JP" sz="3600" b="1" dirty="0"/>
              <a:t>the promotion of </a:t>
            </a:r>
            <a:br>
              <a:rPr lang="en" altLang="ja-JP" sz="3600" b="1" dirty="0"/>
            </a:br>
            <a:r>
              <a:rPr lang="en" altLang="ja-JP" sz="3600" b="1" dirty="0"/>
              <a:t>observation and research</a:t>
            </a:r>
            <a:endParaRPr kumimoji="1" lang="ja-JP" altLang="en-US" sz="3600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922B5355-F942-D74A-EF7D-ADB31A7944ED}"/>
              </a:ext>
            </a:extLst>
          </p:cNvPr>
          <p:cNvSpPr txBox="1">
            <a:spLocks/>
          </p:cNvSpPr>
          <p:nvPr/>
        </p:nvSpPr>
        <p:spPr>
          <a:xfrm>
            <a:off x="237870" y="2275725"/>
            <a:ext cx="4545732" cy="1153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j-cs"/>
              </a:defRPr>
            </a:lvl1pPr>
          </a:lstStyle>
          <a:p>
            <a:r>
              <a:rPr lang="en" altLang="ja-JP" sz="2400" b="1" dirty="0">
                <a:solidFill>
                  <a:srgbClr val="FF0000"/>
                </a:solidFill>
              </a:rPr>
              <a:t>“</a:t>
            </a:r>
            <a:r>
              <a:rPr lang="en" altLang="ja-JP" sz="2400" b="1" u="sng" dirty="0">
                <a:solidFill>
                  <a:srgbClr val="FF0000"/>
                </a:solidFill>
              </a:rPr>
              <a:t>Standardization</a:t>
            </a:r>
            <a:r>
              <a:rPr lang="en" altLang="ja-JP" sz="2400" b="1" dirty="0">
                <a:solidFill>
                  <a:srgbClr val="FF0000"/>
                </a:solidFill>
              </a:rPr>
              <a:t> of </a:t>
            </a:r>
          </a:p>
          <a:p>
            <a:r>
              <a:rPr lang="en" altLang="ja-JP" sz="2400" b="1" dirty="0">
                <a:solidFill>
                  <a:srgbClr val="FF0000"/>
                </a:solidFill>
              </a:rPr>
              <a:t>  methods for assessments of </a:t>
            </a:r>
          </a:p>
          <a:p>
            <a:r>
              <a:rPr lang="en" altLang="ja-JP" sz="2400" b="1" dirty="0">
                <a:solidFill>
                  <a:srgbClr val="FF0000"/>
                </a:solidFill>
              </a:rPr>
              <a:t>  volcanic activities and hazards”</a:t>
            </a:r>
          </a:p>
        </p:txBody>
      </p:sp>
    </p:spTree>
    <p:extLst>
      <p:ext uri="{BB962C8B-B14F-4D97-AF65-F5344CB8AC3E}">
        <p14:creationId xmlns:p14="http://schemas.microsoft.com/office/powerpoint/2010/main" val="263152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A7EFA-365F-6691-7826-0CEF3C9C6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C6199D-DB40-05C5-1366-5C1304AAD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11772532" cy="591583"/>
          </a:xfrm>
        </p:spPr>
        <p:txBody>
          <a:bodyPr/>
          <a:lstStyle/>
          <a:p>
            <a:r>
              <a:rPr lang="en" altLang="ja-JP" sz="3600" b="1" dirty="0"/>
              <a:t>JVDN: </a:t>
            </a:r>
            <a:r>
              <a:rPr lang="en-US" altLang="ja-JP" sz="3600" b="1" dirty="0">
                <a:cs typeface="Calibri" panose="020F0502020204030204" pitchFamily="34" charset="0"/>
              </a:rPr>
              <a:t>Japan Volcanological Data Network</a:t>
            </a:r>
            <a:endParaRPr kumimoji="1" lang="ja-JP" altLang="en-US" sz="3600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6FC4B7F1-9616-4514-3993-19C4DDE49E50}"/>
              </a:ext>
            </a:extLst>
          </p:cNvPr>
          <p:cNvSpPr txBox="1">
            <a:spLocks/>
          </p:cNvSpPr>
          <p:nvPr/>
        </p:nvSpPr>
        <p:spPr>
          <a:xfrm>
            <a:off x="209734" y="706177"/>
            <a:ext cx="11772532" cy="77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ja-JP" sz="2400" dirty="0"/>
              <a:t>A system for sharing volcanic observation data online among research institutions, universities, government agencies, and other organizations within Japan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806299A-4F72-6931-01CC-E09370B27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041" y="1477108"/>
            <a:ext cx="4467225" cy="3383651"/>
          </a:xfrm>
          <a:prstGeom prst="rect">
            <a:avLst/>
          </a:prstGeom>
        </p:spPr>
      </p:pic>
      <p:pic>
        <p:nvPicPr>
          <p:cNvPr id="13" name="図 12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688965DD-3D3C-2ACE-3CC3-B2FBBEC24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64" y="4547410"/>
            <a:ext cx="1839105" cy="1839105"/>
          </a:xfrm>
          <a:prstGeom prst="rect">
            <a:avLst/>
          </a:prstGeom>
        </p:spPr>
      </p:pic>
      <p:pic>
        <p:nvPicPr>
          <p:cNvPr id="21" name="図 20" descr="四角形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3756E5C-CE5D-B59B-C0D2-AAA604A08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89" y="5525948"/>
            <a:ext cx="2237053" cy="631968"/>
          </a:xfrm>
          <a:prstGeom prst="rect">
            <a:avLst/>
          </a:prstGeom>
        </p:spPr>
      </p:pic>
      <p:sp>
        <p:nvSpPr>
          <p:cNvPr id="22" name="コンテンツ プレースホルダー 2">
            <a:extLst>
              <a:ext uri="{FF2B5EF4-FFF2-40B4-BE49-F238E27FC236}">
                <a16:creationId xmlns:a16="http://schemas.microsoft.com/office/drawing/2014/main" id="{201CEC6C-F4D7-96C4-8DD5-0861664E8DD9}"/>
              </a:ext>
            </a:extLst>
          </p:cNvPr>
          <p:cNvSpPr txBox="1">
            <a:spLocks/>
          </p:cNvSpPr>
          <p:nvPr/>
        </p:nvSpPr>
        <p:spPr>
          <a:xfrm>
            <a:off x="209734" y="1601830"/>
            <a:ext cx="11772532" cy="4913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ja-JP" sz="2400" dirty="0"/>
              <a:t>Data shared via the JVDN system</a:t>
            </a:r>
          </a:p>
          <a:p>
            <a:pPr lvl="1">
              <a:buFont typeface="Wingdings" pitchFamily="2" charset="2"/>
              <a:buChar char="ü"/>
            </a:pPr>
            <a:r>
              <a:rPr lang="en" altLang="ja-JP" dirty="0"/>
              <a:t>Observation station locations and observation items</a:t>
            </a:r>
          </a:p>
          <a:p>
            <a:pPr lvl="1">
              <a:buFont typeface="Wingdings" pitchFamily="2" charset="2"/>
              <a:buChar char="ü"/>
            </a:pPr>
            <a:r>
              <a:rPr lang="en" altLang="ja-JP" dirty="0"/>
              <a:t>Seismic data (short-period and broadband)</a:t>
            </a:r>
          </a:p>
          <a:p>
            <a:pPr lvl="1">
              <a:buFont typeface="Wingdings" pitchFamily="2" charset="2"/>
              <a:buChar char="ü"/>
            </a:pPr>
            <a:r>
              <a:rPr lang="en" altLang="ja-JP" dirty="0"/>
              <a:t>Infrasound data (infrasound and </a:t>
            </a:r>
            <a:r>
              <a:rPr lang="en" altLang="ja-JP" dirty="0" err="1"/>
              <a:t>microbarometric</a:t>
            </a:r>
            <a:r>
              <a:rPr lang="en" altLang="ja-JP" dirty="0"/>
              <a:t>)</a:t>
            </a:r>
          </a:p>
          <a:p>
            <a:pPr lvl="1">
              <a:buFont typeface="Wingdings" pitchFamily="2" charset="2"/>
              <a:buChar char="ü"/>
            </a:pPr>
            <a:r>
              <a:rPr lang="en" altLang="ja-JP" dirty="0"/>
              <a:t>GNSS data</a:t>
            </a:r>
          </a:p>
          <a:p>
            <a:pPr lvl="1">
              <a:buFont typeface="Wingdings" pitchFamily="2" charset="2"/>
              <a:buChar char="ü"/>
            </a:pPr>
            <a:r>
              <a:rPr lang="en" altLang="ja-JP" dirty="0"/>
              <a:t>Tiltmeter data</a:t>
            </a:r>
          </a:p>
          <a:p>
            <a:pPr lvl="1">
              <a:buFont typeface="Wingdings" pitchFamily="2" charset="2"/>
              <a:buChar char="ü"/>
            </a:pPr>
            <a:r>
              <a:rPr lang="en" altLang="ja-JP" dirty="0"/>
              <a:t>SAR data (slant range changes)</a:t>
            </a:r>
          </a:p>
          <a:p>
            <a:pPr lvl="1">
              <a:buFont typeface="Wingdings" pitchFamily="2" charset="2"/>
              <a:buChar char="ü"/>
            </a:pPr>
            <a:r>
              <a:rPr lang="en" altLang="ja-JP" dirty="0"/>
              <a:t>Rock core data</a:t>
            </a:r>
          </a:p>
          <a:p>
            <a:pPr lvl="1">
              <a:buFont typeface="Wingdings" pitchFamily="2" charset="2"/>
              <a:buChar char="ü"/>
            </a:pPr>
            <a:r>
              <a:rPr lang="en" altLang="ja-JP" dirty="0"/>
              <a:t>Tephra fall data</a:t>
            </a:r>
          </a:p>
          <a:p>
            <a:pPr lvl="1">
              <a:buFont typeface="Wingdings" pitchFamily="2" charset="2"/>
              <a:buChar char="ü"/>
            </a:pPr>
            <a:r>
              <a:rPr lang="en" altLang="ja-JP" dirty="0"/>
              <a:t>Photographic data</a:t>
            </a:r>
          </a:p>
          <a:p>
            <a:pPr lvl="1">
              <a:buFont typeface="Wingdings" pitchFamily="2" charset="2"/>
              <a:buChar char="ü"/>
            </a:pPr>
            <a:r>
              <a:rPr lang="en" altLang="ja-JP" dirty="0"/>
              <a:t>Remote camera data, etc.</a:t>
            </a:r>
          </a:p>
        </p:txBody>
      </p:sp>
    </p:spTree>
    <p:extLst>
      <p:ext uri="{BB962C8B-B14F-4D97-AF65-F5344CB8AC3E}">
        <p14:creationId xmlns:p14="http://schemas.microsoft.com/office/powerpoint/2010/main" val="2573000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5150D-1D2B-0ABA-C149-AE35B8C78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AAB647-E680-AAC3-72EE-020D97E8E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11772532" cy="591583"/>
          </a:xfrm>
        </p:spPr>
        <p:txBody>
          <a:bodyPr/>
          <a:lstStyle/>
          <a:p>
            <a:r>
              <a:rPr lang="en" altLang="ja-JP" sz="3600" b="1" dirty="0"/>
              <a:t>JVDN: </a:t>
            </a:r>
            <a:r>
              <a:rPr lang="en-US" altLang="ja-JP" sz="3600" b="1" dirty="0">
                <a:cs typeface="Calibri" panose="020F0502020204030204" pitchFamily="34" charset="0"/>
              </a:rPr>
              <a:t>Japan Volcanological Data Network</a:t>
            </a:r>
            <a:endParaRPr kumimoji="1" lang="ja-JP" altLang="en-US" sz="3600" dirty="0"/>
          </a:p>
        </p:txBody>
      </p:sp>
      <p:pic>
        <p:nvPicPr>
          <p:cNvPr id="3" name="図 2" descr="マップ&#10;&#10;自動的に生成された説明">
            <a:extLst>
              <a:ext uri="{FF2B5EF4-FFF2-40B4-BE49-F238E27FC236}">
                <a16:creationId xmlns:a16="http://schemas.microsoft.com/office/drawing/2014/main" id="{AC5DA3DF-AE35-6DDE-5CF1-B723A5FCC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2" y="659259"/>
            <a:ext cx="3397406" cy="20437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7DC674D-577F-B780-39A0-EE7B0A608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23" y="2866666"/>
            <a:ext cx="3474351" cy="1917678"/>
          </a:xfrm>
          <a:prstGeom prst="rect">
            <a:avLst/>
          </a:prstGeom>
        </p:spPr>
      </p:pic>
      <p:pic>
        <p:nvPicPr>
          <p:cNvPr id="7" name="図 6" descr="グラフィカル ユーザー インターフェイス, マップ&#10;&#10;自動的に生成された説明">
            <a:extLst>
              <a:ext uri="{FF2B5EF4-FFF2-40B4-BE49-F238E27FC236}">
                <a16:creationId xmlns:a16="http://schemas.microsoft.com/office/drawing/2014/main" id="{A1F1A68E-8FD6-1AA6-7603-84DF63B3D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2" y="4750547"/>
            <a:ext cx="3397406" cy="210745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A12D83F-0E9D-5DEB-AA0F-9FCF83B714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40" y="707952"/>
            <a:ext cx="3400255" cy="196804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50F8D7A-690E-D39F-F1CE-4775AFB815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2" y="2814836"/>
            <a:ext cx="3397406" cy="185768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B89C09D-D0C7-005D-3114-5B4AEC270C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028" y="680936"/>
            <a:ext cx="3391705" cy="202207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578301F-EF29-F825-C123-F291D3985B3A}"/>
              </a:ext>
            </a:extLst>
          </p:cNvPr>
          <p:cNvSpPr txBox="1"/>
          <p:nvPr/>
        </p:nvSpPr>
        <p:spPr>
          <a:xfrm>
            <a:off x="312754" y="654970"/>
            <a:ext cx="3049880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34" charset="-128"/>
                <a:cs typeface="Calibri" panose="020F0502020204030204" pitchFamily="34" charset="0"/>
              </a:rPr>
              <a:t>Observation stations, Hypocenter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06EDDB4-6F43-1606-9D90-692BC7A95BF2}"/>
              </a:ext>
            </a:extLst>
          </p:cNvPr>
          <p:cNvSpPr txBox="1"/>
          <p:nvPr/>
        </p:nvSpPr>
        <p:spPr>
          <a:xfrm>
            <a:off x="4304340" y="654970"/>
            <a:ext cx="1260407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34" charset="-128"/>
                <a:cs typeface="Calibri" panose="020F0502020204030204" pitchFamily="34" charset="0"/>
              </a:rPr>
              <a:t>Seismic data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5658EB9-D98F-83A6-180F-EEA118DF690B}"/>
              </a:ext>
            </a:extLst>
          </p:cNvPr>
          <p:cNvSpPr txBox="1"/>
          <p:nvPr/>
        </p:nvSpPr>
        <p:spPr>
          <a:xfrm>
            <a:off x="8276111" y="654970"/>
            <a:ext cx="1576248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34" charset="-128"/>
                <a:cs typeface="Calibri" panose="020F0502020204030204" pitchFamily="34" charset="0"/>
              </a:rPr>
              <a:t>Infrasound data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A6B2B22-15C5-E0C5-EC80-61DB01D15F6F}"/>
              </a:ext>
            </a:extLst>
          </p:cNvPr>
          <p:cNvSpPr txBox="1"/>
          <p:nvPr/>
        </p:nvSpPr>
        <p:spPr>
          <a:xfrm>
            <a:off x="312754" y="2781040"/>
            <a:ext cx="1132588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34" charset="-128"/>
                <a:cs typeface="Calibri" panose="020F0502020204030204" pitchFamily="34" charset="0"/>
              </a:rPr>
              <a:t>GNSS data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C4C1636-F3F2-D8B9-FC4A-EBD01E8EA009}"/>
              </a:ext>
            </a:extLst>
          </p:cNvPr>
          <p:cNvSpPr txBox="1"/>
          <p:nvPr/>
        </p:nvSpPr>
        <p:spPr>
          <a:xfrm>
            <a:off x="4252424" y="2781040"/>
            <a:ext cx="1440454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34" charset="-128"/>
                <a:cs typeface="Calibri" panose="020F0502020204030204" pitchFamily="34" charset="0"/>
              </a:rPr>
              <a:t>Tiltmeter data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D9CB059-0FB0-CF50-613F-BC95D75BB4A2}"/>
              </a:ext>
            </a:extLst>
          </p:cNvPr>
          <p:cNvSpPr txBox="1"/>
          <p:nvPr/>
        </p:nvSpPr>
        <p:spPr>
          <a:xfrm>
            <a:off x="312754" y="4769594"/>
            <a:ext cx="2478832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34" charset="-128"/>
                <a:cs typeface="Calibri" panose="020F0502020204030204" pitchFamily="34" charset="0"/>
              </a:rPr>
              <a:t>SAR (slant range changes)</a:t>
            </a:r>
          </a:p>
        </p:txBody>
      </p:sp>
      <p:pic>
        <p:nvPicPr>
          <p:cNvPr id="27" name="図 26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F3E5A00-B167-1E12-6E64-F418EE3CBC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08" y="4869970"/>
            <a:ext cx="2616766" cy="1898677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018F320-AEB1-27BF-3A35-26BBD59F1B12}"/>
              </a:ext>
            </a:extLst>
          </p:cNvPr>
          <p:cNvSpPr txBox="1"/>
          <p:nvPr/>
        </p:nvSpPr>
        <p:spPr>
          <a:xfrm>
            <a:off x="4252423" y="4907110"/>
            <a:ext cx="1098175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34" charset="-128"/>
                <a:cs typeface="Calibri" panose="020F0502020204030204" pitchFamily="34" charset="0"/>
              </a:rPr>
              <a:t>Rock core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CABB7CA-6D58-10E1-5E92-4F62D6E5BB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53" y="4940323"/>
            <a:ext cx="3198905" cy="191767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B14514D-E9B4-2919-A77A-49DD6434DD31}"/>
              </a:ext>
            </a:extLst>
          </p:cNvPr>
          <p:cNvSpPr txBox="1"/>
          <p:nvPr/>
        </p:nvSpPr>
        <p:spPr>
          <a:xfrm>
            <a:off x="8284425" y="4844770"/>
            <a:ext cx="963589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34" charset="-128"/>
                <a:cs typeface="Calibri" panose="020F0502020204030204" pitchFamily="34" charset="0"/>
              </a:rPr>
              <a:t>Webcam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20423CE-674A-E199-A9AB-C447613803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3785" y="2866666"/>
            <a:ext cx="3421444" cy="194949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3F851D0-3D11-6A82-0168-7E6054584620}"/>
              </a:ext>
            </a:extLst>
          </p:cNvPr>
          <p:cNvSpPr txBox="1"/>
          <p:nvPr/>
        </p:nvSpPr>
        <p:spPr>
          <a:xfrm>
            <a:off x="8284425" y="2771112"/>
            <a:ext cx="1132588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34" charset="-128"/>
                <a:cs typeface="Calibri" panose="020F0502020204030204" pitchFamily="34" charset="0"/>
              </a:rPr>
              <a:t>Tephra fall</a:t>
            </a:r>
          </a:p>
        </p:txBody>
      </p:sp>
    </p:spTree>
    <p:extLst>
      <p:ext uri="{BB962C8B-B14F-4D97-AF65-F5344CB8AC3E}">
        <p14:creationId xmlns:p14="http://schemas.microsoft.com/office/powerpoint/2010/main" val="2983576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24AFF-EDE8-8A7F-58D3-74E35B53F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55C6B5-FC27-3381-BCC7-91F341A4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11772532" cy="591583"/>
          </a:xfrm>
        </p:spPr>
        <p:txBody>
          <a:bodyPr/>
          <a:lstStyle/>
          <a:p>
            <a:r>
              <a:rPr lang="en" altLang="ja-JP" sz="3600" b="1" dirty="0"/>
              <a:t>JVDN: </a:t>
            </a:r>
            <a:r>
              <a:rPr lang="en-US" altLang="ja-JP" sz="3600" b="1" dirty="0">
                <a:cs typeface="Calibri" panose="020F0502020204030204" pitchFamily="34" charset="0"/>
              </a:rPr>
              <a:t>Japan Volcanological Data Network</a:t>
            </a:r>
            <a:endParaRPr kumimoji="1" lang="ja-JP" altLang="en-US" sz="3600" dirty="0"/>
          </a:p>
        </p:txBody>
      </p:sp>
      <p:pic>
        <p:nvPicPr>
          <p:cNvPr id="3" name="2025-11-19_9.52.23s">
            <a:hlinkClick r:id="" action="ppaction://media"/>
            <a:extLst>
              <a:ext uri="{FF2B5EF4-FFF2-40B4-BE49-F238E27FC236}">
                <a16:creationId xmlns:a16="http://schemas.microsoft.com/office/drawing/2014/main" id="{F9052F9D-EA1C-5265-7AF6-6E74D9A631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081" y="680936"/>
            <a:ext cx="11361738" cy="530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4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D00DC-420A-B4CA-118D-6DD44E21B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3453FF-094F-4FC3-BBCD-596DBAA5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4" y="89353"/>
            <a:ext cx="11772532" cy="591583"/>
          </a:xfrm>
        </p:spPr>
        <p:txBody>
          <a:bodyPr/>
          <a:lstStyle/>
          <a:p>
            <a:r>
              <a:rPr lang="en" altLang="ja-JP" sz="3600" b="1" dirty="0"/>
              <a:t>Key functions of JVDN system</a:t>
            </a:r>
            <a:endParaRPr kumimoji="1" lang="ja-JP" altLang="en-US" sz="3600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7508BC1-E987-EA3B-9EAB-FA635DFEE5B6}"/>
              </a:ext>
            </a:extLst>
          </p:cNvPr>
          <p:cNvSpPr txBox="1">
            <a:spLocks/>
          </p:cNvSpPr>
          <p:nvPr/>
        </p:nvSpPr>
        <p:spPr>
          <a:xfrm>
            <a:off x="209734" y="706177"/>
            <a:ext cx="5497892" cy="496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ja-JP" sz="2400" dirty="0"/>
              <a:t>GIS data visualization (overlaying multiple information)</a:t>
            </a:r>
          </a:p>
          <a:p>
            <a:r>
              <a:rPr lang="en" altLang="ja-JP" sz="2400" b="1" dirty="0"/>
              <a:t>Data download available for research purposes </a:t>
            </a:r>
            <a:r>
              <a:rPr lang="en" altLang="ja-JP" sz="2400" dirty="0"/>
              <a:t>(user registration required) </a:t>
            </a:r>
          </a:p>
          <a:p>
            <a:r>
              <a:rPr lang="en" altLang="ja-JP" sz="2400" b="1" dirty="0"/>
              <a:t>Data sharing functionality for tephra fall surveys</a:t>
            </a:r>
            <a:r>
              <a:rPr lang="en" altLang="ja-JP" sz="2400" dirty="0"/>
              <a:t>, etc. </a:t>
            </a:r>
          </a:p>
          <a:p>
            <a:r>
              <a:rPr lang="en" altLang="ja-JP" sz="2400" dirty="0"/>
              <a:t>Links to existing public databases</a:t>
            </a:r>
          </a:p>
          <a:p>
            <a:r>
              <a:rPr lang="en" altLang="ja-JP" sz="2400" dirty="0"/>
              <a:t>Registration and provision of arbitrary files, including analysis programs, ad hoc observation data, and supplementary files for published papers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ACB687-2BC7-68CF-08AD-93A2438A46A4}"/>
              </a:ext>
            </a:extLst>
          </p:cNvPr>
          <p:cNvSpPr txBox="1">
            <a:spLocks/>
          </p:cNvSpPr>
          <p:nvPr/>
        </p:nvSpPr>
        <p:spPr>
          <a:xfrm>
            <a:off x="5887750" y="711998"/>
            <a:ext cx="6183003" cy="366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" altLang="ja-JP" sz="2000" b="1" dirty="0"/>
              <a:t>Example of downloadable data list (NIED </a:t>
            </a:r>
            <a:r>
              <a:rPr lang="en" altLang="ja-JP" sz="2000" b="1" dirty="0" err="1"/>
              <a:t>Kirishimayama</a:t>
            </a:r>
            <a:r>
              <a:rPr lang="en" altLang="ja-JP" sz="2000" b="1" dirty="0"/>
              <a:t>)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1BEB593-642E-5621-42FE-46449B659403}"/>
              </a:ext>
            </a:extLst>
          </p:cNvPr>
          <p:cNvGrpSpPr/>
          <p:nvPr/>
        </p:nvGrpSpPr>
        <p:grpSpPr>
          <a:xfrm>
            <a:off x="5976239" y="1071100"/>
            <a:ext cx="6094515" cy="5498076"/>
            <a:chOff x="5976239" y="899650"/>
            <a:chExt cx="6094515" cy="5498076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80FC6B32-2833-1A9A-19DD-87B06F414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76239" y="899650"/>
              <a:ext cx="6094515" cy="5498076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8F1C514B-1F5D-376C-5F31-72A48D963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6239" y="5503474"/>
              <a:ext cx="6094515" cy="466306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B0962E3E-BE66-6BAA-B885-6EACACD101C3}"/>
                </a:ext>
              </a:extLst>
            </p:cNvPr>
            <p:cNvSpPr/>
            <p:nvPr/>
          </p:nvSpPr>
          <p:spPr>
            <a:xfrm>
              <a:off x="5976239" y="5969780"/>
              <a:ext cx="6094514" cy="427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8422427"/>
      </p:ext>
    </p:extLst>
  </p:cSld>
  <p:clrMapOvr>
    <a:masterClrMapping/>
  </p:clrMapOvr>
</p:sld>
</file>

<file path=ppt/theme/theme1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8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9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14530</TotalTime>
  <Words>1224</Words>
  <Application>Microsoft Macintosh PowerPoint</Application>
  <PresentationFormat>ワイド画面</PresentationFormat>
  <Paragraphs>174</Paragraphs>
  <Slides>20</Slides>
  <Notes>2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20</vt:i4>
      </vt:variant>
    </vt:vector>
  </HeadingPairs>
  <TitlesOfParts>
    <vt:vector size="29" baseType="lpstr">
      <vt:lpstr>Meiryo UI</vt:lpstr>
      <vt:lpstr>游ゴシック</vt:lpstr>
      <vt:lpstr>Arial</vt:lpstr>
      <vt:lpstr>Arial Narrow</vt:lpstr>
      <vt:lpstr>Calibri</vt:lpstr>
      <vt:lpstr>Wingdings</vt:lpstr>
      <vt:lpstr>5_デザインの設定</vt:lpstr>
      <vt:lpstr>1_デザインの設定</vt:lpstr>
      <vt:lpstr>2_ホワイト</vt:lpstr>
      <vt:lpstr>PowerPoint プレゼンテーション</vt:lpstr>
      <vt:lpstr>Amendment of the Act on Special Measures for Active Volcanoes (2023)</vt:lpstr>
      <vt:lpstr>HVRP: Headquarters for the Volcano Research Promotion</vt:lpstr>
      <vt:lpstr>HVRP: Headquarters for the Volcano Research Promotion</vt:lpstr>
      <vt:lpstr>Comprehensive/basic measures for  the promotion of  observation and research</vt:lpstr>
      <vt:lpstr>JVDN: Japan Volcanological Data Network</vt:lpstr>
      <vt:lpstr>JVDN: Japan Volcanological Data Network</vt:lpstr>
      <vt:lpstr>JVDN: Japan Volcanological Data Network</vt:lpstr>
      <vt:lpstr>Key functions of JVDN system</vt:lpstr>
      <vt:lpstr>Data sharing functionality for tephra fall surveys</vt:lpstr>
      <vt:lpstr>Volcanic activity assessment using JVDN</vt:lpstr>
      <vt:lpstr>Comprehensive/basic measures for  the promotion of  observation and research</vt:lpstr>
      <vt:lpstr>V-net: Fundamental Volcano Observation Network</vt:lpstr>
      <vt:lpstr>V-net: Fundamental Volcano Observation Network</vt:lpstr>
      <vt:lpstr>Examples of V-net outcome</vt:lpstr>
      <vt:lpstr>Summary and Future prospects</vt:lpstr>
      <vt:lpstr>PowerPoint プレゼンテーション</vt:lpstr>
      <vt:lpstr>PowerPoint プレゼンテーション</vt:lpstr>
      <vt:lpstr>Distribution of V-net</vt:lpstr>
      <vt:lpstr>HVRP: Headquarters for the Volcano Research Promotion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橋本直彦 Naohiko Hashimoto</dc:creator>
  <cp:lastModifiedBy>Tomofumi Kozono</cp:lastModifiedBy>
  <cp:revision>460</cp:revision>
  <cp:lastPrinted>2020-04-01T01:02:38Z</cp:lastPrinted>
  <dcterms:created xsi:type="dcterms:W3CDTF">2019-12-09T02:30:04Z</dcterms:created>
  <dcterms:modified xsi:type="dcterms:W3CDTF">2025-11-19T02:07:30Z</dcterms:modified>
</cp:coreProperties>
</file>