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42"/>
  </p:notesMasterIdLst>
  <p:sldIdLst>
    <p:sldId id="256" r:id="rId2"/>
    <p:sldId id="271" r:id="rId3"/>
    <p:sldId id="368" r:id="rId4"/>
    <p:sldId id="312" r:id="rId5"/>
    <p:sldId id="263" r:id="rId6"/>
    <p:sldId id="278" r:id="rId7"/>
    <p:sldId id="279" r:id="rId8"/>
    <p:sldId id="369" r:id="rId9"/>
    <p:sldId id="370" r:id="rId10"/>
    <p:sldId id="371" r:id="rId11"/>
    <p:sldId id="372" r:id="rId12"/>
    <p:sldId id="373" r:id="rId13"/>
    <p:sldId id="379" r:id="rId14"/>
    <p:sldId id="393" r:id="rId15"/>
    <p:sldId id="380" r:id="rId16"/>
    <p:sldId id="382" r:id="rId17"/>
    <p:sldId id="383" r:id="rId18"/>
    <p:sldId id="384" r:id="rId19"/>
    <p:sldId id="385" r:id="rId20"/>
    <p:sldId id="261" r:id="rId21"/>
    <p:sldId id="341" r:id="rId22"/>
    <p:sldId id="352" r:id="rId23"/>
    <p:sldId id="313" r:id="rId24"/>
    <p:sldId id="386" r:id="rId25"/>
    <p:sldId id="275" r:id="rId26"/>
    <p:sldId id="272" r:id="rId27"/>
    <p:sldId id="320" r:id="rId28"/>
    <p:sldId id="321" r:id="rId29"/>
    <p:sldId id="326" r:id="rId30"/>
    <p:sldId id="327" r:id="rId31"/>
    <p:sldId id="264" r:id="rId32"/>
    <p:sldId id="315" r:id="rId33"/>
    <p:sldId id="316" r:id="rId34"/>
    <p:sldId id="317" r:id="rId35"/>
    <p:sldId id="318" r:id="rId36"/>
    <p:sldId id="319" r:id="rId37"/>
    <p:sldId id="322" r:id="rId38"/>
    <p:sldId id="300" r:id="rId39"/>
    <p:sldId id="332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4B183"/>
    <a:srgbClr val="4472C4"/>
    <a:srgbClr val="AAAAFF"/>
    <a:srgbClr val="0432FF"/>
    <a:srgbClr val="00B050"/>
    <a:srgbClr val="00FDFF"/>
    <a:srgbClr val="00B0F0"/>
    <a:srgbClr val="FF4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/>
    <p:restoredTop sz="94877"/>
  </p:normalViewPr>
  <p:slideViewPr>
    <p:cSldViewPr snapToGrid="0">
      <p:cViewPr varScale="1">
        <p:scale>
          <a:sx n="111" d="100"/>
          <a:sy n="111" d="100"/>
        </p:scale>
        <p:origin x="28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A089A-7A95-DC45-B124-FB79C89CA23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FBE98-82A4-F941-AC93-B08110A95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8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5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13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9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03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18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39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0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46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6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5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77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7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8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FBE98-82A4-F941-AC93-B08110A957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3BFC-3CB7-416A-C651-146B6F881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DDDD8-A795-398C-373E-FFEF56FE4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5F6E-6CBF-BD14-1A4E-38907976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C874C-EC16-1203-534F-30E33BBD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2DC21-4110-4A85-F5B7-1493DDAA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3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ACA7-133F-8DEF-BB99-EBAA85BD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8D756-9281-EF74-90AC-3FC080DDD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0C8FB-E0A5-51FC-EA23-A7534C0E9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1A971-32C1-DC37-8007-856DB283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D9720-B255-31C1-0060-5263038F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2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5A8F9D-5FBC-91FD-9303-F316A91610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30166-01A5-A8D5-3A72-9634C32E7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BB340-A83C-7B74-ECCE-1F940C1F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1AB4-029C-5474-A3B7-250F04D5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352AC-1828-89F8-8443-C032A0CC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2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443E-7D53-C652-B714-77B79E5A2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937DE-E7A5-AE0A-0D77-40269F19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83B3-BBB0-A3DE-A1AA-EFF2810E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D1F60-C5AB-DCCC-5B98-8CE2188B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CBA4F-51D3-2E15-0337-D5C824FB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7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C6078-8EA4-374F-892D-F4BB1998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4D5EB-59DE-BEA9-4ACB-F86A9DA62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83FDA-ABFF-5F5B-0AF6-4EE98634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0A87-6F8C-1F45-A1B7-3173342A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DB701-9A6B-D0C0-BB9A-D15DF343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C054-68D4-5F3D-D2AD-298E4A18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E4A5A-4D1B-87EC-8903-EB443E076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402E93-59C5-9F15-5377-E73135D47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944C9-D6F8-CC7B-08B0-1DB9B4E8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16612-A9ED-08B7-07BC-8B8D4523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088AB-E617-AB02-F030-5ED7D9FD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0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81C6-A83C-F190-4A20-E7AE3244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FC4ED-D785-D2A3-7F38-1F6052B00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C8357-6ED1-AC6A-5214-959ABC849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82446-20D2-AD79-B2E1-7C6607B5E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15766-159E-E174-26D3-C60D60B7C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30AD82-16D8-EF3F-354C-0BA569EA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21659-8FAB-35FD-DA67-2BBC1B89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F97BC-912E-20BA-49A6-443620F5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1307-1003-C932-D73D-ECA14973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0DB27-5BEF-053C-C92D-7D324D63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5BFCE-B4C2-3EC4-E874-712E2DB7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84C02-F799-344A-A5C0-D94F27BB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AFC00-2EEE-CE35-5B6C-6A91474B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C7FAE-AAAB-10D0-0D49-8566F58A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C28BB-1D58-CF97-D5FA-A681A3C0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6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98E4-1574-AF4A-7FAF-122D00B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16DE-F25D-EA74-CBB5-8E143F79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29536D-751B-DBF3-D7CC-FA958257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5B87A-2E0C-B4F7-FD4F-3C7EDC410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6CE34-E102-03C4-62E7-4A2BB050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40872-C027-798E-03AF-4226B6E7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6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0C136-B1B8-D73D-C52E-63807353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077252-9AD2-3FAE-3517-B04259149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229BA-ACC2-0E78-7B6B-CD526163E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D14E3-AABC-53EC-DE32-1794BCC2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D295B-9943-9781-646C-1B9A6BD7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B10B8-7CA8-B848-C91B-BABFACE8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6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D19B9-8DE2-C2C7-FA81-0C9DD1D1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BC8D6-C492-D77B-18EB-580234825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6F4A2-E598-FFA6-4361-EC1A63C50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8CBBF-B308-ED4B-ADB1-4E704CBD88E6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1AA7E-B8B2-F612-EFDC-D75EBF926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F5BC-ABBC-E59B-D28B-572FE30C4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7C0A-AD57-A04B-B0DD-151CE9192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2.jp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8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13.png"/><Relationship Id="rId7" Type="http://schemas.openxmlformats.org/officeDocument/2006/relationships/image" Target="../media/image3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volcano erupting at night&#10;&#10;Description automatically generated">
            <a:extLst>
              <a:ext uri="{FF2B5EF4-FFF2-40B4-BE49-F238E27FC236}">
                <a16:creationId xmlns:a16="http://schemas.microsoft.com/office/drawing/2014/main" id="{85AFC6F4-6D84-B05C-7C61-23C83079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3" y="2174"/>
            <a:ext cx="8423564" cy="515344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33C7-8342-6857-5426-6314E211A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189" y="1724742"/>
            <a:ext cx="6112163" cy="1557608"/>
          </a:xfrm>
        </p:spPr>
        <p:txBody>
          <a:bodyPr anchor="ctr">
            <a:normAutofit/>
          </a:bodyPr>
          <a:lstStyle/>
          <a:p>
            <a:pPr algn="l"/>
            <a:r>
              <a:rPr lang="en-US" sz="32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Volcanic Earthquakes: Their Detection, and Classification</a:t>
            </a:r>
            <a:endParaRPr lang="en-US" sz="3200" b="1" cap="none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A1D096C-F5F8-633E-9AE0-AF083910D8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84" y="5555736"/>
            <a:ext cx="799511" cy="989395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860F0F4A-2030-6CDF-81E8-82A76110F8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5" y="5556917"/>
            <a:ext cx="1805563" cy="989395"/>
          </a:xfrm>
          <a:prstGeom prst="rect">
            <a:avLst/>
          </a:prstGeom>
        </p:spPr>
      </p:pic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5E16DB20-3EF4-9973-4DDD-5DDF9992B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42" y="5542093"/>
            <a:ext cx="1896947" cy="946746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39905A5C-6320-33BC-DC44-CD5E99ABD3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74" y="5577060"/>
            <a:ext cx="974388" cy="946746"/>
          </a:xfrm>
          <a:prstGeom prst="rect">
            <a:avLst/>
          </a:prstGeom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16BAFB82-BEF0-04D5-A50F-2EE48F16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05735" y="5555736"/>
            <a:ext cx="1043468" cy="98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E90E6-E278-E016-6788-41B1156F8846}"/>
              </a:ext>
            </a:extLst>
          </p:cNvPr>
          <p:cNvSpPr txBox="1"/>
          <p:nvPr/>
        </p:nvSpPr>
        <p:spPr>
          <a:xfrm>
            <a:off x="8147915" y="5629356"/>
            <a:ext cx="4016252" cy="840474"/>
          </a:xfrm>
          <a:prstGeom prst="rect">
            <a:avLst/>
          </a:prstGeom>
          <a:noFill/>
        </p:spPr>
        <p:txBody>
          <a:bodyPr wrap="square" lIns="100826" tIns="50413" rIns="100826" bIns="50413" rtlCol="0">
            <a:spAutoFit/>
          </a:bodyPr>
          <a:lstStyle/>
          <a:p>
            <a:r>
              <a:rPr lang="id-ID" sz="1600" b="1" dirty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</a:t>
            </a:r>
            <a:r>
              <a:rPr lang="id-ID" sz="16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Agency</a:t>
            </a:r>
            <a:endParaRPr lang="id-ID" sz="1600" b="1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d-ID" sz="16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CVGHM</a:t>
            </a:r>
          </a:p>
          <a:p>
            <a:r>
              <a:rPr lang="id-ID" sz="16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BPPTKG (Merapi </a:t>
            </a:r>
            <a:r>
              <a:rPr lang="id-ID" sz="1600" b="1" dirty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Volcano</a:t>
            </a:r>
            <a:r>
              <a:rPr lang="id-ID" sz="16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600" b="1" dirty="0" err="1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</a:t>
            </a:r>
            <a:r>
              <a:rPr lang="id-ID" sz="16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212022-D8F6-BE14-5862-9574E0B58EE1}"/>
              </a:ext>
            </a:extLst>
          </p:cNvPr>
          <p:cNvSpPr txBox="1">
            <a:spLocks/>
          </p:cNvSpPr>
          <p:nvPr/>
        </p:nvSpPr>
        <p:spPr>
          <a:xfrm>
            <a:off x="381236" y="4117882"/>
            <a:ext cx="2189472" cy="40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Andika Bayu Aji</a:t>
            </a:r>
            <a:endParaRPr lang="en-US" sz="2000" b="1" baseline="30000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6E0AED-40BA-1B90-B93B-48A9C52AD112}"/>
              </a:ext>
            </a:extLst>
          </p:cNvPr>
          <p:cNvSpPr txBox="1">
            <a:spLocks/>
          </p:cNvSpPr>
          <p:nvPr/>
        </p:nvSpPr>
        <p:spPr>
          <a:xfrm>
            <a:off x="1222470" y="497632"/>
            <a:ext cx="2189472" cy="402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tx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NRFi Workshop </a:t>
            </a:r>
            <a:endParaRPr lang="en-US" sz="2400" b="1" baseline="30000" dirty="0">
              <a:solidFill>
                <a:schemeClr val="tx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05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Trigger-On : When the STA/LTA Value Exceeds the Threshold-On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15378921-D4A2-2262-608A-6D47F38B4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3" t="5555" r="4902"/>
          <a:stretch/>
        </p:blipFill>
        <p:spPr>
          <a:xfrm>
            <a:off x="1030731" y="787031"/>
            <a:ext cx="10130537" cy="418298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FC07F-2781-29AC-E799-315FD61CA64D}"/>
              </a:ext>
            </a:extLst>
          </p:cNvPr>
          <p:cNvCxnSpPr>
            <a:cxnSpLocks/>
          </p:cNvCxnSpPr>
          <p:nvPr/>
        </p:nvCxnSpPr>
        <p:spPr>
          <a:xfrm>
            <a:off x="1283983" y="5205159"/>
            <a:ext cx="8055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42544B2-1E20-D5BF-7CD6-5247E54C3DD0}"/>
              </a:ext>
            </a:extLst>
          </p:cNvPr>
          <p:cNvSpPr/>
          <p:nvPr/>
        </p:nvSpPr>
        <p:spPr>
          <a:xfrm>
            <a:off x="3869341" y="5101745"/>
            <a:ext cx="206828" cy="2068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5DA70-4E2E-9292-3B27-E50026BB50C1}"/>
              </a:ext>
            </a:extLst>
          </p:cNvPr>
          <p:cNvSpPr txBox="1"/>
          <p:nvPr/>
        </p:nvSpPr>
        <p:spPr>
          <a:xfrm>
            <a:off x="2084084" y="5035882"/>
            <a:ext cx="143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Seismic trace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0C736-CCA1-F546-69CE-02688635A5DC}"/>
              </a:ext>
            </a:extLst>
          </p:cNvPr>
          <p:cNvSpPr txBox="1"/>
          <p:nvPr/>
        </p:nvSpPr>
        <p:spPr>
          <a:xfrm>
            <a:off x="4043509" y="5035882"/>
            <a:ext cx="1692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(STA/LTA)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8E7B2-36A8-8B9B-936C-3C4B259682D5}"/>
              </a:ext>
            </a:extLst>
          </p:cNvPr>
          <p:cNvCxnSpPr>
            <a:cxnSpLocks/>
          </p:cNvCxnSpPr>
          <p:nvPr/>
        </p:nvCxnSpPr>
        <p:spPr>
          <a:xfrm>
            <a:off x="6215210" y="5205159"/>
            <a:ext cx="80554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87978-F706-9450-0FC0-C43625A94C32}"/>
              </a:ext>
            </a:extLst>
          </p:cNvPr>
          <p:cNvCxnSpPr>
            <a:cxnSpLocks/>
          </p:cNvCxnSpPr>
          <p:nvPr/>
        </p:nvCxnSpPr>
        <p:spPr>
          <a:xfrm>
            <a:off x="9001952" y="5174195"/>
            <a:ext cx="805543" cy="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9758B4-86DE-BC86-8514-F7EFAA0EBAE2}"/>
              </a:ext>
            </a:extLst>
          </p:cNvPr>
          <p:cNvSpPr txBox="1"/>
          <p:nvPr/>
        </p:nvSpPr>
        <p:spPr>
          <a:xfrm>
            <a:off x="7143218" y="5026690"/>
            <a:ext cx="1434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 ± 3*SD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5487F-A74F-B202-1089-ECBDF1880719}"/>
              </a:ext>
            </a:extLst>
          </p:cNvPr>
          <p:cNvSpPr txBox="1"/>
          <p:nvPr/>
        </p:nvSpPr>
        <p:spPr>
          <a:xfrm>
            <a:off x="9898662" y="5026690"/>
            <a:ext cx="805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E8C460BF-BE5F-0264-3A76-CE31E05DC81B}"/>
              </a:ext>
            </a:extLst>
          </p:cNvPr>
          <p:cNvSpPr/>
          <p:nvPr/>
        </p:nvSpPr>
        <p:spPr>
          <a:xfrm flipV="1">
            <a:off x="2084084" y="2882211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85486039-FB7F-1F53-6C82-293CBA33B55D}"/>
              </a:ext>
            </a:extLst>
          </p:cNvPr>
          <p:cNvSpPr/>
          <p:nvPr/>
        </p:nvSpPr>
        <p:spPr>
          <a:xfrm flipV="1">
            <a:off x="2802540" y="287852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F46A24F0-98E8-9624-5A43-CCD98F38AFC6}"/>
              </a:ext>
            </a:extLst>
          </p:cNvPr>
          <p:cNvSpPr/>
          <p:nvPr/>
        </p:nvSpPr>
        <p:spPr>
          <a:xfrm flipV="1">
            <a:off x="6923476" y="287852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B0D15D9-23CD-025C-1C24-1EA94C528FAA}"/>
              </a:ext>
            </a:extLst>
          </p:cNvPr>
          <p:cNvSpPr/>
          <p:nvPr/>
        </p:nvSpPr>
        <p:spPr>
          <a:xfrm flipV="1">
            <a:off x="4709038" y="287852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6C3B27EA-BC6F-A85B-21AA-F36C8FBF38D2}"/>
              </a:ext>
            </a:extLst>
          </p:cNvPr>
          <p:cNvSpPr/>
          <p:nvPr/>
        </p:nvSpPr>
        <p:spPr>
          <a:xfrm flipV="1">
            <a:off x="10439859" y="287852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B2C398D-EAFA-34BB-3F59-0B5E87263337}"/>
              </a:ext>
            </a:extLst>
          </p:cNvPr>
          <p:cNvSpPr/>
          <p:nvPr/>
        </p:nvSpPr>
        <p:spPr>
          <a:xfrm flipV="1">
            <a:off x="5517192" y="5633979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94B33-F791-212F-6D3C-0FAE4269833D}"/>
              </a:ext>
            </a:extLst>
          </p:cNvPr>
          <p:cNvSpPr txBox="1"/>
          <p:nvPr/>
        </p:nvSpPr>
        <p:spPr>
          <a:xfrm>
            <a:off x="5735031" y="5522626"/>
            <a:ext cx="119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Trigger-On</a:t>
            </a:r>
          </a:p>
        </p:txBody>
      </p:sp>
    </p:spTree>
    <p:extLst>
      <p:ext uri="{BB962C8B-B14F-4D97-AF65-F5344CB8AC3E}">
        <p14:creationId xmlns:p14="http://schemas.microsoft.com/office/powerpoint/2010/main" val="424483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Trigger-Off (2</a:t>
            </a:r>
            <a:r>
              <a:rPr lang="en-US" sz="2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Criterion): When the Smooth STA/LTA Values Cross the Threshold-Off Twice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FC07F-2781-29AC-E799-315FD61CA64D}"/>
              </a:ext>
            </a:extLst>
          </p:cNvPr>
          <p:cNvCxnSpPr>
            <a:cxnSpLocks/>
          </p:cNvCxnSpPr>
          <p:nvPr/>
        </p:nvCxnSpPr>
        <p:spPr>
          <a:xfrm>
            <a:off x="1283983" y="5477008"/>
            <a:ext cx="8055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42544B2-1E20-D5BF-7CD6-5247E54C3DD0}"/>
              </a:ext>
            </a:extLst>
          </p:cNvPr>
          <p:cNvSpPr/>
          <p:nvPr/>
        </p:nvSpPr>
        <p:spPr>
          <a:xfrm>
            <a:off x="3869341" y="5373594"/>
            <a:ext cx="206828" cy="2068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5DA70-4E2E-9292-3B27-E50026BB50C1}"/>
              </a:ext>
            </a:extLst>
          </p:cNvPr>
          <p:cNvSpPr txBox="1"/>
          <p:nvPr/>
        </p:nvSpPr>
        <p:spPr>
          <a:xfrm>
            <a:off x="2084084" y="5307731"/>
            <a:ext cx="143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Seismic trace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0C736-CCA1-F546-69CE-02688635A5DC}"/>
              </a:ext>
            </a:extLst>
          </p:cNvPr>
          <p:cNvSpPr txBox="1"/>
          <p:nvPr/>
        </p:nvSpPr>
        <p:spPr>
          <a:xfrm>
            <a:off x="4043509" y="5307731"/>
            <a:ext cx="1692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(STA/LTA)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8E7B2-36A8-8B9B-936C-3C4B259682D5}"/>
              </a:ext>
            </a:extLst>
          </p:cNvPr>
          <p:cNvCxnSpPr>
            <a:cxnSpLocks/>
          </p:cNvCxnSpPr>
          <p:nvPr/>
        </p:nvCxnSpPr>
        <p:spPr>
          <a:xfrm>
            <a:off x="6215210" y="5477008"/>
            <a:ext cx="80554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87978-F706-9450-0FC0-C43625A94C32}"/>
              </a:ext>
            </a:extLst>
          </p:cNvPr>
          <p:cNvCxnSpPr>
            <a:cxnSpLocks/>
          </p:cNvCxnSpPr>
          <p:nvPr/>
        </p:nvCxnSpPr>
        <p:spPr>
          <a:xfrm>
            <a:off x="9001952" y="5446044"/>
            <a:ext cx="805543" cy="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9758B4-86DE-BC86-8514-F7EFAA0EBAE2}"/>
              </a:ext>
            </a:extLst>
          </p:cNvPr>
          <p:cNvSpPr txBox="1"/>
          <p:nvPr/>
        </p:nvSpPr>
        <p:spPr>
          <a:xfrm>
            <a:off x="7143218" y="5298539"/>
            <a:ext cx="1434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 ± 3*SD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5487F-A74F-B202-1089-ECBDF1880719}"/>
              </a:ext>
            </a:extLst>
          </p:cNvPr>
          <p:cNvSpPr txBox="1"/>
          <p:nvPr/>
        </p:nvSpPr>
        <p:spPr>
          <a:xfrm>
            <a:off x="9898662" y="5298539"/>
            <a:ext cx="805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B2C398D-EAFA-34BB-3F59-0B5E87263337}"/>
              </a:ext>
            </a:extLst>
          </p:cNvPr>
          <p:cNvSpPr/>
          <p:nvPr/>
        </p:nvSpPr>
        <p:spPr>
          <a:xfrm flipV="1">
            <a:off x="4955596" y="6039351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94B33-F791-212F-6D3C-0FAE4269833D}"/>
              </a:ext>
            </a:extLst>
          </p:cNvPr>
          <p:cNvSpPr txBox="1"/>
          <p:nvPr/>
        </p:nvSpPr>
        <p:spPr>
          <a:xfrm>
            <a:off x="5215751" y="5931234"/>
            <a:ext cx="119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Trigger-On</a:t>
            </a:r>
          </a:p>
        </p:txBody>
      </p:sp>
      <p:pic>
        <p:nvPicPr>
          <p:cNvPr id="21" name="Picture 20" descr="A graph of a waveform&#10;&#10;Description automatically generated with medium confidence">
            <a:extLst>
              <a:ext uri="{FF2B5EF4-FFF2-40B4-BE49-F238E27FC236}">
                <a16:creationId xmlns:a16="http://schemas.microsoft.com/office/drawing/2014/main" id="{465A6A08-B104-D1DF-D934-10C20DD24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0" t="5204" r="4305"/>
          <a:stretch/>
        </p:blipFill>
        <p:spPr>
          <a:xfrm>
            <a:off x="1086432" y="1061691"/>
            <a:ext cx="10249063" cy="4236848"/>
          </a:xfrm>
          <a:prstGeom prst="rect">
            <a:avLst/>
          </a:prstGeom>
        </p:spPr>
      </p:pic>
      <p:sp>
        <p:nvSpPr>
          <p:cNvPr id="23" name="Triangle 22">
            <a:extLst>
              <a:ext uri="{FF2B5EF4-FFF2-40B4-BE49-F238E27FC236}">
                <a16:creationId xmlns:a16="http://schemas.microsoft.com/office/drawing/2014/main" id="{DF8C58DA-EB97-5A58-DB30-07BE989C7041}"/>
              </a:ext>
            </a:extLst>
          </p:cNvPr>
          <p:cNvSpPr/>
          <p:nvPr/>
        </p:nvSpPr>
        <p:spPr>
          <a:xfrm>
            <a:off x="6757692" y="6020616"/>
            <a:ext cx="194553" cy="16771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8116158A-AEED-09A2-3FD5-9101B4CB835B}"/>
              </a:ext>
            </a:extLst>
          </p:cNvPr>
          <p:cNvSpPr/>
          <p:nvPr/>
        </p:nvSpPr>
        <p:spPr>
          <a:xfrm flipV="1">
            <a:off x="2124848" y="315417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A86D6B5D-08BA-3310-370C-4AF209A1C20C}"/>
              </a:ext>
            </a:extLst>
          </p:cNvPr>
          <p:cNvSpPr/>
          <p:nvPr/>
        </p:nvSpPr>
        <p:spPr>
          <a:xfrm flipV="1">
            <a:off x="4761043" y="316714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09B62067-B311-CD90-BB33-97DA1FE0F8AD}"/>
              </a:ext>
            </a:extLst>
          </p:cNvPr>
          <p:cNvSpPr/>
          <p:nvPr/>
        </p:nvSpPr>
        <p:spPr>
          <a:xfrm flipV="1">
            <a:off x="6975706" y="3157420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898D449E-264C-4770-A3A1-A83BA3BDA446}"/>
              </a:ext>
            </a:extLst>
          </p:cNvPr>
          <p:cNvSpPr/>
          <p:nvPr/>
        </p:nvSpPr>
        <p:spPr>
          <a:xfrm flipV="1">
            <a:off x="10558727" y="3154175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DE36661B-F23D-4333-71D6-92AB754A319D}"/>
              </a:ext>
            </a:extLst>
          </p:cNvPr>
          <p:cNvSpPr/>
          <p:nvPr/>
        </p:nvSpPr>
        <p:spPr>
          <a:xfrm>
            <a:off x="4698899" y="3545711"/>
            <a:ext cx="194553" cy="16771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418489DC-6629-036C-5C5B-664C31C90B93}"/>
              </a:ext>
            </a:extLst>
          </p:cNvPr>
          <p:cNvSpPr/>
          <p:nvPr/>
        </p:nvSpPr>
        <p:spPr>
          <a:xfrm>
            <a:off x="6952245" y="3546277"/>
            <a:ext cx="194553" cy="16771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810AAC59-D2E6-1B36-C95F-543DF7878644}"/>
              </a:ext>
            </a:extLst>
          </p:cNvPr>
          <p:cNvSpPr/>
          <p:nvPr/>
        </p:nvSpPr>
        <p:spPr>
          <a:xfrm>
            <a:off x="10558726" y="3513024"/>
            <a:ext cx="194553" cy="16771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58CBD2-6C97-CBC7-EF98-40E612B0EB78}"/>
              </a:ext>
            </a:extLst>
          </p:cNvPr>
          <p:cNvSpPr txBox="1"/>
          <p:nvPr/>
        </p:nvSpPr>
        <p:spPr>
          <a:xfrm>
            <a:off x="7072982" y="5936679"/>
            <a:ext cx="119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Trigger-Off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B8D0A4-3254-9733-CC6E-0FAE5766CE02}"/>
              </a:ext>
            </a:extLst>
          </p:cNvPr>
          <p:cNvCxnSpPr>
            <a:cxnSpLocks/>
          </p:cNvCxnSpPr>
          <p:nvPr/>
        </p:nvCxnSpPr>
        <p:spPr>
          <a:xfrm>
            <a:off x="1278541" y="6091830"/>
            <a:ext cx="805543" cy="0"/>
          </a:xfrm>
          <a:prstGeom prst="line">
            <a:avLst/>
          </a:prstGeom>
          <a:ln w="57150">
            <a:solidFill>
              <a:srgbClr val="FF4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B1BC63-B38A-CCB2-A090-7A37B31ADC8B}"/>
              </a:ext>
            </a:extLst>
          </p:cNvPr>
          <p:cNvSpPr txBox="1"/>
          <p:nvPr/>
        </p:nvSpPr>
        <p:spPr>
          <a:xfrm>
            <a:off x="2084084" y="5936580"/>
            <a:ext cx="2420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Smooth Log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(STA/LTA)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310020-4E33-1F01-59AC-77C530277DAD}"/>
              </a:ext>
            </a:extLst>
          </p:cNvPr>
          <p:cNvSpPr txBox="1"/>
          <p:nvPr/>
        </p:nvSpPr>
        <p:spPr>
          <a:xfrm>
            <a:off x="1930602" y="624399"/>
            <a:ext cx="77666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‘Smooth STA/LTA values and Crossing Threshold-Off Twice Criteria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B57FD-160E-BBB5-E9A9-A65949853DA5}"/>
              </a:ext>
            </a:extLst>
          </p:cNvPr>
          <p:cNvSpPr/>
          <p:nvPr/>
        </p:nvSpPr>
        <p:spPr>
          <a:xfrm>
            <a:off x="2222123" y="1642946"/>
            <a:ext cx="2538919" cy="1131133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705B2-32BD-B2D0-7EA4-739F7D3562EB}"/>
              </a:ext>
            </a:extLst>
          </p:cNvPr>
          <p:cNvSpPr/>
          <p:nvPr/>
        </p:nvSpPr>
        <p:spPr>
          <a:xfrm>
            <a:off x="4852346" y="1642946"/>
            <a:ext cx="2168407" cy="1131133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9E5E53-D9DD-8539-2C6D-E57B98561678}"/>
              </a:ext>
            </a:extLst>
          </p:cNvPr>
          <p:cNvSpPr/>
          <p:nvPr/>
        </p:nvSpPr>
        <p:spPr>
          <a:xfrm>
            <a:off x="7072981" y="1642946"/>
            <a:ext cx="3553689" cy="1131133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77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9338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Trigger-Off: Third Criterion, Intended to Capture Rockfall Types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EFC07F-2781-29AC-E799-315FD61CA64D}"/>
              </a:ext>
            </a:extLst>
          </p:cNvPr>
          <p:cNvCxnSpPr>
            <a:cxnSpLocks/>
          </p:cNvCxnSpPr>
          <p:nvPr/>
        </p:nvCxnSpPr>
        <p:spPr>
          <a:xfrm>
            <a:off x="1420164" y="5250596"/>
            <a:ext cx="8055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42544B2-1E20-D5BF-7CD6-5247E54C3DD0}"/>
              </a:ext>
            </a:extLst>
          </p:cNvPr>
          <p:cNvSpPr/>
          <p:nvPr/>
        </p:nvSpPr>
        <p:spPr>
          <a:xfrm>
            <a:off x="4005522" y="5147182"/>
            <a:ext cx="206828" cy="20682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85DA70-4E2E-9292-3B27-E50026BB50C1}"/>
              </a:ext>
            </a:extLst>
          </p:cNvPr>
          <p:cNvSpPr txBox="1"/>
          <p:nvPr/>
        </p:nvSpPr>
        <p:spPr>
          <a:xfrm>
            <a:off x="2220265" y="5081319"/>
            <a:ext cx="143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Seismic trace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0C736-CCA1-F546-69CE-02688635A5DC}"/>
              </a:ext>
            </a:extLst>
          </p:cNvPr>
          <p:cNvSpPr txBox="1"/>
          <p:nvPr/>
        </p:nvSpPr>
        <p:spPr>
          <a:xfrm>
            <a:off x="4179690" y="5081319"/>
            <a:ext cx="1692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Log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(STA/LTA)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8E7B2-36A8-8B9B-936C-3C4B259682D5}"/>
              </a:ext>
            </a:extLst>
          </p:cNvPr>
          <p:cNvCxnSpPr>
            <a:cxnSpLocks/>
          </p:cNvCxnSpPr>
          <p:nvPr/>
        </p:nvCxnSpPr>
        <p:spPr>
          <a:xfrm>
            <a:off x="6351391" y="5250596"/>
            <a:ext cx="805543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B87978-F706-9450-0FC0-C43625A94C32}"/>
              </a:ext>
            </a:extLst>
          </p:cNvPr>
          <p:cNvCxnSpPr>
            <a:cxnSpLocks/>
          </p:cNvCxnSpPr>
          <p:nvPr/>
        </p:nvCxnSpPr>
        <p:spPr>
          <a:xfrm>
            <a:off x="9138133" y="5219632"/>
            <a:ext cx="805543" cy="0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9758B4-86DE-BC86-8514-F7EFAA0EBAE2}"/>
              </a:ext>
            </a:extLst>
          </p:cNvPr>
          <p:cNvSpPr txBox="1"/>
          <p:nvPr/>
        </p:nvSpPr>
        <p:spPr>
          <a:xfrm>
            <a:off x="7279399" y="5072127"/>
            <a:ext cx="1434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 ± 3*SD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5487F-A74F-B202-1089-ECBDF1880719}"/>
              </a:ext>
            </a:extLst>
          </p:cNvPr>
          <p:cNvSpPr txBox="1"/>
          <p:nvPr/>
        </p:nvSpPr>
        <p:spPr>
          <a:xfrm>
            <a:off x="10034843" y="5072127"/>
            <a:ext cx="805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B2C398D-EAFA-34BB-3F59-0B5E87263337}"/>
              </a:ext>
            </a:extLst>
          </p:cNvPr>
          <p:cNvSpPr/>
          <p:nvPr/>
        </p:nvSpPr>
        <p:spPr>
          <a:xfrm flipV="1">
            <a:off x="5091777" y="5812939"/>
            <a:ext cx="194553" cy="167718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B94B33-F791-212F-6D3C-0FAE4269833D}"/>
              </a:ext>
            </a:extLst>
          </p:cNvPr>
          <p:cNvSpPr txBox="1"/>
          <p:nvPr/>
        </p:nvSpPr>
        <p:spPr>
          <a:xfrm>
            <a:off x="5351932" y="5704822"/>
            <a:ext cx="119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Trigger-On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DF8C58DA-EB97-5A58-DB30-07BE989C7041}"/>
              </a:ext>
            </a:extLst>
          </p:cNvPr>
          <p:cNvSpPr/>
          <p:nvPr/>
        </p:nvSpPr>
        <p:spPr>
          <a:xfrm>
            <a:off x="6893873" y="5794204"/>
            <a:ext cx="194553" cy="16771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58CBD2-6C97-CBC7-EF98-40E612B0EB78}"/>
              </a:ext>
            </a:extLst>
          </p:cNvPr>
          <p:cNvSpPr txBox="1"/>
          <p:nvPr/>
        </p:nvSpPr>
        <p:spPr>
          <a:xfrm>
            <a:off x="7209163" y="5710267"/>
            <a:ext cx="1196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Trigger-Off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B8D0A4-3254-9733-CC6E-0FAE5766CE02}"/>
              </a:ext>
            </a:extLst>
          </p:cNvPr>
          <p:cNvCxnSpPr>
            <a:cxnSpLocks/>
          </p:cNvCxnSpPr>
          <p:nvPr/>
        </p:nvCxnSpPr>
        <p:spPr>
          <a:xfrm>
            <a:off x="1414722" y="5865418"/>
            <a:ext cx="805543" cy="0"/>
          </a:xfrm>
          <a:prstGeom prst="line">
            <a:avLst/>
          </a:prstGeom>
          <a:ln w="57150">
            <a:solidFill>
              <a:srgbClr val="FF40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FB1BC63-B38A-CCB2-A090-7A37B31ADC8B}"/>
              </a:ext>
            </a:extLst>
          </p:cNvPr>
          <p:cNvSpPr txBox="1"/>
          <p:nvPr/>
        </p:nvSpPr>
        <p:spPr>
          <a:xfrm>
            <a:off x="2220265" y="5710168"/>
            <a:ext cx="2420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Smooth Log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(STA/LTA)</a:t>
            </a:r>
          </a:p>
        </p:txBody>
      </p:sp>
      <p:pic>
        <p:nvPicPr>
          <p:cNvPr id="10" name="Picture 9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76AA085A-9D4F-3B3E-DF40-17AD93F6D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 t="4066" r="4274"/>
          <a:stretch/>
        </p:blipFill>
        <p:spPr>
          <a:xfrm>
            <a:off x="169155" y="2274945"/>
            <a:ext cx="5760000" cy="2435359"/>
          </a:xfrm>
          <a:prstGeom prst="rect">
            <a:avLst/>
          </a:prstGeom>
        </p:spPr>
      </p:pic>
      <p:pic>
        <p:nvPicPr>
          <p:cNvPr id="12" name="Picture 11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EB7ED737-410B-B36B-D78B-D08620796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0" t="4988" r="4878"/>
          <a:stretch/>
        </p:blipFill>
        <p:spPr>
          <a:xfrm>
            <a:off x="6401391" y="2266650"/>
            <a:ext cx="5760000" cy="2433040"/>
          </a:xfrm>
          <a:prstGeom prst="rect">
            <a:avLst/>
          </a:prstGeom>
        </p:spPr>
      </p:pic>
      <p:sp>
        <p:nvSpPr>
          <p:cNvPr id="17" name="Triangle 16">
            <a:extLst>
              <a:ext uri="{FF2B5EF4-FFF2-40B4-BE49-F238E27FC236}">
                <a16:creationId xmlns:a16="http://schemas.microsoft.com/office/drawing/2014/main" id="{3061827C-6F40-CAB0-A98E-C2C71E5A6534}"/>
              </a:ext>
            </a:extLst>
          </p:cNvPr>
          <p:cNvSpPr>
            <a:spLocks noChangeAspect="1"/>
          </p:cNvSpPr>
          <p:nvPr/>
        </p:nvSpPr>
        <p:spPr>
          <a:xfrm flipV="1">
            <a:off x="1199207" y="3544382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47616B5F-E3D0-71A0-332E-8108B80FA01B}"/>
              </a:ext>
            </a:extLst>
          </p:cNvPr>
          <p:cNvSpPr>
            <a:spLocks noChangeAspect="1"/>
          </p:cNvSpPr>
          <p:nvPr/>
        </p:nvSpPr>
        <p:spPr>
          <a:xfrm>
            <a:off x="2553554" y="3943425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C6877F-5D3C-4303-F2AF-37389ED1EFC6}"/>
              </a:ext>
            </a:extLst>
          </p:cNvPr>
          <p:cNvSpPr/>
          <p:nvPr/>
        </p:nvSpPr>
        <p:spPr>
          <a:xfrm>
            <a:off x="1257857" y="3054149"/>
            <a:ext cx="1359084" cy="7200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1C649A58-30CB-8923-F64B-E356988D4FC5}"/>
              </a:ext>
            </a:extLst>
          </p:cNvPr>
          <p:cNvSpPr>
            <a:spLocks noChangeAspect="1"/>
          </p:cNvSpPr>
          <p:nvPr/>
        </p:nvSpPr>
        <p:spPr>
          <a:xfrm flipV="1">
            <a:off x="4867023" y="3544571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53F361E1-08AB-788E-59A3-6FC113D8380E}"/>
              </a:ext>
            </a:extLst>
          </p:cNvPr>
          <p:cNvSpPr>
            <a:spLocks noChangeAspect="1"/>
          </p:cNvSpPr>
          <p:nvPr/>
        </p:nvSpPr>
        <p:spPr>
          <a:xfrm flipV="1">
            <a:off x="7411680" y="3513443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8A6FE7DD-A157-48F0-25AE-3DC3E1D9378C}"/>
              </a:ext>
            </a:extLst>
          </p:cNvPr>
          <p:cNvSpPr>
            <a:spLocks noChangeAspect="1"/>
          </p:cNvSpPr>
          <p:nvPr/>
        </p:nvSpPr>
        <p:spPr>
          <a:xfrm>
            <a:off x="10658469" y="4199303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79B81D-0A66-78A9-0BD0-0D7D29C3D208}"/>
              </a:ext>
            </a:extLst>
          </p:cNvPr>
          <p:cNvSpPr/>
          <p:nvPr/>
        </p:nvSpPr>
        <p:spPr>
          <a:xfrm>
            <a:off x="7464469" y="3034388"/>
            <a:ext cx="3245172" cy="7200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2BC9A10A-B4B0-9550-9013-7C0FCE7F3F35}"/>
              </a:ext>
            </a:extLst>
          </p:cNvPr>
          <p:cNvSpPr>
            <a:spLocks noChangeAspect="1"/>
          </p:cNvSpPr>
          <p:nvPr/>
        </p:nvSpPr>
        <p:spPr>
          <a:xfrm flipV="1">
            <a:off x="11123227" y="3513443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A91B0E-1EC4-A322-DA2F-EA8E5C1D0808}"/>
              </a:ext>
            </a:extLst>
          </p:cNvPr>
          <p:cNvSpPr txBox="1"/>
          <p:nvPr/>
        </p:nvSpPr>
        <p:spPr>
          <a:xfrm>
            <a:off x="409927" y="901245"/>
            <a:ext cx="523382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‘Smooth STA/LTA value and ‘Crossing Threshold-Off twice’ Criteria are inadequate to capture tails of Long Rockfall Earthquakes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A020C8-6C3C-F124-A510-98270B744655}"/>
              </a:ext>
            </a:extLst>
          </p:cNvPr>
          <p:cNvSpPr txBox="1"/>
          <p:nvPr/>
        </p:nvSpPr>
        <p:spPr>
          <a:xfrm>
            <a:off x="6548247" y="573274"/>
            <a:ext cx="5554710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Need an additional criterion: the median value of the pre-event noise’s envelope (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Pre-event noise = 5 seconds before Trigger-On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the envelope drops below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x </a:t>
            </a:r>
            <a:r>
              <a:rPr lang="en-US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stop the detection.</a:t>
            </a:r>
            <a:endParaRPr lang="en-US" b="1" i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647D2A8-7F66-8CE0-3F5F-AB8AA98C5BA6}"/>
              </a:ext>
            </a:extLst>
          </p:cNvPr>
          <p:cNvCxnSpPr>
            <a:cxnSpLocks/>
          </p:cNvCxnSpPr>
          <p:nvPr/>
        </p:nvCxnSpPr>
        <p:spPr>
          <a:xfrm>
            <a:off x="9138133" y="5880868"/>
            <a:ext cx="805543" cy="0"/>
          </a:xfrm>
          <a:prstGeom prst="line">
            <a:avLst/>
          </a:prstGeom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0318256-ADE5-AC55-C0C6-EA8DB96DD72A}"/>
              </a:ext>
            </a:extLst>
          </p:cNvPr>
          <p:cNvSpPr txBox="1"/>
          <p:nvPr/>
        </p:nvSpPr>
        <p:spPr>
          <a:xfrm>
            <a:off x="9971735" y="5704822"/>
            <a:ext cx="1088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Envelope</a:t>
            </a:r>
          </a:p>
        </p:txBody>
      </p:sp>
    </p:spTree>
    <p:extLst>
      <p:ext uri="{BB962C8B-B14F-4D97-AF65-F5344CB8AC3E}">
        <p14:creationId xmlns:p14="http://schemas.microsoft.com/office/powerpoint/2010/main" val="271031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45709" y="-30673"/>
            <a:ext cx="1011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on the Earthquake Durations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CBE6ED-833D-8B99-B014-DCDB78FF7CFF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F3F6F4E4-4183-575D-2357-1E4A8C617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 t="4066" r="4274"/>
          <a:stretch/>
        </p:blipFill>
        <p:spPr>
          <a:xfrm>
            <a:off x="19458" y="780673"/>
            <a:ext cx="5760000" cy="2435359"/>
          </a:xfrm>
          <a:prstGeom prst="rect">
            <a:avLst/>
          </a:prstGeom>
        </p:spPr>
      </p:pic>
      <p:pic>
        <p:nvPicPr>
          <p:cNvPr id="7" name="Picture 6" descr="A graph showing a wave of sound&#10;&#10;Description automatically generated with medium confidence">
            <a:extLst>
              <a:ext uri="{FF2B5EF4-FFF2-40B4-BE49-F238E27FC236}">
                <a16:creationId xmlns:a16="http://schemas.microsoft.com/office/drawing/2014/main" id="{7495E236-9261-5F05-6F4D-5C8B94A76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0" t="4988" r="4878"/>
          <a:stretch/>
        </p:blipFill>
        <p:spPr>
          <a:xfrm>
            <a:off x="6380484" y="772378"/>
            <a:ext cx="5760000" cy="2433040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3485D138-6FB8-F524-DAE9-4148035885C8}"/>
              </a:ext>
            </a:extLst>
          </p:cNvPr>
          <p:cNvSpPr>
            <a:spLocks noChangeAspect="1"/>
          </p:cNvSpPr>
          <p:nvPr/>
        </p:nvSpPr>
        <p:spPr>
          <a:xfrm flipV="1">
            <a:off x="1049510" y="2050110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03D1E3BE-660B-1805-8474-2159F0870B84}"/>
              </a:ext>
            </a:extLst>
          </p:cNvPr>
          <p:cNvSpPr>
            <a:spLocks noChangeAspect="1"/>
          </p:cNvSpPr>
          <p:nvPr/>
        </p:nvSpPr>
        <p:spPr>
          <a:xfrm>
            <a:off x="2403857" y="2449153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3457D2-2C46-2E19-128D-F70AD1C20336}"/>
              </a:ext>
            </a:extLst>
          </p:cNvPr>
          <p:cNvSpPr/>
          <p:nvPr/>
        </p:nvSpPr>
        <p:spPr>
          <a:xfrm>
            <a:off x="1108160" y="1559877"/>
            <a:ext cx="1359084" cy="7200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0559C838-258D-B134-87AC-663EC53FD728}"/>
              </a:ext>
            </a:extLst>
          </p:cNvPr>
          <p:cNvSpPr>
            <a:spLocks noChangeAspect="1"/>
          </p:cNvSpPr>
          <p:nvPr/>
        </p:nvSpPr>
        <p:spPr>
          <a:xfrm flipV="1">
            <a:off x="4717326" y="2050299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31A349E-FAC5-5AC7-4889-3827F479AE11}"/>
              </a:ext>
            </a:extLst>
          </p:cNvPr>
          <p:cNvSpPr>
            <a:spLocks noChangeAspect="1"/>
          </p:cNvSpPr>
          <p:nvPr/>
        </p:nvSpPr>
        <p:spPr>
          <a:xfrm flipV="1">
            <a:off x="7390773" y="2019171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7FBF2115-8AF7-D720-B024-F422BC1464D5}"/>
              </a:ext>
            </a:extLst>
          </p:cNvPr>
          <p:cNvSpPr>
            <a:spLocks noChangeAspect="1"/>
          </p:cNvSpPr>
          <p:nvPr/>
        </p:nvSpPr>
        <p:spPr>
          <a:xfrm>
            <a:off x="10637562" y="2705031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D5DABC-2406-E159-7B12-260930496B2A}"/>
              </a:ext>
            </a:extLst>
          </p:cNvPr>
          <p:cNvSpPr/>
          <p:nvPr/>
        </p:nvSpPr>
        <p:spPr>
          <a:xfrm>
            <a:off x="7443562" y="1540116"/>
            <a:ext cx="3245172" cy="720000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44D335A8-F4D0-445E-3020-15D0B0EA4948}"/>
              </a:ext>
            </a:extLst>
          </p:cNvPr>
          <p:cNvSpPr>
            <a:spLocks noChangeAspect="1"/>
          </p:cNvSpPr>
          <p:nvPr/>
        </p:nvSpPr>
        <p:spPr>
          <a:xfrm flipV="1">
            <a:off x="11102320" y="2019171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graph showing a line of data&#10;&#10;Description automatically generated with medium confidence">
            <a:extLst>
              <a:ext uri="{FF2B5EF4-FFF2-40B4-BE49-F238E27FC236}">
                <a16:creationId xmlns:a16="http://schemas.microsoft.com/office/drawing/2014/main" id="{5331B05F-6124-94EA-F7B0-EFD96BC77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1" t="5391" r="4894"/>
          <a:stretch/>
        </p:blipFill>
        <p:spPr>
          <a:xfrm>
            <a:off x="8438" y="3837390"/>
            <a:ext cx="5760000" cy="2423631"/>
          </a:xfrm>
          <a:prstGeom prst="rect">
            <a:avLst/>
          </a:prstGeom>
        </p:spPr>
      </p:pic>
      <p:pic>
        <p:nvPicPr>
          <p:cNvPr id="20" name="Picture 19" descr="A graph showing a blue line&#10;&#10;Description automatically generated">
            <a:extLst>
              <a:ext uri="{FF2B5EF4-FFF2-40B4-BE49-F238E27FC236}">
                <a16:creationId xmlns:a16="http://schemas.microsoft.com/office/drawing/2014/main" id="{38DEA70D-04EB-AD34-78A0-E9949514C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67" t="5921" r="5055"/>
          <a:stretch/>
        </p:blipFill>
        <p:spPr>
          <a:xfrm>
            <a:off x="6380484" y="3837390"/>
            <a:ext cx="5760000" cy="2411421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71B330D7-9FDA-E24E-F6E7-C7BC6EF3DEDB}"/>
              </a:ext>
            </a:extLst>
          </p:cNvPr>
          <p:cNvSpPr>
            <a:spLocks noChangeAspect="1"/>
          </p:cNvSpPr>
          <p:nvPr/>
        </p:nvSpPr>
        <p:spPr>
          <a:xfrm flipV="1">
            <a:off x="812649" y="4949014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55F5FFAE-934A-1367-7589-9652834581C8}"/>
              </a:ext>
            </a:extLst>
          </p:cNvPr>
          <p:cNvSpPr>
            <a:spLocks noChangeAspect="1"/>
          </p:cNvSpPr>
          <p:nvPr/>
        </p:nvSpPr>
        <p:spPr>
          <a:xfrm>
            <a:off x="4183927" y="5309620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124101-A822-EB7C-E22D-A16C126B11B8}"/>
              </a:ext>
            </a:extLst>
          </p:cNvPr>
          <p:cNvSpPr/>
          <p:nvPr/>
        </p:nvSpPr>
        <p:spPr>
          <a:xfrm>
            <a:off x="883919" y="4589048"/>
            <a:ext cx="3356919" cy="704132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F20136CE-062A-5A96-CE40-636E56AB031E}"/>
              </a:ext>
            </a:extLst>
          </p:cNvPr>
          <p:cNvSpPr>
            <a:spLocks noChangeAspect="1"/>
          </p:cNvSpPr>
          <p:nvPr/>
        </p:nvSpPr>
        <p:spPr>
          <a:xfrm flipV="1">
            <a:off x="7188119" y="4937362"/>
            <a:ext cx="117300" cy="118800"/>
          </a:xfrm>
          <a:prstGeom prst="triangle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4DA9CF45-78E3-88BC-61C6-387FF533A6D8}"/>
              </a:ext>
            </a:extLst>
          </p:cNvPr>
          <p:cNvSpPr>
            <a:spLocks noChangeAspect="1"/>
          </p:cNvSpPr>
          <p:nvPr/>
        </p:nvSpPr>
        <p:spPr>
          <a:xfrm>
            <a:off x="10911299" y="5360312"/>
            <a:ext cx="117300" cy="1188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CF52A5-52E9-6503-585B-6E2C808109FC}"/>
              </a:ext>
            </a:extLst>
          </p:cNvPr>
          <p:cNvSpPr/>
          <p:nvPr/>
        </p:nvSpPr>
        <p:spPr>
          <a:xfrm>
            <a:off x="7261057" y="4555311"/>
            <a:ext cx="3704599" cy="704132"/>
          </a:xfrm>
          <a:prstGeom prst="rect">
            <a:avLst/>
          </a:prstGeom>
          <a:solidFill>
            <a:srgbClr val="FF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DFA559-7A7D-70ED-CAED-D18217C4BA21}"/>
              </a:ext>
            </a:extLst>
          </p:cNvPr>
          <p:cNvSpPr txBox="1"/>
          <p:nvPr/>
        </p:nvSpPr>
        <p:spPr>
          <a:xfrm>
            <a:off x="2156533" y="437057"/>
            <a:ext cx="84479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proposed procedures are optimized for Rockfall earthquake detection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351994-972F-8BEA-FAF5-BBA217C85BE6}"/>
              </a:ext>
            </a:extLst>
          </p:cNvPr>
          <p:cNvSpPr txBox="1"/>
          <p:nvPr/>
        </p:nvSpPr>
        <p:spPr>
          <a:xfrm>
            <a:off x="1872049" y="3431535"/>
            <a:ext cx="84479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Effect on Impulsive earthquakes: add extra duration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43DF03-1126-E349-263B-45FCC98FB7F9}"/>
              </a:ext>
            </a:extLst>
          </p:cNvPr>
          <p:cNvSpPr txBox="1"/>
          <p:nvPr/>
        </p:nvSpPr>
        <p:spPr>
          <a:xfrm>
            <a:off x="2254102" y="4100121"/>
            <a:ext cx="17125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duration ≈ 65 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9FA02-9319-8C9E-577B-13204425613B}"/>
              </a:ext>
            </a:extLst>
          </p:cNvPr>
          <p:cNvSpPr txBox="1"/>
          <p:nvPr/>
        </p:nvSpPr>
        <p:spPr>
          <a:xfrm>
            <a:off x="9657907" y="4101320"/>
            <a:ext cx="171256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duration ≈ 73 s </a:t>
            </a:r>
          </a:p>
        </p:txBody>
      </p:sp>
    </p:spTree>
    <p:extLst>
      <p:ext uri="{BB962C8B-B14F-4D97-AF65-F5344CB8AC3E}">
        <p14:creationId xmlns:p14="http://schemas.microsoft.com/office/powerpoint/2010/main" val="331724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9C531-A863-FD9D-71FD-10304975A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528ACBA-720D-7650-BDFE-777708F0A87B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06E52-5039-28D8-45D5-83720A9DC9B4}"/>
              </a:ext>
            </a:extLst>
          </p:cNvPr>
          <p:cNvSpPr txBox="1"/>
          <p:nvPr/>
        </p:nvSpPr>
        <p:spPr>
          <a:xfrm>
            <a:off x="145709" y="-30673"/>
            <a:ext cx="1011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Criterion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Responding to Comments from the Reviewers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03C005-A419-ED6B-7652-6C8197FAEC87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 descr="A graph of a sound wave&#10;&#10;AI-generated content may be incorrect.">
            <a:extLst>
              <a:ext uri="{FF2B5EF4-FFF2-40B4-BE49-F238E27FC236}">
                <a16:creationId xmlns:a16="http://schemas.microsoft.com/office/drawing/2014/main" id="{3F6DB3E9-CC58-4783-D675-422905DB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9" y="849720"/>
            <a:ext cx="5815253" cy="3437324"/>
          </a:xfrm>
          <a:prstGeom prst="rect">
            <a:avLst/>
          </a:prstGeom>
        </p:spPr>
      </p:pic>
      <p:pic>
        <p:nvPicPr>
          <p:cNvPr id="63" name="Picture 62" descr="A graph of a sound wave&#10;&#10;AI-generated content may be incorrect.">
            <a:extLst>
              <a:ext uri="{FF2B5EF4-FFF2-40B4-BE49-F238E27FC236}">
                <a16:creationId xmlns:a16="http://schemas.microsoft.com/office/drawing/2014/main" id="{A93ACA70-F28B-551C-B11D-6EE3643A0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040" y="734660"/>
            <a:ext cx="5960960" cy="365399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04D11BD-2296-E204-E896-058B6F4DAF7A}"/>
              </a:ext>
            </a:extLst>
          </p:cNvPr>
          <p:cNvSpPr txBox="1"/>
          <p:nvPr/>
        </p:nvSpPr>
        <p:spPr>
          <a:xfrm>
            <a:off x="246890" y="4414802"/>
            <a:ext cx="561288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impulsive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(VTs, Hybrids) the obtained durations are too long.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Modification: the trigger-off obtained from the 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criterion is regarded as transition point.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D740F9-391A-E29C-12AE-37F3046C9CBD}"/>
              </a:ext>
            </a:extLst>
          </p:cNvPr>
          <p:cNvSpPr txBox="1"/>
          <p:nvPr/>
        </p:nvSpPr>
        <p:spPr>
          <a:xfrm>
            <a:off x="6332223" y="4553301"/>
            <a:ext cx="5612889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the transition point, the algorithm then goes left and right to find the point when the envelope drops below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x </a:t>
            </a:r>
            <a:r>
              <a:rPr lang="en-US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i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stop the detection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8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45709" y="-30673"/>
            <a:ext cx="1011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 of Chapter 3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FCBE6ED-833D-8B99-B014-DCDB78FF7CFF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8061F70F-8775-9C51-E96B-18ED5C44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9" y="2021279"/>
            <a:ext cx="3908498" cy="2717884"/>
          </a:xfrm>
          <a:prstGeom prst="rect">
            <a:avLst/>
          </a:prstGeom>
        </p:spPr>
      </p:pic>
      <p:pic>
        <p:nvPicPr>
          <p:cNvPr id="9" name="Picture 8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8DE9CC46-A723-A27A-1204-FC8615E2C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45" y="2012404"/>
            <a:ext cx="3909600" cy="2726759"/>
          </a:xfrm>
          <a:prstGeom prst="rect">
            <a:avLst/>
          </a:prstGeom>
        </p:spPr>
      </p:pic>
      <p:pic>
        <p:nvPicPr>
          <p:cNvPr id="11" name="Picture 10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D7D6D464-C22D-140A-5202-E57E6052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50" y="2012403"/>
            <a:ext cx="3909600" cy="2726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1039F-DDBB-D21D-969D-AF1CFC085BFF}"/>
              </a:ext>
            </a:extLst>
          </p:cNvPr>
          <p:cNvSpPr txBox="1"/>
          <p:nvPr/>
        </p:nvSpPr>
        <p:spPr>
          <a:xfrm>
            <a:off x="1006468" y="1586670"/>
            <a:ext cx="2044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 MEPAS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AB96E-A8CE-8DFB-5E7B-52E9F9763B89}"/>
              </a:ext>
            </a:extLst>
          </p:cNvPr>
          <p:cNvSpPr txBox="1"/>
          <p:nvPr/>
        </p:nvSpPr>
        <p:spPr>
          <a:xfrm>
            <a:off x="4926636" y="1586670"/>
            <a:ext cx="2044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Station MELAB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40A9F-B299-F4E7-B087-608613A76808}"/>
              </a:ext>
            </a:extLst>
          </p:cNvPr>
          <p:cNvSpPr txBox="1"/>
          <p:nvPr/>
        </p:nvSpPr>
        <p:spPr>
          <a:xfrm>
            <a:off x="9141052" y="1586670"/>
            <a:ext cx="204448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Station MEGRA</a:t>
            </a:r>
          </a:p>
        </p:txBody>
      </p:sp>
    </p:spTree>
    <p:extLst>
      <p:ext uri="{BB962C8B-B14F-4D97-AF65-F5344CB8AC3E}">
        <p14:creationId xmlns:p14="http://schemas.microsoft.com/office/powerpoint/2010/main" val="4051899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333EA-4490-BB45-47A6-FD8B5254C935}"/>
              </a:ext>
            </a:extLst>
          </p:cNvPr>
          <p:cNvSpPr txBox="1"/>
          <p:nvPr/>
        </p:nvSpPr>
        <p:spPr>
          <a:xfrm>
            <a:off x="381000" y="2172054"/>
            <a:ext cx="11430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Creating Templates of Volcanic Earthquakes: From Clustering to Probabilistic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361725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73419" y="-49801"/>
            <a:ext cx="9814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Objective and Consistent Labelling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F98263-5C26-CC17-C512-8EDDA83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32" y="3908130"/>
            <a:ext cx="2234926" cy="2286602"/>
          </a:xfrm>
          <a:prstGeom prst="rect">
            <a:avLst/>
          </a:prstGeom>
        </p:spPr>
      </p:pic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2C87F4EA-3A56-B9AB-12EA-4638A942E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14439" t="14637" r="16006" b="60116"/>
          <a:stretch/>
        </p:blipFill>
        <p:spPr>
          <a:xfrm>
            <a:off x="200702" y="3479012"/>
            <a:ext cx="2223578" cy="403080"/>
          </a:xfrm>
          <a:prstGeom prst="rect">
            <a:avLst/>
          </a:prstGeom>
        </p:spPr>
      </p:pic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99F2831F-5C97-84CE-FEE8-3E9F0554D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14158" t="16390" r="15683" b="60325"/>
          <a:stretch/>
        </p:blipFill>
        <p:spPr>
          <a:xfrm>
            <a:off x="278005" y="2847866"/>
            <a:ext cx="2068972" cy="342900"/>
          </a:xfrm>
          <a:prstGeom prst="rect">
            <a:avLst/>
          </a:prstGeom>
        </p:spPr>
      </p:pic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D511D43C-8BC0-57AB-5D0E-0B409FFF3D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14606" t="14537" r="11497" b="58640"/>
          <a:stretch/>
        </p:blipFill>
        <p:spPr>
          <a:xfrm flipV="1">
            <a:off x="2441796" y="3518861"/>
            <a:ext cx="2223578" cy="403080"/>
          </a:xfrm>
          <a:prstGeom prst="rect">
            <a:avLst/>
          </a:prstGeom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957C621B-7F62-A3BA-3553-4AAA7BF987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14380" t="8937" r="12088" b="62752"/>
          <a:stretch/>
        </p:blipFill>
        <p:spPr>
          <a:xfrm flipV="1">
            <a:off x="2391809" y="2837354"/>
            <a:ext cx="2223577" cy="427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EE0A55-D8DB-ACAB-59CA-4A54C10027CE}"/>
              </a:ext>
            </a:extLst>
          </p:cNvPr>
          <p:cNvSpPr txBox="1"/>
          <p:nvPr/>
        </p:nvSpPr>
        <p:spPr>
          <a:xfrm>
            <a:off x="1454091" y="4138962"/>
            <a:ext cx="115354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  <a:latin typeface="DotMatrix_TR" pitchFamily="2" charset="0"/>
              </a:rPr>
              <a:t>classify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8891D-7373-5EA4-3502-3FF331F2AF3F}"/>
              </a:ext>
            </a:extLst>
          </p:cNvPr>
          <p:cNvSpPr txBox="1"/>
          <p:nvPr/>
        </p:nvSpPr>
        <p:spPr>
          <a:xfrm>
            <a:off x="547627" y="2583382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588BB4-A600-5B55-2245-5B2DDC685DAB}"/>
              </a:ext>
            </a:extLst>
          </p:cNvPr>
          <p:cNvSpPr txBox="1"/>
          <p:nvPr/>
        </p:nvSpPr>
        <p:spPr>
          <a:xfrm>
            <a:off x="3327845" y="2583382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93C926-6366-336E-510A-85113AE0F995}"/>
              </a:ext>
            </a:extLst>
          </p:cNvPr>
          <p:cNvSpPr txBox="1"/>
          <p:nvPr/>
        </p:nvSpPr>
        <p:spPr>
          <a:xfrm>
            <a:off x="547626" y="3193855"/>
            <a:ext cx="78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3F7394-1475-4A1C-1D9F-F7CFC9F6FDE4}"/>
              </a:ext>
            </a:extLst>
          </p:cNvPr>
          <p:cNvSpPr txBox="1"/>
          <p:nvPr/>
        </p:nvSpPr>
        <p:spPr>
          <a:xfrm>
            <a:off x="3342133" y="3264889"/>
            <a:ext cx="78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D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8C167A2-DA1B-3122-D4FC-40BDCCA1EC9E}"/>
              </a:ext>
            </a:extLst>
          </p:cNvPr>
          <p:cNvSpPr/>
          <p:nvPr/>
        </p:nvSpPr>
        <p:spPr>
          <a:xfrm>
            <a:off x="130816" y="2520513"/>
            <a:ext cx="4554477" cy="3798644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4E672-2BDA-0C8B-233F-C15129991B09}"/>
              </a:ext>
            </a:extLst>
          </p:cNvPr>
          <p:cNvSpPr txBox="1"/>
          <p:nvPr/>
        </p:nvSpPr>
        <p:spPr>
          <a:xfrm>
            <a:off x="1276646" y="2290364"/>
            <a:ext cx="2068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Manual Labelling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04DF4B-81D5-AC07-30AC-5FA72B6309CC}"/>
              </a:ext>
            </a:extLst>
          </p:cNvPr>
          <p:cNvSpPr txBox="1"/>
          <p:nvPr/>
        </p:nvSpPr>
        <p:spPr>
          <a:xfrm>
            <a:off x="6128435" y="2280627"/>
            <a:ext cx="180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model training</a:t>
            </a:r>
          </a:p>
        </p:txBody>
      </p:sp>
      <p:pic>
        <p:nvPicPr>
          <p:cNvPr id="20" name="Picture 19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33ED6430-4FBF-8E64-6E29-6DF7FF4126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434" t="49641" r="4379" b="10567"/>
          <a:stretch/>
        </p:blipFill>
        <p:spPr>
          <a:xfrm>
            <a:off x="6643329" y="1352949"/>
            <a:ext cx="903645" cy="8523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CE6F2B-D93D-7007-2F25-7795F309AD81}"/>
              </a:ext>
            </a:extLst>
          </p:cNvPr>
          <p:cNvSpPr txBox="1"/>
          <p:nvPr/>
        </p:nvSpPr>
        <p:spPr>
          <a:xfrm>
            <a:off x="8355713" y="1011303"/>
            <a:ext cx="139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FD0FC852-B1A3-FB6C-54B3-0410CBFFE4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2469" t="12866" r="38801" b="61678"/>
          <a:stretch/>
        </p:blipFill>
        <p:spPr>
          <a:xfrm>
            <a:off x="8152132" y="2776356"/>
            <a:ext cx="1396468" cy="510362"/>
          </a:xfrm>
          <a:prstGeom prst="rect">
            <a:avLst/>
          </a:prstGeom>
        </p:spPr>
      </p:pic>
      <p:pic>
        <p:nvPicPr>
          <p:cNvPr id="23" name="Picture 2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618E8F5-0DAB-6370-D0CA-18C7B2A72E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1436" t="13561" r="39915" b="63185"/>
          <a:stretch/>
        </p:blipFill>
        <p:spPr>
          <a:xfrm>
            <a:off x="8564272" y="3172449"/>
            <a:ext cx="1396467" cy="467188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B39D978-F382-41F8-F8CC-62F50CF7D452}"/>
              </a:ext>
            </a:extLst>
          </p:cNvPr>
          <p:cNvSpPr/>
          <p:nvPr/>
        </p:nvSpPr>
        <p:spPr>
          <a:xfrm flipH="1">
            <a:off x="8123207" y="2776356"/>
            <a:ext cx="1988297" cy="984641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E47CF-4F9E-403A-E01F-E3DB0612B32B}"/>
              </a:ext>
            </a:extLst>
          </p:cNvPr>
          <p:cNvSpPr txBox="1"/>
          <p:nvPr/>
        </p:nvSpPr>
        <p:spPr>
          <a:xfrm>
            <a:off x="8470752" y="3573871"/>
            <a:ext cx="13964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F9FC8F-FA4B-3D40-7AC6-25DFA9351E42}"/>
              </a:ext>
            </a:extLst>
          </p:cNvPr>
          <p:cNvCxnSpPr>
            <a:cxnSpLocks/>
          </p:cNvCxnSpPr>
          <p:nvPr/>
        </p:nvCxnSpPr>
        <p:spPr>
          <a:xfrm flipV="1">
            <a:off x="9053947" y="2304731"/>
            <a:ext cx="7763" cy="48276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AD446F9-0EFC-1ED5-22E0-AA0063508D6C}"/>
              </a:ext>
            </a:extLst>
          </p:cNvPr>
          <p:cNvCxnSpPr/>
          <p:nvPr/>
        </p:nvCxnSpPr>
        <p:spPr>
          <a:xfrm>
            <a:off x="9736593" y="1746739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3FCE9F-A4AF-DBE1-E8D0-3706A8CB134B}"/>
              </a:ext>
            </a:extLst>
          </p:cNvPr>
          <p:cNvCxnSpPr/>
          <p:nvPr/>
        </p:nvCxnSpPr>
        <p:spPr>
          <a:xfrm flipV="1">
            <a:off x="10153078" y="877996"/>
            <a:ext cx="0" cy="907705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F4E288-9267-109A-8C1C-8446A7A71D4C}"/>
              </a:ext>
            </a:extLst>
          </p:cNvPr>
          <p:cNvCxnSpPr/>
          <p:nvPr/>
        </p:nvCxnSpPr>
        <p:spPr>
          <a:xfrm flipV="1">
            <a:off x="10153078" y="1759919"/>
            <a:ext cx="0" cy="907705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77913FE-D1ED-7647-CB80-BBB5DDEE2288}"/>
              </a:ext>
            </a:extLst>
          </p:cNvPr>
          <p:cNvCxnSpPr/>
          <p:nvPr/>
        </p:nvCxnSpPr>
        <p:spPr>
          <a:xfrm>
            <a:off x="10147062" y="913680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4B18BD-4C43-DB2F-FC0C-AEA66BC9C3FA}"/>
              </a:ext>
            </a:extLst>
          </p:cNvPr>
          <p:cNvCxnSpPr/>
          <p:nvPr/>
        </p:nvCxnSpPr>
        <p:spPr>
          <a:xfrm>
            <a:off x="10149061" y="2628567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5AEE509A-568F-0230-8AFE-EB1D48D0A4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2469" t="12866" r="38801" b="61678"/>
          <a:stretch/>
        </p:blipFill>
        <p:spPr>
          <a:xfrm>
            <a:off x="10511873" y="591998"/>
            <a:ext cx="1396468" cy="51036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868076-F7A5-BBB6-22D7-1559A3A06845}"/>
              </a:ext>
            </a:extLst>
          </p:cNvPr>
          <p:cNvCxnSpPr>
            <a:cxnSpLocks/>
          </p:cNvCxnSpPr>
          <p:nvPr/>
        </p:nvCxnSpPr>
        <p:spPr>
          <a:xfrm>
            <a:off x="7605541" y="1723409"/>
            <a:ext cx="83193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8E5665-A356-8776-1694-7FE7CB96D11E}"/>
              </a:ext>
            </a:extLst>
          </p:cNvPr>
          <p:cNvSpPr txBox="1"/>
          <p:nvPr/>
        </p:nvSpPr>
        <p:spPr>
          <a:xfrm>
            <a:off x="11017304" y="461715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A</a:t>
            </a:r>
          </a:p>
        </p:txBody>
      </p:sp>
      <p:pic>
        <p:nvPicPr>
          <p:cNvPr id="35" name="Picture 3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76FE136-A8F5-CB7F-7089-AF100FBE70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1436" t="13561" r="39915" b="63185"/>
          <a:stretch/>
        </p:blipFill>
        <p:spPr>
          <a:xfrm>
            <a:off x="10627438" y="2416365"/>
            <a:ext cx="1396467" cy="46718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60BBD24-9771-06B8-07AE-E3F37DDA1CB4}"/>
              </a:ext>
            </a:extLst>
          </p:cNvPr>
          <p:cNvSpPr txBox="1"/>
          <p:nvPr/>
        </p:nvSpPr>
        <p:spPr>
          <a:xfrm>
            <a:off x="10997938" y="2047033"/>
            <a:ext cx="785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EQ 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53631A-23CC-97C5-F65C-E99462CB08F9}"/>
              </a:ext>
            </a:extLst>
          </p:cNvPr>
          <p:cNvSpPr txBox="1"/>
          <p:nvPr/>
        </p:nvSpPr>
        <p:spPr>
          <a:xfrm>
            <a:off x="5669083" y="4101497"/>
            <a:ext cx="6011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with the manual labelling approach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Subjective labelling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Inconsistent labelling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when applied to volcanic earthquakes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Subtle differences among classes, hardly recognizable by human eyes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samples/earthquakes are inherently ambiguous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EA5577B1-A300-5937-418A-1DC6A16C9980}"/>
              </a:ext>
            </a:extLst>
          </p:cNvPr>
          <p:cNvSpPr/>
          <p:nvPr/>
        </p:nvSpPr>
        <p:spPr>
          <a:xfrm>
            <a:off x="4094197" y="1319345"/>
            <a:ext cx="311182" cy="430312"/>
          </a:xfrm>
          <a:custGeom>
            <a:avLst/>
            <a:gdLst>
              <a:gd name="connsiteX0" fmla="*/ 464949 w 616422"/>
              <a:gd name="connsiteY0" fmla="*/ 852406 h 852406"/>
              <a:gd name="connsiteX1" fmla="*/ 588936 w 616422"/>
              <a:gd name="connsiteY1" fmla="*/ 356461 h 852406"/>
              <a:gd name="connsiteX2" fmla="*/ 0 w 616422"/>
              <a:gd name="connsiteY2" fmla="*/ 0 h 852406"/>
              <a:gd name="connsiteX3" fmla="*/ 0 w 616422"/>
              <a:gd name="connsiteY3" fmla="*/ 0 h 85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422" h="852406">
                <a:moveTo>
                  <a:pt x="464949" y="852406"/>
                </a:moveTo>
                <a:cubicBezTo>
                  <a:pt x="565688" y="675467"/>
                  <a:pt x="666427" y="498529"/>
                  <a:pt x="588936" y="356461"/>
                </a:cubicBezTo>
                <a:cubicBezTo>
                  <a:pt x="511445" y="21439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B742C488-FD6F-97C0-76DC-146D346489CF}"/>
              </a:ext>
            </a:extLst>
          </p:cNvPr>
          <p:cNvSpPr/>
          <p:nvPr/>
        </p:nvSpPr>
        <p:spPr>
          <a:xfrm>
            <a:off x="4746081" y="1444835"/>
            <a:ext cx="257916" cy="362097"/>
          </a:xfrm>
          <a:custGeom>
            <a:avLst/>
            <a:gdLst>
              <a:gd name="connsiteX0" fmla="*/ 0 w 883404"/>
              <a:gd name="connsiteY0" fmla="*/ 1240243 h 1240243"/>
              <a:gd name="connsiteX1" fmla="*/ 294468 w 883404"/>
              <a:gd name="connsiteY1" fmla="*/ 108867 h 1240243"/>
              <a:gd name="connsiteX2" fmla="*/ 883404 w 883404"/>
              <a:gd name="connsiteY2" fmla="*/ 108867 h 124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3404" h="1240243">
                <a:moveTo>
                  <a:pt x="0" y="1240243"/>
                </a:moveTo>
                <a:cubicBezTo>
                  <a:pt x="73617" y="768836"/>
                  <a:pt x="147234" y="297430"/>
                  <a:pt x="294468" y="108867"/>
                </a:cubicBezTo>
                <a:cubicBezTo>
                  <a:pt x="441702" y="-79696"/>
                  <a:pt x="662553" y="14585"/>
                  <a:pt x="883404" y="108867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43AB17-E87E-8E29-2141-3123B913D7C8}"/>
              </a:ext>
            </a:extLst>
          </p:cNvPr>
          <p:cNvSpPr txBox="1"/>
          <p:nvPr/>
        </p:nvSpPr>
        <p:spPr>
          <a:xfrm>
            <a:off x="3249338" y="1213961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803362-1BBF-C10F-419D-2F78105602D5}"/>
              </a:ext>
            </a:extLst>
          </p:cNvPr>
          <p:cNvSpPr txBox="1"/>
          <p:nvPr/>
        </p:nvSpPr>
        <p:spPr>
          <a:xfrm>
            <a:off x="4970393" y="1312550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2</a:t>
            </a:r>
          </a:p>
        </p:txBody>
      </p:sp>
      <p:pic>
        <p:nvPicPr>
          <p:cNvPr id="42" name="Picture 41" descr="A close-up of a graph&#10;&#10;Description automatically generated">
            <a:extLst>
              <a:ext uri="{FF2B5EF4-FFF2-40B4-BE49-F238E27FC236}">
                <a16:creationId xmlns:a16="http://schemas.microsoft.com/office/drawing/2014/main" id="{B4D8E774-488F-0E17-C5AB-6B2B2C490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4380" t="8937" r="33610" b="62752"/>
          <a:stretch/>
        </p:blipFill>
        <p:spPr>
          <a:xfrm flipV="1">
            <a:off x="3326383" y="1605500"/>
            <a:ext cx="2327693" cy="703262"/>
          </a:xfrm>
          <a:prstGeom prst="rect">
            <a:avLst/>
          </a:prstGeom>
        </p:spPr>
      </p:pic>
      <p:sp>
        <p:nvSpPr>
          <p:cNvPr id="43" name="U-turn Arrow 42">
            <a:extLst>
              <a:ext uri="{FF2B5EF4-FFF2-40B4-BE49-F238E27FC236}">
                <a16:creationId xmlns:a16="http://schemas.microsoft.com/office/drawing/2014/main" id="{D9999E80-F47F-0352-B347-1E133ECB7914}"/>
              </a:ext>
            </a:extLst>
          </p:cNvPr>
          <p:cNvSpPr/>
          <p:nvPr/>
        </p:nvSpPr>
        <p:spPr>
          <a:xfrm>
            <a:off x="1948543" y="591998"/>
            <a:ext cx="5416844" cy="1698366"/>
          </a:xfrm>
          <a:prstGeom prst="uturnArrow">
            <a:avLst>
              <a:gd name="adj1" fmla="val 12181"/>
              <a:gd name="adj2" fmla="val 15386"/>
              <a:gd name="adj3" fmla="val 8335"/>
              <a:gd name="adj4" fmla="val 32692"/>
              <a:gd name="adj5" fmla="val 2884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83BE5BB9-D21B-A912-4C21-68EE0803B4E3}"/>
              </a:ext>
            </a:extLst>
          </p:cNvPr>
          <p:cNvSpPr/>
          <p:nvPr/>
        </p:nvSpPr>
        <p:spPr>
          <a:xfrm>
            <a:off x="5744841" y="1677094"/>
            <a:ext cx="873842" cy="30777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A0B2311-7894-5CD4-B7E2-B65595D8288E}"/>
              </a:ext>
            </a:extLst>
          </p:cNvPr>
          <p:cNvSpPr/>
          <p:nvPr/>
        </p:nvSpPr>
        <p:spPr>
          <a:xfrm flipV="1">
            <a:off x="4506855" y="1988934"/>
            <a:ext cx="257916" cy="362097"/>
          </a:xfrm>
          <a:custGeom>
            <a:avLst/>
            <a:gdLst>
              <a:gd name="connsiteX0" fmla="*/ 0 w 883404"/>
              <a:gd name="connsiteY0" fmla="*/ 1240243 h 1240243"/>
              <a:gd name="connsiteX1" fmla="*/ 294468 w 883404"/>
              <a:gd name="connsiteY1" fmla="*/ 108867 h 1240243"/>
              <a:gd name="connsiteX2" fmla="*/ 883404 w 883404"/>
              <a:gd name="connsiteY2" fmla="*/ 108867 h 124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3404" h="1240243">
                <a:moveTo>
                  <a:pt x="0" y="1240243"/>
                </a:moveTo>
                <a:cubicBezTo>
                  <a:pt x="73617" y="768836"/>
                  <a:pt x="147234" y="297430"/>
                  <a:pt x="294468" y="108867"/>
                </a:cubicBezTo>
                <a:cubicBezTo>
                  <a:pt x="441702" y="-79696"/>
                  <a:pt x="662553" y="14585"/>
                  <a:pt x="883404" y="108867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059C34-8F99-1ACE-DCF5-6B460F6E6310}"/>
              </a:ext>
            </a:extLst>
          </p:cNvPr>
          <p:cNvSpPr txBox="1"/>
          <p:nvPr/>
        </p:nvSpPr>
        <p:spPr>
          <a:xfrm>
            <a:off x="4699775" y="2194338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53353F-BDE2-52BA-0F58-8C8A0FC313B4}"/>
              </a:ext>
            </a:extLst>
          </p:cNvPr>
          <p:cNvSpPr txBox="1"/>
          <p:nvPr/>
        </p:nvSpPr>
        <p:spPr>
          <a:xfrm>
            <a:off x="2661753" y="4550957"/>
            <a:ext cx="1743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Very often rely on visual/eye observation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80C67-536E-EA8C-3A55-AADC34086592}"/>
              </a:ext>
            </a:extLst>
          </p:cNvPr>
          <p:cNvSpPr txBox="1"/>
          <p:nvPr/>
        </p:nvSpPr>
        <p:spPr>
          <a:xfrm>
            <a:off x="2661753" y="459995"/>
            <a:ext cx="38333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serves as ground truth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supervised machine learning</a:t>
            </a:r>
          </a:p>
        </p:txBody>
      </p:sp>
      <p:pic>
        <p:nvPicPr>
          <p:cNvPr id="49" name="Picture 48" descr="A cartoon robot with a graph and a speech bubble&#10;&#10;Description automatically generated">
            <a:extLst>
              <a:ext uri="{FF2B5EF4-FFF2-40B4-BE49-F238E27FC236}">
                <a16:creationId xmlns:a16="http://schemas.microsoft.com/office/drawing/2014/main" id="{827DD734-A9C1-C13F-EBEA-6A607D9F3D6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550"/>
          <a:stretch/>
        </p:blipFill>
        <p:spPr>
          <a:xfrm>
            <a:off x="8488997" y="1401809"/>
            <a:ext cx="1155834" cy="7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4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73419" y="-49801"/>
            <a:ext cx="9814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Novelty: Objective and Consistent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Labellings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C84174-07C7-E956-0F5A-46A99E480C90}"/>
              </a:ext>
            </a:extLst>
          </p:cNvPr>
          <p:cNvSpPr/>
          <p:nvPr/>
        </p:nvSpPr>
        <p:spPr>
          <a:xfrm>
            <a:off x="392075" y="1723409"/>
            <a:ext cx="5212697" cy="4334489"/>
          </a:xfrm>
          <a:prstGeom prst="roundRect">
            <a:avLst/>
          </a:prstGeom>
          <a:noFill/>
          <a:ln w="76200">
            <a:solidFill>
              <a:srgbClr val="F4B1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1EFD76-8696-CBF8-F318-FA09A9ABA005}"/>
              </a:ext>
            </a:extLst>
          </p:cNvPr>
          <p:cNvSpPr txBox="1"/>
          <p:nvPr/>
        </p:nvSpPr>
        <p:spPr>
          <a:xfrm>
            <a:off x="1149351" y="1496426"/>
            <a:ext cx="3623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machine learning</a:t>
            </a:r>
          </a:p>
        </p:txBody>
      </p:sp>
      <p:sp>
        <p:nvSpPr>
          <p:cNvPr id="49" name="U-turn Arrow 48">
            <a:extLst>
              <a:ext uri="{FF2B5EF4-FFF2-40B4-BE49-F238E27FC236}">
                <a16:creationId xmlns:a16="http://schemas.microsoft.com/office/drawing/2014/main" id="{0A511541-ACB9-EFBC-E1E1-661882B13A0E}"/>
              </a:ext>
            </a:extLst>
          </p:cNvPr>
          <p:cNvSpPr/>
          <p:nvPr/>
        </p:nvSpPr>
        <p:spPr>
          <a:xfrm>
            <a:off x="2798229" y="642928"/>
            <a:ext cx="4709967" cy="853497"/>
          </a:xfrm>
          <a:prstGeom prst="uturnArrow">
            <a:avLst>
              <a:gd name="adj1" fmla="val 25000"/>
              <a:gd name="adj2" fmla="val 25000"/>
              <a:gd name="adj3" fmla="val 23069"/>
              <a:gd name="adj4" fmla="val 43750"/>
              <a:gd name="adj5" fmla="val 69618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ABEDF8-B2D0-90AD-8246-3112F4613B26}"/>
              </a:ext>
            </a:extLst>
          </p:cNvPr>
          <p:cNvSpPr txBox="1"/>
          <p:nvPr/>
        </p:nvSpPr>
        <p:spPr>
          <a:xfrm>
            <a:off x="3152526" y="459207"/>
            <a:ext cx="38333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serves as ground truth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supervised machine learning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7F402-3164-5B48-4769-EFF87F823474}"/>
              </a:ext>
            </a:extLst>
          </p:cNvPr>
          <p:cNvSpPr txBox="1"/>
          <p:nvPr/>
        </p:nvSpPr>
        <p:spPr>
          <a:xfrm>
            <a:off x="6086169" y="2253135"/>
            <a:ext cx="180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model training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9CF6FEE-B5D0-F96F-FF75-AF643EC3C253}"/>
              </a:ext>
            </a:extLst>
          </p:cNvPr>
          <p:cNvSpPr txBox="1"/>
          <p:nvPr/>
        </p:nvSpPr>
        <p:spPr>
          <a:xfrm>
            <a:off x="8340126" y="999703"/>
            <a:ext cx="139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prediction</a:t>
            </a:r>
          </a:p>
        </p:txBody>
      </p:sp>
      <p:pic>
        <p:nvPicPr>
          <p:cNvPr id="55" name="Picture 54" descr="Graphical user interface&#10;&#10;Description automatically generated">
            <a:extLst>
              <a:ext uri="{FF2B5EF4-FFF2-40B4-BE49-F238E27FC236}">
                <a16:creationId xmlns:a16="http://schemas.microsoft.com/office/drawing/2014/main" id="{474D7F3B-7C92-363D-D7B9-98917A953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2469" t="12866" r="38801" b="61678"/>
          <a:stretch/>
        </p:blipFill>
        <p:spPr>
          <a:xfrm>
            <a:off x="8152138" y="2776356"/>
            <a:ext cx="1396468" cy="510362"/>
          </a:xfrm>
          <a:prstGeom prst="rect">
            <a:avLst/>
          </a:prstGeom>
        </p:spPr>
      </p:pic>
      <p:pic>
        <p:nvPicPr>
          <p:cNvPr id="56" name="Picture 5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1EBD8C6-49CF-990D-C91F-ACDA5B76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1436" t="13561" r="39915" b="63185"/>
          <a:stretch/>
        </p:blipFill>
        <p:spPr>
          <a:xfrm>
            <a:off x="8564278" y="3172449"/>
            <a:ext cx="1396467" cy="467188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F759046-67A7-E3FE-44CE-79D08F3B9693}"/>
              </a:ext>
            </a:extLst>
          </p:cNvPr>
          <p:cNvSpPr/>
          <p:nvPr/>
        </p:nvSpPr>
        <p:spPr>
          <a:xfrm flipH="1">
            <a:off x="8123213" y="2776356"/>
            <a:ext cx="1988297" cy="984641"/>
          </a:xfrm>
          <a:prstGeom prst="round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907AA9-EE51-BE6F-7FB9-BF76A2B3EC05}"/>
              </a:ext>
            </a:extLst>
          </p:cNvPr>
          <p:cNvSpPr txBox="1"/>
          <p:nvPr/>
        </p:nvSpPr>
        <p:spPr>
          <a:xfrm>
            <a:off x="8470758" y="3573871"/>
            <a:ext cx="13964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test data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B58727C-077C-D4A1-97B8-E9F1F1EC64AD}"/>
              </a:ext>
            </a:extLst>
          </p:cNvPr>
          <p:cNvCxnSpPr>
            <a:cxnSpLocks/>
          </p:cNvCxnSpPr>
          <p:nvPr/>
        </p:nvCxnSpPr>
        <p:spPr>
          <a:xfrm flipV="1">
            <a:off x="9053953" y="2304731"/>
            <a:ext cx="7763" cy="48276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95929C2-1C65-5FFC-86B5-A66AA8B01182}"/>
              </a:ext>
            </a:extLst>
          </p:cNvPr>
          <p:cNvCxnSpPr/>
          <p:nvPr/>
        </p:nvCxnSpPr>
        <p:spPr>
          <a:xfrm>
            <a:off x="9736593" y="1746739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219F876-BBF9-5E3F-639B-A89B8EF92E66}"/>
              </a:ext>
            </a:extLst>
          </p:cNvPr>
          <p:cNvCxnSpPr/>
          <p:nvPr/>
        </p:nvCxnSpPr>
        <p:spPr>
          <a:xfrm flipV="1">
            <a:off x="10153078" y="877996"/>
            <a:ext cx="0" cy="907705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C27B35B-08C8-F8B7-00E6-8FD9520EA8B6}"/>
              </a:ext>
            </a:extLst>
          </p:cNvPr>
          <p:cNvCxnSpPr/>
          <p:nvPr/>
        </p:nvCxnSpPr>
        <p:spPr>
          <a:xfrm flipV="1">
            <a:off x="10153078" y="1759919"/>
            <a:ext cx="0" cy="907705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DD71765-4839-1BE9-08CD-3FE5D0BF71C8}"/>
              </a:ext>
            </a:extLst>
          </p:cNvPr>
          <p:cNvCxnSpPr/>
          <p:nvPr/>
        </p:nvCxnSpPr>
        <p:spPr>
          <a:xfrm>
            <a:off x="10147062" y="913680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61F3231-266B-11A6-B1AF-FB73F69CCAE7}"/>
              </a:ext>
            </a:extLst>
          </p:cNvPr>
          <p:cNvCxnSpPr/>
          <p:nvPr/>
        </p:nvCxnSpPr>
        <p:spPr>
          <a:xfrm>
            <a:off x="10149061" y="2628567"/>
            <a:ext cx="416485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 descr="Graphical user interface&#10;&#10;Description automatically generated">
            <a:extLst>
              <a:ext uri="{FF2B5EF4-FFF2-40B4-BE49-F238E27FC236}">
                <a16:creationId xmlns:a16="http://schemas.microsoft.com/office/drawing/2014/main" id="{8E022754-20D6-2DE2-7EA3-A194FAD52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2469" t="12866" r="38801" b="61678"/>
          <a:stretch/>
        </p:blipFill>
        <p:spPr>
          <a:xfrm>
            <a:off x="10511873" y="591998"/>
            <a:ext cx="1396468" cy="510362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F017AC8-4997-342A-C962-B153FDCE1CDF}"/>
              </a:ext>
            </a:extLst>
          </p:cNvPr>
          <p:cNvCxnSpPr>
            <a:cxnSpLocks/>
          </p:cNvCxnSpPr>
          <p:nvPr/>
        </p:nvCxnSpPr>
        <p:spPr>
          <a:xfrm>
            <a:off x="7605541" y="1723409"/>
            <a:ext cx="831930" cy="0"/>
          </a:xfrm>
          <a:prstGeom prst="line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70F177B-89D4-AA20-5CF8-2C9E3EAAE55C}"/>
              </a:ext>
            </a:extLst>
          </p:cNvPr>
          <p:cNvSpPr txBox="1"/>
          <p:nvPr/>
        </p:nvSpPr>
        <p:spPr>
          <a:xfrm>
            <a:off x="10848049" y="407332"/>
            <a:ext cx="117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2</a:t>
            </a:r>
          </a:p>
        </p:txBody>
      </p:sp>
      <p:pic>
        <p:nvPicPr>
          <p:cNvPr id="68" name="Picture 6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2E451B-3A55-369C-C4BE-4ADB7C95CC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1436" t="13561" r="39915" b="63185"/>
          <a:stretch/>
        </p:blipFill>
        <p:spPr>
          <a:xfrm>
            <a:off x="10627438" y="2416365"/>
            <a:ext cx="1396467" cy="46718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57A455A-1C84-D687-8DF7-758B0FC289FC}"/>
              </a:ext>
            </a:extLst>
          </p:cNvPr>
          <p:cNvSpPr txBox="1"/>
          <p:nvPr/>
        </p:nvSpPr>
        <p:spPr>
          <a:xfrm>
            <a:off x="6487025" y="4754946"/>
            <a:ext cx="5040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this approach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Objective labelling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Consistent labelling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B93DC0D-4EF2-0FB2-51BA-192E6B439377}"/>
              </a:ext>
            </a:extLst>
          </p:cNvPr>
          <p:cNvCxnSpPr/>
          <p:nvPr/>
        </p:nvCxnSpPr>
        <p:spPr>
          <a:xfrm>
            <a:off x="1274328" y="3114667"/>
            <a:ext cx="0" cy="2550397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E7EFFF3-E1A4-F00D-AA9A-38021A8A8367}"/>
              </a:ext>
            </a:extLst>
          </p:cNvPr>
          <p:cNvCxnSpPr>
            <a:cxnSpLocks/>
          </p:cNvCxnSpPr>
          <p:nvPr/>
        </p:nvCxnSpPr>
        <p:spPr>
          <a:xfrm flipH="1">
            <a:off x="1250377" y="5630559"/>
            <a:ext cx="3818806" cy="0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1C77F95-3413-2CBF-C698-C0A01D075F9C}"/>
              </a:ext>
            </a:extLst>
          </p:cNvPr>
          <p:cNvSpPr txBox="1"/>
          <p:nvPr/>
        </p:nvSpPr>
        <p:spPr>
          <a:xfrm>
            <a:off x="2183218" y="5703652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DFFEC6D-CA5B-9605-3AA7-00EFA4D3440A}"/>
              </a:ext>
            </a:extLst>
          </p:cNvPr>
          <p:cNvSpPr txBox="1"/>
          <p:nvPr/>
        </p:nvSpPr>
        <p:spPr>
          <a:xfrm rot="16200000">
            <a:off x="528658" y="3949080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2</a:t>
            </a:r>
          </a:p>
        </p:txBody>
      </p:sp>
      <p:pic>
        <p:nvPicPr>
          <p:cNvPr id="74" name="Picture 7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B14F552-FF65-C8A1-9E25-EB4904AB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rcRect l="21436" t="13561" r="39915" b="63185"/>
          <a:stretch/>
        </p:blipFill>
        <p:spPr>
          <a:xfrm>
            <a:off x="3485605" y="3036910"/>
            <a:ext cx="1287116" cy="430605"/>
          </a:xfrm>
          <a:prstGeom prst="rect">
            <a:avLst/>
          </a:prstGeom>
        </p:spPr>
      </p:pic>
      <p:pic>
        <p:nvPicPr>
          <p:cNvPr id="75" name="Picture 74" descr="A close-up of a graph&#10;&#10;Description automatically generated">
            <a:extLst>
              <a:ext uri="{FF2B5EF4-FFF2-40B4-BE49-F238E27FC236}">
                <a16:creationId xmlns:a16="http://schemas.microsoft.com/office/drawing/2014/main" id="{B039861C-EDE9-CB40-8C9F-3E144C0D5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4381" t="8937" r="36806" b="62752"/>
          <a:stretch/>
        </p:blipFill>
        <p:spPr>
          <a:xfrm flipV="1">
            <a:off x="3159780" y="3420689"/>
            <a:ext cx="1287106" cy="372793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F7DB9C76-2B8E-5B42-2CD2-8FDCD89074F4}"/>
              </a:ext>
            </a:extLst>
          </p:cNvPr>
          <p:cNvSpPr/>
          <p:nvPr/>
        </p:nvSpPr>
        <p:spPr>
          <a:xfrm rot="19827051">
            <a:off x="2891247" y="2960857"/>
            <a:ext cx="2064014" cy="114009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 descr="Graphical user interface&#10;&#10;Description automatically generated">
            <a:extLst>
              <a:ext uri="{FF2B5EF4-FFF2-40B4-BE49-F238E27FC236}">
                <a16:creationId xmlns:a16="http://schemas.microsoft.com/office/drawing/2014/main" id="{27CC9E06-7CF0-0F68-9AF4-68D6897A3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22469" t="12866" r="38801" b="61678"/>
          <a:stretch/>
        </p:blipFill>
        <p:spPr>
          <a:xfrm>
            <a:off x="1556018" y="4972110"/>
            <a:ext cx="1128992" cy="412609"/>
          </a:xfrm>
          <a:prstGeom prst="rect">
            <a:avLst/>
          </a:prstGeom>
        </p:spPr>
      </p:pic>
      <p:pic>
        <p:nvPicPr>
          <p:cNvPr id="78" name="Picture 77" descr="A close-up of a graph&#10;&#10;Description automatically generated">
            <a:extLst>
              <a:ext uri="{FF2B5EF4-FFF2-40B4-BE49-F238E27FC236}">
                <a16:creationId xmlns:a16="http://schemas.microsoft.com/office/drawing/2014/main" id="{43884896-7CDE-51C1-59BD-8E3F5642D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14158" t="16389" r="48500" b="58486"/>
          <a:stretch/>
        </p:blipFill>
        <p:spPr>
          <a:xfrm>
            <a:off x="1627590" y="4623638"/>
            <a:ext cx="1101210" cy="369997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085E0F9C-C97D-867A-F897-8711D28F71EF}"/>
              </a:ext>
            </a:extLst>
          </p:cNvPr>
          <p:cNvSpPr/>
          <p:nvPr/>
        </p:nvSpPr>
        <p:spPr>
          <a:xfrm rot="19827051">
            <a:off x="3300840" y="4214427"/>
            <a:ext cx="1953606" cy="155900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0" name="Picture 79" descr="A close-up of a graph&#10;&#10;Description automatically generated">
            <a:extLst>
              <a:ext uri="{FF2B5EF4-FFF2-40B4-BE49-F238E27FC236}">
                <a16:creationId xmlns:a16="http://schemas.microsoft.com/office/drawing/2014/main" id="{AEBEB639-1A34-45C7-AE0D-B758AC34A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4606" t="16739" r="37715" b="58639"/>
          <a:stretch/>
        </p:blipFill>
        <p:spPr>
          <a:xfrm flipV="1">
            <a:off x="3577132" y="4480863"/>
            <a:ext cx="1434659" cy="369997"/>
          </a:xfrm>
          <a:prstGeom prst="rect">
            <a:avLst/>
          </a:prstGeom>
        </p:spPr>
      </p:pic>
      <p:pic>
        <p:nvPicPr>
          <p:cNvPr id="81" name="Picture 8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12DDB7B-E24D-5BB9-36D8-70CF3DDC9E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</a:blip>
          <a:srcRect l="7324" t="34940" r="57646" b="23809"/>
          <a:stretch/>
        </p:blipFill>
        <p:spPr>
          <a:xfrm>
            <a:off x="3419931" y="4921039"/>
            <a:ext cx="1627737" cy="463478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82484646-C858-4E95-FF73-2815AB0619C9}"/>
              </a:ext>
            </a:extLst>
          </p:cNvPr>
          <p:cNvSpPr/>
          <p:nvPr/>
        </p:nvSpPr>
        <p:spPr>
          <a:xfrm rot="17573426">
            <a:off x="1422267" y="4203156"/>
            <a:ext cx="1383157" cy="1559001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94ACA1A-BDF7-03C0-D394-4195F046DA05}"/>
              </a:ext>
            </a:extLst>
          </p:cNvPr>
          <p:cNvSpPr txBox="1"/>
          <p:nvPr/>
        </p:nvSpPr>
        <p:spPr>
          <a:xfrm>
            <a:off x="3650598" y="2468579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20D0E5-86AC-4ADE-5E52-030EB2A44F8B}"/>
              </a:ext>
            </a:extLst>
          </p:cNvPr>
          <p:cNvSpPr txBox="1"/>
          <p:nvPr/>
        </p:nvSpPr>
        <p:spPr>
          <a:xfrm>
            <a:off x="1391797" y="3869292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C1453C-FBAD-2DF1-DC87-E640DD847068}"/>
              </a:ext>
            </a:extLst>
          </p:cNvPr>
          <p:cNvSpPr txBox="1"/>
          <p:nvPr/>
        </p:nvSpPr>
        <p:spPr>
          <a:xfrm>
            <a:off x="4425300" y="3852793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0043581-C5B1-C37E-F04E-589482485FFE}"/>
              </a:ext>
            </a:extLst>
          </p:cNvPr>
          <p:cNvSpPr txBox="1"/>
          <p:nvPr/>
        </p:nvSpPr>
        <p:spPr>
          <a:xfrm>
            <a:off x="10715982" y="2108013"/>
            <a:ext cx="117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1</a:t>
            </a: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383FFFFE-B9A7-6419-1FFB-8911425C05CA}"/>
              </a:ext>
            </a:extLst>
          </p:cNvPr>
          <p:cNvSpPr/>
          <p:nvPr/>
        </p:nvSpPr>
        <p:spPr>
          <a:xfrm>
            <a:off x="1402369" y="2005899"/>
            <a:ext cx="311182" cy="430312"/>
          </a:xfrm>
          <a:custGeom>
            <a:avLst/>
            <a:gdLst>
              <a:gd name="connsiteX0" fmla="*/ 464949 w 616422"/>
              <a:gd name="connsiteY0" fmla="*/ 852406 h 852406"/>
              <a:gd name="connsiteX1" fmla="*/ 588936 w 616422"/>
              <a:gd name="connsiteY1" fmla="*/ 356461 h 852406"/>
              <a:gd name="connsiteX2" fmla="*/ 0 w 616422"/>
              <a:gd name="connsiteY2" fmla="*/ 0 h 852406"/>
              <a:gd name="connsiteX3" fmla="*/ 0 w 616422"/>
              <a:gd name="connsiteY3" fmla="*/ 0 h 85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422" h="852406">
                <a:moveTo>
                  <a:pt x="464949" y="852406"/>
                </a:moveTo>
                <a:cubicBezTo>
                  <a:pt x="565688" y="675467"/>
                  <a:pt x="666427" y="498529"/>
                  <a:pt x="588936" y="356461"/>
                </a:cubicBezTo>
                <a:cubicBezTo>
                  <a:pt x="511445" y="21439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>
            <a:extLst>
              <a:ext uri="{FF2B5EF4-FFF2-40B4-BE49-F238E27FC236}">
                <a16:creationId xmlns:a16="http://schemas.microsoft.com/office/drawing/2014/main" id="{B77CCA87-3BC7-3CC7-2C56-B97732A05673}"/>
              </a:ext>
            </a:extLst>
          </p:cNvPr>
          <p:cNvSpPr/>
          <p:nvPr/>
        </p:nvSpPr>
        <p:spPr>
          <a:xfrm>
            <a:off x="2054253" y="2131389"/>
            <a:ext cx="257916" cy="362097"/>
          </a:xfrm>
          <a:custGeom>
            <a:avLst/>
            <a:gdLst>
              <a:gd name="connsiteX0" fmla="*/ 0 w 883404"/>
              <a:gd name="connsiteY0" fmla="*/ 1240243 h 1240243"/>
              <a:gd name="connsiteX1" fmla="*/ 294468 w 883404"/>
              <a:gd name="connsiteY1" fmla="*/ 108867 h 1240243"/>
              <a:gd name="connsiteX2" fmla="*/ 883404 w 883404"/>
              <a:gd name="connsiteY2" fmla="*/ 108867 h 124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3404" h="1240243">
                <a:moveTo>
                  <a:pt x="0" y="1240243"/>
                </a:moveTo>
                <a:cubicBezTo>
                  <a:pt x="73617" y="768836"/>
                  <a:pt x="147234" y="297430"/>
                  <a:pt x="294468" y="108867"/>
                </a:cubicBezTo>
                <a:cubicBezTo>
                  <a:pt x="441702" y="-79696"/>
                  <a:pt x="662553" y="14585"/>
                  <a:pt x="883404" y="108867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A59575F-BBAA-3D6B-0252-D4822C2905DE}"/>
              </a:ext>
            </a:extLst>
          </p:cNvPr>
          <p:cNvSpPr txBox="1"/>
          <p:nvPr/>
        </p:nvSpPr>
        <p:spPr>
          <a:xfrm>
            <a:off x="557510" y="1900515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FB43B3E-B5BE-10F0-2FEC-2239F94624FD}"/>
              </a:ext>
            </a:extLst>
          </p:cNvPr>
          <p:cNvSpPr txBox="1"/>
          <p:nvPr/>
        </p:nvSpPr>
        <p:spPr>
          <a:xfrm>
            <a:off x="2278565" y="1999104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2</a:t>
            </a:r>
          </a:p>
        </p:txBody>
      </p:sp>
      <p:pic>
        <p:nvPicPr>
          <p:cNvPr id="91" name="Picture 90" descr="A close-up of a graph&#10;&#10;Description automatically generated">
            <a:extLst>
              <a:ext uri="{FF2B5EF4-FFF2-40B4-BE49-F238E27FC236}">
                <a16:creationId xmlns:a16="http://schemas.microsoft.com/office/drawing/2014/main" id="{CA357D7B-5758-48A6-35E1-A1B9D88F7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4380" t="8937" r="33610" b="62752"/>
          <a:stretch/>
        </p:blipFill>
        <p:spPr>
          <a:xfrm flipV="1">
            <a:off x="634555" y="2292054"/>
            <a:ext cx="2327693" cy="703262"/>
          </a:xfrm>
          <a:prstGeom prst="rect">
            <a:avLst/>
          </a:prstGeom>
        </p:spPr>
      </p:pic>
      <p:sp>
        <p:nvSpPr>
          <p:cNvPr id="92" name="Freeform 91">
            <a:extLst>
              <a:ext uri="{FF2B5EF4-FFF2-40B4-BE49-F238E27FC236}">
                <a16:creationId xmlns:a16="http://schemas.microsoft.com/office/drawing/2014/main" id="{DEE20987-4B4B-76E6-75E1-1E810162F575}"/>
              </a:ext>
            </a:extLst>
          </p:cNvPr>
          <p:cNvSpPr/>
          <p:nvPr/>
        </p:nvSpPr>
        <p:spPr>
          <a:xfrm flipV="1">
            <a:off x="1815027" y="2675488"/>
            <a:ext cx="257916" cy="362097"/>
          </a:xfrm>
          <a:custGeom>
            <a:avLst/>
            <a:gdLst>
              <a:gd name="connsiteX0" fmla="*/ 0 w 883404"/>
              <a:gd name="connsiteY0" fmla="*/ 1240243 h 1240243"/>
              <a:gd name="connsiteX1" fmla="*/ 294468 w 883404"/>
              <a:gd name="connsiteY1" fmla="*/ 108867 h 1240243"/>
              <a:gd name="connsiteX2" fmla="*/ 883404 w 883404"/>
              <a:gd name="connsiteY2" fmla="*/ 108867 h 124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3404" h="1240243">
                <a:moveTo>
                  <a:pt x="0" y="1240243"/>
                </a:moveTo>
                <a:cubicBezTo>
                  <a:pt x="73617" y="768836"/>
                  <a:pt x="147234" y="297430"/>
                  <a:pt x="294468" y="108867"/>
                </a:cubicBezTo>
                <a:cubicBezTo>
                  <a:pt x="441702" y="-79696"/>
                  <a:pt x="662553" y="14585"/>
                  <a:pt x="883404" y="108867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4FAE4F3-721D-BEC2-F129-281031E6B03B}"/>
              </a:ext>
            </a:extLst>
          </p:cNvPr>
          <p:cNvSpPr txBox="1"/>
          <p:nvPr/>
        </p:nvSpPr>
        <p:spPr>
          <a:xfrm>
            <a:off x="2007947" y="2880892"/>
            <a:ext cx="96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9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n</a:t>
            </a:r>
          </a:p>
        </p:txBody>
      </p:sp>
      <p:pic>
        <p:nvPicPr>
          <p:cNvPr id="5" name="Picture 4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0620C398-1630-381C-1337-4226C7F4BFC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434" t="49641" r="4379" b="10567"/>
          <a:stretch/>
        </p:blipFill>
        <p:spPr>
          <a:xfrm>
            <a:off x="6568668" y="1359721"/>
            <a:ext cx="903645" cy="852313"/>
          </a:xfrm>
          <a:prstGeom prst="rect">
            <a:avLst/>
          </a:prstGeom>
        </p:spPr>
      </p:pic>
      <p:pic>
        <p:nvPicPr>
          <p:cNvPr id="7" name="Picture 6" descr="A cartoon robot with a graph and a speech bubble&#10;&#10;Description automatically generated">
            <a:extLst>
              <a:ext uri="{FF2B5EF4-FFF2-40B4-BE49-F238E27FC236}">
                <a16:creationId xmlns:a16="http://schemas.microsoft.com/office/drawing/2014/main" id="{E1FDD32F-D585-FB33-B725-FF0F38AE47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550"/>
          <a:stretch/>
        </p:blipFill>
        <p:spPr>
          <a:xfrm>
            <a:off x="8485941" y="1379715"/>
            <a:ext cx="1155834" cy="7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6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2E131F-C614-2C8F-9B04-D040541792B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28DD9-AA1B-9C05-BC0D-B83E495AED6E}"/>
              </a:ext>
            </a:extLst>
          </p:cNvPr>
          <p:cNvSpPr txBox="1"/>
          <p:nvPr/>
        </p:nvSpPr>
        <p:spPr>
          <a:xfrm>
            <a:off x="123082" y="-63770"/>
            <a:ext cx="11796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Seismic Catalogue Obtained Using the Detection Method in Chapter 3</a:t>
            </a:r>
          </a:p>
        </p:txBody>
      </p:sp>
      <p:pic>
        <p:nvPicPr>
          <p:cNvPr id="12" name="Picture 11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C96CB309-4D2F-0989-EF90-A5145B99D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3"/>
          <a:stretch/>
        </p:blipFill>
        <p:spPr>
          <a:xfrm>
            <a:off x="108629" y="1058455"/>
            <a:ext cx="5702252" cy="4529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9113AC-1CC4-54D6-8126-BEB60C434715}"/>
              </a:ext>
            </a:extLst>
          </p:cNvPr>
          <p:cNvSpPr txBox="1"/>
          <p:nvPr/>
        </p:nvSpPr>
        <p:spPr>
          <a:xfrm>
            <a:off x="6449835" y="999204"/>
            <a:ext cx="4837486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22 – 23 Feb 2018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 – 31 May 2018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24 – 26 Dec 2020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21 Sep 2021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23 Sep 2021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1B27B9E-7CD7-1588-7DFB-E53D4F6FB06F}"/>
              </a:ext>
            </a:extLst>
          </p:cNvPr>
          <p:cNvSpPr/>
          <p:nvPr/>
        </p:nvSpPr>
        <p:spPr>
          <a:xfrm>
            <a:off x="8816788" y="1092248"/>
            <a:ext cx="264405" cy="672028"/>
          </a:xfrm>
          <a:prstGeom prst="rightBrace">
            <a:avLst>
              <a:gd name="adj1" fmla="val 34375"/>
              <a:gd name="adj2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D76AAD6-533B-4816-B437-62EC5F687500}"/>
              </a:ext>
            </a:extLst>
          </p:cNvPr>
          <p:cNvSpPr/>
          <p:nvPr/>
        </p:nvSpPr>
        <p:spPr>
          <a:xfrm>
            <a:off x="8209024" y="2762217"/>
            <a:ext cx="264405" cy="459957"/>
          </a:xfrm>
          <a:prstGeom prst="rightBrace">
            <a:avLst>
              <a:gd name="adj1" fmla="val 34375"/>
              <a:gd name="adj2" fmla="val 50000"/>
            </a:avLst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F5F80F-87A9-9048-CF03-0755B3DE45B2}"/>
              </a:ext>
            </a:extLst>
          </p:cNvPr>
          <p:cNvSpPr txBox="1"/>
          <p:nvPr/>
        </p:nvSpPr>
        <p:spPr>
          <a:xfrm>
            <a:off x="9081193" y="1230083"/>
            <a:ext cx="220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lava dome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6ADE1-3EEE-DE3E-4F64-455E8E66154C}"/>
              </a:ext>
            </a:extLst>
          </p:cNvPr>
          <p:cNvSpPr txBox="1"/>
          <p:nvPr/>
        </p:nvSpPr>
        <p:spPr>
          <a:xfrm>
            <a:off x="8473429" y="2804313"/>
            <a:ext cx="2206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lava dome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90C08F6-21BD-EAF1-4425-849847148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241567"/>
              </p:ext>
            </p:extLst>
          </p:nvPr>
        </p:nvGraphicFramePr>
        <p:xfrm>
          <a:off x="5913333" y="4654773"/>
          <a:ext cx="6174894" cy="85540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77957">
                  <a:extLst>
                    <a:ext uri="{9D8B030D-6E8A-4147-A177-3AD203B41FA5}">
                      <a16:colId xmlns:a16="http://schemas.microsoft.com/office/drawing/2014/main" val="2699431347"/>
                    </a:ext>
                  </a:extLst>
                </a:gridCol>
                <a:gridCol w="925417">
                  <a:extLst>
                    <a:ext uri="{9D8B030D-6E8A-4147-A177-3AD203B41FA5}">
                      <a16:colId xmlns:a16="http://schemas.microsoft.com/office/drawing/2014/main" val="2591349723"/>
                    </a:ext>
                  </a:extLst>
                </a:gridCol>
                <a:gridCol w="571844">
                  <a:extLst>
                    <a:ext uri="{9D8B030D-6E8A-4147-A177-3AD203B41FA5}">
                      <a16:colId xmlns:a16="http://schemas.microsoft.com/office/drawing/2014/main" val="42439555"/>
                    </a:ext>
                  </a:extLst>
                </a:gridCol>
                <a:gridCol w="626418">
                  <a:extLst>
                    <a:ext uri="{9D8B030D-6E8A-4147-A177-3AD203B41FA5}">
                      <a16:colId xmlns:a16="http://schemas.microsoft.com/office/drawing/2014/main" val="249508759"/>
                    </a:ext>
                  </a:extLst>
                </a:gridCol>
                <a:gridCol w="569470">
                  <a:extLst>
                    <a:ext uri="{9D8B030D-6E8A-4147-A177-3AD203B41FA5}">
                      <a16:colId xmlns:a16="http://schemas.microsoft.com/office/drawing/2014/main" val="1088386094"/>
                    </a:ext>
                  </a:extLst>
                </a:gridCol>
                <a:gridCol w="711063">
                  <a:extLst>
                    <a:ext uri="{9D8B030D-6E8A-4147-A177-3AD203B41FA5}">
                      <a16:colId xmlns:a16="http://schemas.microsoft.com/office/drawing/2014/main" val="3462552584"/>
                    </a:ext>
                  </a:extLst>
                </a:gridCol>
                <a:gridCol w="636910">
                  <a:extLst>
                    <a:ext uri="{9D8B030D-6E8A-4147-A177-3AD203B41FA5}">
                      <a16:colId xmlns:a16="http://schemas.microsoft.com/office/drawing/2014/main" val="1474389015"/>
                    </a:ext>
                  </a:extLst>
                </a:gridCol>
                <a:gridCol w="855815">
                  <a:extLst>
                    <a:ext uri="{9D8B030D-6E8A-4147-A177-3AD203B41FA5}">
                      <a16:colId xmlns:a16="http://schemas.microsoft.com/office/drawing/2014/main" val="4223549438"/>
                    </a:ext>
                  </a:extLst>
                </a:gridCol>
              </a:tblGrid>
              <a:tr h="213852"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Earthquakes</a:t>
                      </a:r>
                      <a:endParaRPr lang="en-SG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754262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ctr"/>
                      <a:r>
                        <a:rPr lang="en-SG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</a:t>
                      </a:r>
                      <a:endParaRPr lang="en-SG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Gasburst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LF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VTA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VTB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lang="en-SG" sz="14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6183438"/>
                  </a:ext>
                </a:extLst>
              </a:tr>
              <a:tr h="427703">
                <a:tc>
                  <a:txBody>
                    <a:bodyPr/>
                    <a:lstStyle/>
                    <a:p>
                      <a:pPr algn="ctr"/>
                      <a:r>
                        <a:rPr lang="en-SG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Earthquakes</a:t>
                      </a:r>
                      <a:endParaRPr lang="en-SG" sz="14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SG" sz="16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05098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5B260B4-2809-4CB4-B436-B52F5EFB024D}"/>
              </a:ext>
            </a:extLst>
          </p:cNvPr>
          <p:cNvSpPr txBox="1"/>
          <p:nvPr/>
        </p:nvSpPr>
        <p:spPr>
          <a:xfrm>
            <a:off x="7345721" y="3972891"/>
            <a:ext cx="394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1893 samples from station MEPAS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0F3B5-F4C4-0CCF-AACA-1A4112BE7CED}"/>
              </a:ext>
            </a:extLst>
          </p:cNvPr>
          <p:cNvSpPr txBox="1"/>
          <p:nvPr/>
        </p:nvSpPr>
        <p:spPr>
          <a:xfrm>
            <a:off x="6458159" y="2099913"/>
            <a:ext cx="52460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 dome extrusion: 31 Dec 2020 – 4 January 2021</a:t>
            </a:r>
          </a:p>
        </p:txBody>
      </p:sp>
    </p:spTree>
    <p:extLst>
      <p:ext uri="{BB962C8B-B14F-4D97-AF65-F5344CB8AC3E}">
        <p14:creationId xmlns:p14="http://schemas.microsoft.com/office/powerpoint/2010/main" val="119222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333EA-4490-BB45-47A6-FD8B5254C935}"/>
              </a:ext>
            </a:extLst>
          </p:cNvPr>
          <p:cNvSpPr txBox="1"/>
          <p:nvPr/>
        </p:nvSpPr>
        <p:spPr>
          <a:xfrm>
            <a:off x="381000" y="1795027"/>
            <a:ext cx="11430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Volcanic Earthquake Detection: </a:t>
            </a:r>
          </a:p>
          <a:p>
            <a:pPr algn="ctr"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A New Procedure to </a:t>
            </a:r>
          </a:p>
          <a:p>
            <a:pPr algn="ctr">
              <a:spcAft>
                <a:spcPts val="600"/>
              </a:spcAft>
            </a:pPr>
            <a:r>
              <a:rPr lang="en-US" sz="44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Improve the Number of Detections and Refine Earthquake Durations</a:t>
            </a:r>
          </a:p>
        </p:txBody>
      </p:sp>
    </p:spTree>
    <p:extLst>
      <p:ext uri="{BB962C8B-B14F-4D97-AF65-F5344CB8AC3E}">
        <p14:creationId xmlns:p14="http://schemas.microsoft.com/office/powerpoint/2010/main" val="384335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38C83D-0FF8-EF58-E41C-0FFE836AA63D}"/>
              </a:ext>
            </a:extLst>
          </p:cNvPr>
          <p:cNvSpPr/>
          <p:nvPr/>
        </p:nvSpPr>
        <p:spPr>
          <a:xfrm>
            <a:off x="0" y="6475917"/>
            <a:ext cx="12192000" cy="400320"/>
          </a:xfrm>
          <a:prstGeom prst="round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E571F5D-7CAB-F75D-FE79-E571A1FCCE1A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4795B-177B-5323-3449-1AA33D03DE26}"/>
              </a:ext>
            </a:extLst>
          </p:cNvPr>
          <p:cNvSpPr txBox="1"/>
          <p:nvPr/>
        </p:nvSpPr>
        <p:spPr>
          <a:xfrm>
            <a:off x="153286" y="-57436"/>
            <a:ext cx="107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Main Earthquake Types Occurred at Merapi Volcano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CB612A7A-AAF5-3941-1E68-FDECF1428BD2}"/>
              </a:ext>
            </a:extLst>
          </p:cNvPr>
          <p:cNvGrpSpPr/>
          <p:nvPr/>
        </p:nvGrpSpPr>
        <p:grpSpPr>
          <a:xfrm>
            <a:off x="-9867" y="597836"/>
            <a:ext cx="12080595" cy="5659856"/>
            <a:chOff x="-9867" y="597836"/>
            <a:chExt cx="12080595" cy="565985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3894CF-BF7B-8D76-2F26-3B24EC3A64D2}"/>
                </a:ext>
              </a:extLst>
            </p:cNvPr>
            <p:cNvGrpSpPr/>
            <p:nvPr/>
          </p:nvGrpSpPr>
          <p:grpSpPr>
            <a:xfrm>
              <a:off x="2965952" y="2648069"/>
              <a:ext cx="2953525" cy="295515"/>
              <a:chOff x="3333986" y="2575116"/>
              <a:chExt cx="2953525" cy="29551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EE730B-AC12-E4EC-F877-9214ECA5E800}"/>
                  </a:ext>
                </a:extLst>
              </p:cNvPr>
              <p:cNvSpPr/>
              <p:nvPr/>
            </p:nvSpPr>
            <p:spPr>
              <a:xfrm>
                <a:off x="3463390" y="2575116"/>
                <a:ext cx="2824121" cy="295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92A909F-101D-B5E3-A59C-43ECF167D06D}"/>
                  </a:ext>
                </a:extLst>
              </p:cNvPr>
              <p:cNvSpPr txBox="1"/>
              <p:nvPr/>
            </p:nvSpPr>
            <p:spPr>
              <a:xfrm>
                <a:off x="3333986" y="258350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02B6CB-93EB-88FB-DBC0-72A0DD937270}"/>
                  </a:ext>
                </a:extLst>
              </p:cNvPr>
              <p:cNvSpPr txBox="1"/>
              <p:nvPr/>
            </p:nvSpPr>
            <p:spPr>
              <a:xfrm>
                <a:off x="3812387" y="2589864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27A60F-8E7D-3A50-A4AE-5C55C0429645}"/>
                  </a:ext>
                </a:extLst>
              </p:cNvPr>
              <p:cNvSpPr txBox="1"/>
              <p:nvPr/>
            </p:nvSpPr>
            <p:spPr>
              <a:xfrm>
                <a:off x="4259929" y="2589097"/>
                <a:ext cx="412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C4BF08-F14B-69AE-FBF7-2350BF4DA895}"/>
                  </a:ext>
                </a:extLst>
              </p:cNvPr>
              <p:cNvSpPr txBox="1"/>
              <p:nvPr/>
            </p:nvSpPr>
            <p:spPr>
              <a:xfrm>
                <a:off x="4744793" y="2582853"/>
                <a:ext cx="412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419A3B-77C2-9BC1-0C48-63F9469DF617}"/>
                  </a:ext>
                </a:extLst>
              </p:cNvPr>
              <p:cNvSpPr txBox="1"/>
              <p:nvPr/>
            </p:nvSpPr>
            <p:spPr>
              <a:xfrm>
                <a:off x="5274385" y="2582242"/>
                <a:ext cx="3737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E3D057-25C4-4FC1-EF2E-8C07A15DB0CC}"/>
                  </a:ext>
                </a:extLst>
              </p:cNvPr>
              <p:cNvSpPr txBox="1"/>
              <p:nvPr/>
            </p:nvSpPr>
            <p:spPr>
              <a:xfrm>
                <a:off x="5717119" y="2589097"/>
                <a:ext cx="3737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1572DD-4BE4-1287-A182-0E5EE4A62BCA}"/>
                </a:ext>
              </a:extLst>
            </p:cNvPr>
            <p:cNvSpPr/>
            <p:nvPr/>
          </p:nvSpPr>
          <p:spPr>
            <a:xfrm>
              <a:off x="334030" y="1694197"/>
              <a:ext cx="2586028" cy="1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1884B40-C05B-4EAB-AFCD-9C3BE63FA60D}"/>
                </a:ext>
              </a:extLst>
            </p:cNvPr>
            <p:cNvSpPr/>
            <p:nvPr/>
          </p:nvSpPr>
          <p:spPr>
            <a:xfrm rot="5400000">
              <a:off x="-750060" y="1651847"/>
              <a:ext cx="2082800" cy="204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4BD957-5983-3216-D1DD-2AFA13CAAD1E}"/>
                </a:ext>
              </a:extLst>
            </p:cNvPr>
            <p:cNvSpPr/>
            <p:nvPr/>
          </p:nvSpPr>
          <p:spPr>
            <a:xfrm>
              <a:off x="15141" y="2643918"/>
              <a:ext cx="2878667" cy="235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F7520B-EBAA-3D78-F434-0198225B7D10}"/>
                </a:ext>
              </a:extLst>
            </p:cNvPr>
            <p:cNvSpPr txBox="1"/>
            <p:nvPr/>
          </p:nvSpPr>
          <p:spPr>
            <a:xfrm>
              <a:off x="727671" y="2646385"/>
              <a:ext cx="3150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448599-22EE-1376-D993-5FDF9EC4A61E}"/>
                </a:ext>
              </a:extLst>
            </p:cNvPr>
            <p:cNvSpPr txBox="1"/>
            <p:nvPr/>
          </p:nvSpPr>
          <p:spPr>
            <a:xfrm>
              <a:off x="1230239" y="2648398"/>
              <a:ext cx="3150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32E87-C87D-2268-316C-1CE9D06428E8}"/>
                </a:ext>
              </a:extLst>
            </p:cNvPr>
            <p:cNvSpPr txBox="1"/>
            <p:nvPr/>
          </p:nvSpPr>
          <p:spPr>
            <a:xfrm>
              <a:off x="1683611" y="2648069"/>
              <a:ext cx="421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0D14A4-1A47-B7A9-67ED-CD639D89DE94}"/>
                </a:ext>
              </a:extLst>
            </p:cNvPr>
            <p:cNvSpPr txBox="1"/>
            <p:nvPr/>
          </p:nvSpPr>
          <p:spPr>
            <a:xfrm>
              <a:off x="2151670" y="2653612"/>
              <a:ext cx="421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DCCA82-8C4E-8BDC-58B5-D5DAE409C617}"/>
                </a:ext>
              </a:extLst>
            </p:cNvPr>
            <p:cNvSpPr txBox="1"/>
            <p:nvPr/>
          </p:nvSpPr>
          <p:spPr>
            <a:xfrm>
              <a:off x="2611883" y="2655053"/>
              <a:ext cx="421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8A3D70-A5CC-6A5B-04F2-2003D924B81F}"/>
                </a:ext>
              </a:extLst>
            </p:cNvPr>
            <p:cNvSpPr txBox="1"/>
            <p:nvPr/>
          </p:nvSpPr>
          <p:spPr>
            <a:xfrm>
              <a:off x="249270" y="2640451"/>
              <a:ext cx="3150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8319298-C42B-E6A0-71B7-13A9D983256A}"/>
                </a:ext>
              </a:extLst>
            </p:cNvPr>
            <p:cNvSpPr txBox="1"/>
            <p:nvPr/>
          </p:nvSpPr>
          <p:spPr>
            <a:xfrm>
              <a:off x="3854257" y="2820199"/>
              <a:ext cx="13026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Frequency (Hz)</a:t>
              </a: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FCCAA39D-8219-58CD-ABA8-7D7BBE6DC91C}"/>
                </a:ext>
              </a:extLst>
            </p:cNvPr>
            <p:cNvGrpSpPr/>
            <p:nvPr/>
          </p:nvGrpSpPr>
          <p:grpSpPr>
            <a:xfrm>
              <a:off x="-9867" y="597836"/>
              <a:ext cx="491879" cy="2410060"/>
              <a:chOff x="-9867" y="597836"/>
              <a:chExt cx="491879" cy="2410060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0D76329-20C4-8475-58E7-0DE6035DFB21}"/>
                  </a:ext>
                </a:extLst>
              </p:cNvPr>
              <p:cNvGrpSpPr/>
              <p:nvPr/>
            </p:nvGrpSpPr>
            <p:grpSpPr>
              <a:xfrm>
                <a:off x="-9867" y="1705263"/>
                <a:ext cx="491879" cy="1302633"/>
                <a:chOff x="38350" y="1645920"/>
                <a:chExt cx="491879" cy="1302633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1B7E6BF-6C38-9ABD-F12A-0EF84BFB8C20}"/>
                    </a:ext>
                  </a:extLst>
                </p:cNvPr>
                <p:cNvSpPr txBox="1"/>
                <p:nvPr/>
              </p:nvSpPr>
              <p:spPr>
                <a:xfrm rot="16200000">
                  <a:off x="-489856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1471FE2-DB51-50AB-C568-496A782F5D0E}"/>
                    </a:ext>
                  </a:extLst>
                </p:cNvPr>
                <p:cNvGrpSpPr/>
                <p:nvPr/>
              </p:nvGrpSpPr>
              <p:grpSpPr>
                <a:xfrm>
                  <a:off x="181181" y="1907466"/>
                  <a:ext cx="349048" cy="784555"/>
                  <a:chOff x="181181" y="1907466"/>
                  <a:chExt cx="349048" cy="784555"/>
                </a:xfrm>
              </p:grpSpPr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D3488F94-2A3C-85A4-748E-B37EEED4A6A7}"/>
                      </a:ext>
                    </a:extLst>
                  </p:cNvPr>
                  <p:cNvSpPr txBox="1"/>
                  <p:nvPr/>
                </p:nvSpPr>
                <p:spPr>
                  <a:xfrm>
                    <a:off x="215146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94629C0C-7173-8C35-29ED-2968592352FC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1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61B8AD4A-9BDC-743E-6910-16AD54B97F43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2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78E8BCE-349D-25F4-93CA-4F16AA0239F3}"/>
                  </a:ext>
                </a:extLst>
              </p:cNvPr>
              <p:cNvSpPr txBox="1"/>
              <p:nvPr/>
            </p:nvSpPr>
            <p:spPr>
              <a:xfrm rot="16200000">
                <a:off x="-407783" y="1021120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AC1BD4D-C325-3B95-8062-4A88A54B4B42}"/>
                </a:ext>
              </a:extLst>
            </p:cNvPr>
            <p:cNvGrpSpPr/>
            <p:nvPr/>
          </p:nvGrpSpPr>
          <p:grpSpPr>
            <a:xfrm>
              <a:off x="5577781" y="947591"/>
              <a:ext cx="250488" cy="1704808"/>
              <a:chOff x="5577781" y="947591"/>
              <a:chExt cx="250488" cy="1704808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8EB0D92-4E8C-FF19-A695-1C1D31025014}"/>
                  </a:ext>
                </a:extLst>
              </p:cNvPr>
              <p:cNvSpPr/>
              <p:nvPr/>
            </p:nvSpPr>
            <p:spPr>
              <a:xfrm>
                <a:off x="5577781" y="947591"/>
                <a:ext cx="250488" cy="170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3D96C12-6EFA-496D-0F31-630DE13486F2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73A1155-724F-814F-BDF2-858522329ADA}"/>
                </a:ext>
              </a:extLst>
            </p:cNvPr>
            <p:cNvSpPr/>
            <p:nvPr/>
          </p:nvSpPr>
          <p:spPr>
            <a:xfrm>
              <a:off x="2079810" y="751574"/>
              <a:ext cx="1935742" cy="189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78F80C2-241C-17AE-AAE2-E1D4EBD28376}"/>
                </a:ext>
              </a:extLst>
            </p:cNvPr>
            <p:cNvSpPr txBox="1"/>
            <p:nvPr/>
          </p:nvSpPr>
          <p:spPr>
            <a:xfrm>
              <a:off x="1783935" y="604154"/>
              <a:ext cx="2191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VTA (Deep VT)/ High Frequency)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04816A3-14FB-98C0-4B7E-DCF9E472DDF3}"/>
                </a:ext>
              </a:extLst>
            </p:cNvPr>
            <p:cNvGrpSpPr/>
            <p:nvPr/>
          </p:nvGrpSpPr>
          <p:grpSpPr>
            <a:xfrm>
              <a:off x="2009339" y="3690312"/>
              <a:ext cx="2094723" cy="442943"/>
              <a:chOff x="2495518" y="2987259"/>
              <a:chExt cx="2094723" cy="442943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F6D204D-3B22-4CB4-2FFD-C291726CA257}"/>
                  </a:ext>
                </a:extLst>
              </p:cNvPr>
              <p:cNvSpPr/>
              <p:nvPr/>
            </p:nvSpPr>
            <p:spPr>
              <a:xfrm>
                <a:off x="2495518" y="3255132"/>
                <a:ext cx="2094723" cy="1750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CC2C67E-F2E5-EF6B-DCAA-C6B8F7249F71}"/>
                  </a:ext>
                </a:extLst>
              </p:cNvPr>
              <p:cNvSpPr txBox="1"/>
              <p:nvPr/>
            </p:nvSpPr>
            <p:spPr>
              <a:xfrm>
                <a:off x="2728670" y="2987259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VTB (Shallow VT)</a:t>
                </a: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95A5D25-888F-A8BB-B7E4-F3C3C79CD574}"/>
                </a:ext>
              </a:extLst>
            </p:cNvPr>
            <p:cNvSpPr txBox="1"/>
            <p:nvPr/>
          </p:nvSpPr>
          <p:spPr>
            <a:xfrm>
              <a:off x="1059614" y="2814363"/>
              <a:ext cx="13026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Time (seconds)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5798E30-63EC-1673-DCDF-51B7212D3B35}"/>
                </a:ext>
              </a:extLst>
            </p:cNvPr>
            <p:cNvGrpSpPr/>
            <p:nvPr/>
          </p:nvGrpSpPr>
          <p:grpSpPr>
            <a:xfrm>
              <a:off x="5620588" y="4039307"/>
              <a:ext cx="250488" cy="1798756"/>
              <a:chOff x="5577781" y="853643"/>
              <a:chExt cx="250488" cy="1798756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D4DFA7B-7DC9-7243-2B3D-2864FEAEC6EB}"/>
                  </a:ext>
                </a:extLst>
              </p:cNvPr>
              <p:cNvSpPr/>
              <p:nvPr/>
            </p:nvSpPr>
            <p:spPr>
              <a:xfrm>
                <a:off x="5577781" y="853643"/>
                <a:ext cx="250488" cy="1798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8191D96-1541-CE13-A2FC-5EAA95D6E6A2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D250147-682C-0692-4BE4-6621896EF6D7}"/>
                </a:ext>
              </a:extLst>
            </p:cNvPr>
            <p:cNvGrpSpPr/>
            <p:nvPr/>
          </p:nvGrpSpPr>
          <p:grpSpPr>
            <a:xfrm>
              <a:off x="11743175" y="840390"/>
              <a:ext cx="250488" cy="2022753"/>
              <a:chOff x="5577781" y="853643"/>
              <a:chExt cx="250488" cy="1798756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D4419B9-4FD4-EF3D-FD49-745841E610AE}"/>
                  </a:ext>
                </a:extLst>
              </p:cNvPr>
              <p:cNvSpPr/>
              <p:nvPr/>
            </p:nvSpPr>
            <p:spPr>
              <a:xfrm>
                <a:off x="5577781" y="853643"/>
                <a:ext cx="250488" cy="1798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A0EA391-0884-ABF4-C569-9F7464245246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F92B228-92FF-F1A6-2C21-C094E66A1262}"/>
                </a:ext>
              </a:extLst>
            </p:cNvPr>
            <p:cNvSpPr/>
            <p:nvPr/>
          </p:nvSpPr>
          <p:spPr>
            <a:xfrm>
              <a:off x="382798" y="5806996"/>
              <a:ext cx="5363034" cy="17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829ED69-1F61-0C36-3D7D-945AB6E3DD5A}"/>
                </a:ext>
              </a:extLst>
            </p:cNvPr>
            <p:cNvSpPr/>
            <p:nvPr/>
          </p:nvSpPr>
          <p:spPr>
            <a:xfrm>
              <a:off x="162011" y="3975345"/>
              <a:ext cx="268017" cy="1953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ECE693E8-1F56-C797-DE6B-B8588BFFD0E6}"/>
                </a:ext>
              </a:extLst>
            </p:cNvPr>
            <p:cNvGrpSpPr/>
            <p:nvPr/>
          </p:nvGrpSpPr>
          <p:grpSpPr>
            <a:xfrm>
              <a:off x="283378" y="5796831"/>
              <a:ext cx="5670207" cy="425969"/>
              <a:chOff x="963445" y="3444748"/>
              <a:chExt cx="5670207" cy="425969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A7E02FDE-F241-1F9E-6078-6EF380FB0C7A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AB23E2A4-2D4A-E65E-C4CB-139B01F69C07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DDEAD832-90FF-CD39-9B36-D9DDE6CD50F2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F3CFCDD-EFBF-3036-8B15-A36CDCA053DC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32CB8C11-132D-829B-1057-C5409FCD31B8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8C4AD862-EB0F-5CB1-C28A-C677F19DD594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690B3806-7231-C674-9DEC-A6D6735B995D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85E482F0-2412-6C36-F413-27BE97F58A0F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860494C3-EF5A-6471-1FCB-0DB26E858D53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3870E984-9CF2-09DE-67D7-E3C1C77EB184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DD5E9B2-8C2D-AFDA-7D81-0E395A6BD88E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FD1CB39A-F784-274A-E86E-3048434473C4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E8D15128-C148-0DB4-44CB-9F6D678D8C16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3D78A00C-FB52-9AED-76BD-D19FC0F7CCFF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27DC2797-E1E3-ADCF-261D-1B659CBD39A0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C73B8BF-CC00-FD25-61AB-C9EF838354F1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F9803CD1-3F24-CD9A-A704-5EA16FC23F3C}"/>
                </a:ext>
              </a:extLst>
            </p:cNvPr>
            <p:cNvGrpSpPr/>
            <p:nvPr/>
          </p:nvGrpSpPr>
          <p:grpSpPr>
            <a:xfrm>
              <a:off x="4399" y="4859301"/>
              <a:ext cx="491879" cy="1302633"/>
              <a:chOff x="38350" y="1645920"/>
              <a:chExt cx="491879" cy="1302633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FB52C8B9-924F-B66A-762F-452E69F15B6E}"/>
                  </a:ext>
                </a:extLst>
              </p:cNvPr>
              <p:cNvSpPr txBox="1"/>
              <p:nvPr/>
            </p:nvSpPr>
            <p:spPr>
              <a:xfrm rot="16200000">
                <a:off x="-489856" y="217412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CB282BB1-3CE7-6A67-3F1E-1E10F1EB216A}"/>
                  </a:ext>
                </a:extLst>
              </p:cNvPr>
              <p:cNvGrpSpPr/>
              <p:nvPr/>
            </p:nvGrpSpPr>
            <p:grpSpPr>
              <a:xfrm>
                <a:off x="181181" y="1907466"/>
                <a:ext cx="349048" cy="784555"/>
                <a:chOff x="181181" y="1907466"/>
                <a:chExt cx="349048" cy="784555"/>
              </a:xfrm>
            </p:grpSpPr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667B240F-A720-047D-7EDA-888D84858FB5}"/>
                    </a:ext>
                  </a:extLst>
                </p:cNvPr>
                <p:cNvSpPr txBox="1"/>
                <p:nvPr/>
              </p:nvSpPr>
              <p:spPr>
                <a:xfrm>
                  <a:off x="215146" y="2445800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8759F25-5E7C-64FB-8439-B1FB3F36EB73}"/>
                    </a:ext>
                  </a:extLst>
                </p:cNvPr>
                <p:cNvSpPr txBox="1"/>
                <p:nvPr/>
              </p:nvSpPr>
              <p:spPr>
                <a:xfrm>
                  <a:off x="181181" y="2178196"/>
                  <a:ext cx="3294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EFD82429-46A9-C4E7-5DAF-741672D1D41D}"/>
                    </a:ext>
                  </a:extLst>
                </p:cNvPr>
                <p:cNvSpPr txBox="1"/>
                <p:nvPr/>
              </p:nvSpPr>
              <p:spPr>
                <a:xfrm>
                  <a:off x="181182" y="1907466"/>
                  <a:ext cx="3294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40</a:t>
                  </a:r>
                </a:p>
              </p:txBody>
            </p:sp>
          </p:grpSp>
        </p:grp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727B4659-803E-4758-EAC9-804899DFAFB2}"/>
                </a:ext>
              </a:extLst>
            </p:cNvPr>
            <p:cNvSpPr txBox="1"/>
            <p:nvPr/>
          </p:nvSpPr>
          <p:spPr>
            <a:xfrm rot="16200000">
              <a:off x="-393737" y="4172623"/>
              <a:ext cx="1246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Normalized Amplitude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009197C-C549-E5D7-F172-C2CFD4893C76}"/>
                </a:ext>
              </a:extLst>
            </p:cNvPr>
            <p:cNvSpPr/>
            <p:nvPr/>
          </p:nvSpPr>
          <p:spPr>
            <a:xfrm>
              <a:off x="6096000" y="829101"/>
              <a:ext cx="409575" cy="1985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C935045D-0C94-E17A-F18F-B5EE1A6DB3C1}"/>
                </a:ext>
              </a:extLst>
            </p:cNvPr>
            <p:cNvSpPr/>
            <p:nvPr/>
          </p:nvSpPr>
          <p:spPr>
            <a:xfrm>
              <a:off x="377292" y="4835551"/>
              <a:ext cx="2557478" cy="18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CDAB003-D11E-8AC9-5875-0BB3B73FFC86}"/>
                </a:ext>
              </a:extLst>
            </p:cNvPr>
            <p:cNvGrpSpPr/>
            <p:nvPr/>
          </p:nvGrpSpPr>
          <p:grpSpPr>
            <a:xfrm>
              <a:off x="6089436" y="652752"/>
              <a:ext cx="511870" cy="2385024"/>
              <a:chOff x="-50960" y="622872"/>
              <a:chExt cx="511870" cy="2385024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6459D27A-FBB1-8817-CE9C-F68D617074C7}"/>
                  </a:ext>
                </a:extLst>
              </p:cNvPr>
              <p:cNvGrpSpPr/>
              <p:nvPr/>
            </p:nvGrpSpPr>
            <p:grpSpPr>
              <a:xfrm>
                <a:off x="-30969" y="1705263"/>
                <a:ext cx="491879" cy="1302633"/>
                <a:chOff x="17248" y="1645920"/>
                <a:chExt cx="491879" cy="1302633"/>
              </a:xfrm>
            </p:grpSpPr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BE12A8CC-D8C0-45E8-0CAF-D3C5B12C2380}"/>
                    </a:ext>
                  </a:extLst>
                </p:cNvPr>
                <p:cNvSpPr txBox="1"/>
                <p:nvPr/>
              </p:nvSpPr>
              <p:spPr>
                <a:xfrm rot="16200000">
                  <a:off x="-510958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F08F986B-76C8-CC44-A50D-C9BA4F801EC1}"/>
                    </a:ext>
                  </a:extLst>
                </p:cNvPr>
                <p:cNvGrpSpPr/>
                <p:nvPr/>
              </p:nvGrpSpPr>
              <p:grpSpPr>
                <a:xfrm>
                  <a:off x="160079" y="1907466"/>
                  <a:ext cx="349048" cy="784555"/>
                  <a:chOff x="160079" y="1907466"/>
                  <a:chExt cx="349048" cy="784555"/>
                </a:xfrm>
              </p:grpSpPr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783D32C6-6B56-AB9E-4506-FBAD7B1F0E5B}"/>
                      </a:ext>
                    </a:extLst>
                  </p:cNvPr>
                  <p:cNvSpPr txBox="1"/>
                  <p:nvPr/>
                </p:nvSpPr>
                <p:spPr>
                  <a:xfrm>
                    <a:off x="194044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254" name="TextBox 253">
                    <a:extLst>
                      <a:ext uri="{FF2B5EF4-FFF2-40B4-BE49-F238E27FC236}">
                        <a16:creationId xmlns:a16="http://schemas.microsoft.com/office/drawing/2014/main" id="{FE652875-CBD2-6BBC-6B5D-48BCAEDD3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60079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7065B281-FA06-2B22-5177-10CAD46CB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60080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646AE8D-AECF-AEFA-2184-E05750129516}"/>
                  </a:ext>
                </a:extLst>
              </p:cNvPr>
              <p:cNvSpPr txBox="1"/>
              <p:nvPr/>
            </p:nvSpPr>
            <p:spPr>
              <a:xfrm rot="16200000">
                <a:off x="-474244" y="1046156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9BE352C-E6B2-1B73-2265-0F2DB078F595}"/>
                </a:ext>
              </a:extLst>
            </p:cNvPr>
            <p:cNvSpPr/>
            <p:nvPr/>
          </p:nvSpPr>
          <p:spPr>
            <a:xfrm>
              <a:off x="6505574" y="2685769"/>
              <a:ext cx="5531913" cy="32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A915503-8BE8-2521-7ED4-DB0489E9CF9B}"/>
                </a:ext>
              </a:extLst>
            </p:cNvPr>
            <p:cNvSpPr/>
            <p:nvPr/>
          </p:nvSpPr>
          <p:spPr>
            <a:xfrm>
              <a:off x="7906187" y="748992"/>
              <a:ext cx="2638425" cy="222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BFC53417-BC89-5375-B7CD-202142C08E73}"/>
                </a:ext>
              </a:extLst>
            </p:cNvPr>
            <p:cNvGrpSpPr/>
            <p:nvPr/>
          </p:nvGrpSpPr>
          <p:grpSpPr>
            <a:xfrm>
              <a:off x="6389875" y="2652263"/>
              <a:ext cx="5670207" cy="425969"/>
              <a:chOff x="963445" y="3444748"/>
              <a:chExt cx="5670207" cy="425969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DB3C3C63-A99A-B2E3-6C5A-79D538A83E3C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840BF36-A380-A2E1-3381-8654D62BC83C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B8C84C5E-A47F-3F43-FF39-157803AD2B5E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79BF2C14-38F2-9F36-E85C-BC84D7223FD0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087B22D4-30E2-C61C-256A-939B687BD195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F15AC8EB-D715-DEB0-633B-79413CE27F74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BA44B4FB-ECBF-3831-AC39-1479399AB750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E2EC6CD9-BC06-F88E-9329-86CBA60A085E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E5EADC24-CB22-9D09-5941-5169DCC854C2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47B2E469-2CCE-1A6D-410F-E2DF0F4370E1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602B1E82-AA2E-2744-46E5-67529E983BBA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43CB7381-3D7F-60B9-F341-22E09465EA26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265C1D48-081A-5C5C-DEFA-F3327EA20CD4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34B2B552-8EFB-E4FD-6043-9721499CF3FB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75F0368C-272D-1E86-9C32-56A97E742D9F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1884729-D231-90B3-F3D2-C720A8FA083D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84A9AD1-0B7A-6CA1-3C21-C314F695B377}"/>
                </a:ext>
              </a:extLst>
            </p:cNvPr>
            <p:cNvSpPr txBox="1"/>
            <p:nvPr/>
          </p:nvSpPr>
          <p:spPr>
            <a:xfrm>
              <a:off x="8320907" y="692053"/>
              <a:ext cx="1481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Multi Phase (Hybrid)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48012307-43EC-9F4F-4DA8-9C57FF1328BB}"/>
                </a:ext>
              </a:extLst>
            </p:cNvPr>
            <p:cNvSpPr/>
            <p:nvPr/>
          </p:nvSpPr>
          <p:spPr>
            <a:xfrm>
              <a:off x="8551620" y="3902938"/>
              <a:ext cx="1299153" cy="230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715ADF5-18D4-1B6B-2943-FB358F20A923}"/>
                </a:ext>
              </a:extLst>
            </p:cNvPr>
            <p:cNvSpPr txBox="1"/>
            <p:nvPr/>
          </p:nvSpPr>
          <p:spPr>
            <a:xfrm>
              <a:off x="8529273" y="3690680"/>
              <a:ext cx="1481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Low Frequency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C1EFEB1A-934B-555A-017C-5AE7D9E63A4E}"/>
                </a:ext>
              </a:extLst>
            </p:cNvPr>
            <p:cNvSpPr/>
            <p:nvPr/>
          </p:nvSpPr>
          <p:spPr>
            <a:xfrm>
              <a:off x="6200735" y="4039307"/>
              <a:ext cx="335910" cy="1931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29D92547-4F16-5795-1FCC-FE65D656BF0D}"/>
                </a:ext>
              </a:extLst>
            </p:cNvPr>
            <p:cNvSpPr/>
            <p:nvPr/>
          </p:nvSpPr>
          <p:spPr>
            <a:xfrm>
              <a:off x="6342610" y="4874150"/>
              <a:ext cx="2745243" cy="218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2F4E984-BAD1-8483-0E81-5F8704644B90}"/>
                </a:ext>
              </a:extLst>
            </p:cNvPr>
            <p:cNvSpPr/>
            <p:nvPr/>
          </p:nvSpPr>
          <p:spPr>
            <a:xfrm>
              <a:off x="6355088" y="5838063"/>
              <a:ext cx="2745243" cy="172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EFA2C02-9A2A-0E09-B7A7-27EF27DC8D94}"/>
                </a:ext>
              </a:extLst>
            </p:cNvPr>
            <p:cNvSpPr/>
            <p:nvPr/>
          </p:nvSpPr>
          <p:spPr>
            <a:xfrm>
              <a:off x="9274167" y="5838064"/>
              <a:ext cx="2638077" cy="190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0BE0ADB-106A-F3F8-F077-3404640DEFEC}"/>
                </a:ext>
              </a:extLst>
            </p:cNvPr>
            <p:cNvSpPr/>
            <p:nvPr/>
          </p:nvSpPr>
          <p:spPr>
            <a:xfrm>
              <a:off x="11733174" y="4124026"/>
              <a:ext cx="217550" cy="176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C7245863-B9C8-F9C2-F772-B4F9E692735B}"/>
                </a:ext>
              </a:extLst>
            </p:cNvPr>
            <p:cNvGrpSpPr/>
            <p:nvPr/>
          </p:nvGrpSpPr>
          <p:grpSpPr>
            <a:xfrm>
              <a:off x="6400521" y="5831723"/>
              <a:ext cx="5670207" cy="425969"/>
              <a:chOff x="963445" y="3444748"/>
              <a:chExt cx="5670207" cy="425969"/>
            </a:xfrm>
          </p:grpSpPr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B5866EEB-598E-4181-EEBB-BDDA91DCC921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58B6AE2D-73BD-3DB2-D150-4A51CFDA43BD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BCEEDA8A-9ED8-37D3-FB1F-2E275F2F37F1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DAC695AC-B794-4091-4928-1C0A4B2B503E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E8B802F0-37C3-2DA5-07B7-D3E8443E83F8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00" name="TextBox 299">
                  <a:extLst>
                    <a:ext uri="{FF2B5EF4-FFF2-40B4-BE49-F238E27FC236}">
                      <a16:creationId xmlns:a16="http://schemas.microsoft.com/office/drawing/2014/main" id="{68E45A08-753B-0715-C2C6-49BC5A60EA56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301" name="TextBox 300">
                  <a:extLst>
                    <a:ext uri="{FF2B5EF4-FFF2-40B4-BE49-F238E27FC236}">
                      <a16:creationId xmlns:a16="http://schemas.microsoft.com/office/drawing/2014/main" id="{A7BA37C3-82C1-C658-268E-71ADDB2FB445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398E523A-4DEF-29FF-BB7C-DE1320EF2475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8164801F-1C73-3989-E8F1-069D26CE3ACC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2AECB10B-8743-18C1-D94E-BFEC5C82D562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068C3595-349B-F397-BD5C-F7CC7EAD128F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C7210CA4-6888-4C47-A93A-5B5DA60543EC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5C9E7C49-3A8B-C6BA-DCB0-47699413A265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8318F3E0-EAD1-3921-0E8F-4D90CC714BA5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A6479291-C4B2-08F0-02D5-146A7DDE4D9C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6E7E5CE9-63B5-FBDD-5C77-435EE1847093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8896897B-D12C-5036-457C-6E9F63FD30CB}"/>
                </a:ext>
              </a:extLst>
            </p:cNvPr>
            <p:cNvSpPr txBox="1"/>
            <p:nvPr/>
          </p:nvSpPr>
          <p:spPr>
            <a:xfrm rot="16200000">
              <a:off x="11075904" y="4877813"/>
              <a:ext cx="16500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Normalized Amplitude</a:t>
              </a:r>
            </a:p>
          </p:txBody>
        </p: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9D23A03-066F-630B-DDB2-0315768342B6}"/>
                </a:ext>
              </a:extLst>
            </p:cNvPr>
            <p:cNvGrpSpPr/>
            <p:nvPr/>
          </p:nvGrpSpPr>
          <p:grpSpPr>
            <a:xfrm>
              <a:off x="6126664" y="3800279"/>
              <a:ext cx="491879" cy="2397094"/>
              <a:chOff x="-9867" y="610802"/>
              <a:chExt cx="491879" cy="2397094"/>
            </a:xfrm>
          </p:grpSpPr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986FD8BA-BF79-949D-CEAA-128A06A85384}"/>
                  </a:ext>
                </a:extLst>
              </p:cNvPr>
              <p:cNvGrpSpPr/>
              <p:nvPr/>
            </p:nvGrpSpPr>
            <p:grpSpPr>
              <a:xfrm>
                <a:off x="-9867" y="1705263"/>
                <a:ext cx="491879" cy="1302633"/>
                <a:chOff x="38350" y="1645920"/>
                <a:chExt cx="491879" cy="1302633"/>
              </a:xfrm>
            </p:grpSpPr>
            <p:sp>
              <p:nvSpPr>
                <p:cNvPr id="307" name="TextBox 306">
                  <a:extLst>
                    <a:ext uri="{FF2B5EF4-FFF2-40B4-BE49-F238E27FC236}">
                      <a16:creationId xmlns:a16="http://schemas.microsoft.com/office/drawing/2014/main" id="{D653D73F-3687-E0E5-5612-B25D7C7ED544}"/>
                    </a:ext>
                  </a:extLst>
                </p:cNvPr>
                <p:cNvSpPr txBox="1"/>
                <p:nvPr/>
              </p:nvSpPr>
              <p:spPr>
                <a:xfrm rot="16200000">
                  <a:off x="-489856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BAC00B8B-7813-643D-0FD2-D8DD42AA8335}"/>
                    </a:ext>
                  </a:extLst>
                </p:cNvPr>
                <p:cNvGrpSpPr/>
                <p:nvPr/>
              </p:nvGrpSpPr>
              <p:grpSpPr>
                <a:xfrm>
                  <a:off x="181181" y="1907466"/>
                  <a:ext cx="349048" cy="784555"/>
                  <a:chOff x="181181" y="1907466"/>
                  <a:chExt cx="349048" cy="784555"/>
                </a:xfrm>
              </p:grpSpPr>
              <p:sp>
                <p:nvSpPr>
                  <p:cNvPr id="309" name="TextBox 308">
                    <a:extLst>
                      <a:ext uri="{FF2B5EF4-FFF2-40B4-BE49-F238E27FC236}">
                        <a16:creationId xmlns:a16="http://schemas.microsoft.com/office/drawing/2014/main" id="{586FCA63-0CAF-C8A4-BFD9-F1537E0BF969}"/>
                      </a:ext>
                    </a:extLst>
                  </p:cNvPr>
                  <p:cNvSpPr txBox="1"/>
                  <p:nvPr/>
                </p:nvSpPr>
                <p:spPr>
                  <a:xfrm>
                    <a:off x="215146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310" name="TextBox 309">
                    <a:extLst>
                      <a:ext uri="{FF2B5EF4-FFF2-40B4-BE49-F238E27FC236}">
                        <a16:creationId xmlns:a16="http://schemas.microsoft.com/office/drawing/2014/main" id="{A74A2E50-F354-F2A3-DAB4-8039389EA83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1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311" name="TextBox 310">
                    <a:extLst>
                      <a:ext uri="{FF2B5EF4-FFF2-40B4-BE49-F238E27FC236}">
                        <a16:creationId xmlns:a16="http://schemas.microsoft.com/office/drawing/2014/main" id="{644EA64D-07E6-84B4-706E-04831BE97D7D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2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1ADB5B52-4A95-57A0-61C2-7AE4A292B10E}"/>
                  </a:ext>
                </a:extLst>
              </p:cNvPr>
              <p:cNvSpPr txBox="1"/>
              <p:nvPr/>
            </p:nvSpPr>
            <p:spPr>
              <a:xfrm rot="16200000">
                <a:off x="-425361" y="1034086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</p:grp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ADB2155-4D2A-37B1-A6A6-83B5135D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4" t="8767" r="7596" b="13539"/>
          <a:stretch/>
        </p:blipFill>
        <p:spPr bwMode="auto">
          <a:xfrm>
            <a:off x="398936" y="840389"/>
            <a:ext cx="5179819" cy="1834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F8EF1-CBEB-00B7-6E95-B6E00D94E4BC}"/>
              </a:ext>
            </a:extLst>
          </p:cNvPr>
          <p:cNvSpPr/>
          <p:nvPr/>
        </p:nvSpPr>
        <p:spPr>
          <a:xfrm>
            <a:off x="267814" y="1600008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24FC9B6-57C7-2D61-A832-3B5E95D59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8" t="9269" r="7727" b="12900"/>
          <a:stretch/>
        </p:blipFill>
        <p:spPr bwMode="auto">
          <a:xfrm>
            <a:off x="399137" y="3967317"/>
            <a:ext cx="5216560" cy="1879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02C8499-8CC1-E04B-EC70-22C6A8118A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28" t="9576" r="7926" b="12839"/>
          <a:stretch/>
        </p:blipFill>
        <p:spPr bwMode="auto">
          <a:xfrm>
            <a:off x="6534574" y="4002668"/>
            <a:ext cx="5231618" cy="1873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0905B6-9119-27F1-8A53-70493BADD159}"/>
              </a:ext>
            </a:extLst>
          </p:cNvPr>
          <p:cNvSpPr/>
          <p:nvPr/>
        </p:nvSpPr>
        <p:spPr>
          <a:xfrm>
            <a:off x="6496262" y="4780852"/>
            <a:ext cx="2610295" cy="266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C2A416-B394-9FAE-F55A-AADDC1CEF870}"/>
              </a:ext>
            </a:extLst>
          </p:cNvPr>
          <p:cNvSpPr/>
          <p:nvPr/>
        </p:nvSpPr>
        <p:spPr>
          <a:xfrm>
            <a:off x="371502" y="4720463"/>
            <a:ext cx="2574896" cy="326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55069D0-64B1-D27E-98E9-FB3C8F4DCF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27" t="9638" r="7698" b="13513"/>
          <a:stretch/>
        </p:blipFill>
        <p:spPr>
          <a:xfrm>
            <a:off x="6482980" y="944162"/>
            <a:ext cx="5279774" cy="1748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91958-F26D-5BF9-BA04-49CEB5CE0DF6}"/>
              </a:ext>
            </a:extLst>
          </p:cNvPr>
          <p:cNvSpPr/>
          <p:nvPr/>
        </p:nvSpPr>
        <p:spPr>
          <a:xfrm>
            <a:off x="6454594" y="1651066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1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38C83D-0FF8-EF58-E41C-0FFE836AA63D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E571F5D-7CAB-F75D-FE79-E571A1FCCE1A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rgbClr val="F4B1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4795B-177B-5323-3449-1AA33D03DE26}"/>
              </a:ext>
            </a:extLst>
          </p:cNvPr>
          <p:cNvSpPr txBox="1"/>
          <p:nvPr/>
        </p:nvSpPr>
        <p:spPr>
          <a:xfrm>
            <a:off x="153286" y="-57436"/>
            <a:ext cx="10786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Data: Main Earthquake Types Occurred at Merapi Volcano</a:t>
            </a:r>
          </a:p>
        </p:txBody>
      </p: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CB612A7A-AAF5-3941-1E68-FDECF1428BD2}"/>
              </a:ext>
            </a:extLst>
          </p:cNvPr>
          <p:cNvGrpSpPr/>
          <p:nvPr/>
        </p:nvGrpSpPr>
        <p:grpSpPr>
          <a:xfrm>
            <a:off x="108117" y="646518"/>
            <a:ext cx="12080595" cy="5611174"/>
            <a:chOff x="-9867" y="646518"/>
            <a:chExt cx="12080595" cy="561117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F3894CF-BF7B-8D76-2F26-3B24EC3A64D2}"/>
                </a:ext>
              </a:extLst>
            </p:cNvPr>
            <p:cNvGrpSpPr/>
            <p:nvPr/>
          </p:nvGrpSpPr>
          <p:grpSpPr>
            <a:xfrm>
              <a:off x="2965952" y="2648069"/>
              <a:ext cx="2953525" cy="295515"/>
              <a:chOff x="3333986" y="2575116"/>
              <a:chExt cx="2953525" cy="29551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EE730B-AC12-E4EC-F877-9214ECA5E800}"/>
                  </a:ext>
                </a:extLst>
              </p:cNvPr>
              <p:cNvSpPr/>
              <p:nvPr/>
            </p:nvSpPr>
            <p:spPr>
              <a:xfrm>
                <a:off x="3463390" y="2575116"/>
                <a:ext cx="2824121" cy="295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92A909F-101D-B5E3-A59C-43ECF167D06D}"/>
                  </a:ext>
                </a:extLst>
              </p:cNvPr>
              <p:cNvSpPr txBox="1"/>
              <p:nvPr/>
            </p:nvSpPr>
            <p:spPr>
              <a:xfrm>
                <a:off x="3333986" y="258350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802B6CB-93EB-88FB-DBC0-72A0DD937270}"/>
                  </a:ext>
                </a:extLst>
              </p:cNvPr>
              <p:cNvSpPr txBox="1"/>
              <p:nvPr/>
            </p:nvSpPr>
            <p:spPr>
              <a:xfrm>
                <a:off x="3812387" y="2589864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C27A60F-8E7D-3A50-A4AE-5C55C0429645}"/>
                  </a:ext>
                </a:extLst>
              </p:cNvPr>
              <p:cNvSpPr txBox="1"/>
              <p:nvPr/>
            </p:nvSpPr>
            <p:spPr>
              <a:xfrm>
                <a:off x="4259929" y="2589097"/>
                <a:ext cx="412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6C4BF08-F14B-69AE-FBF7-2350BF4DA895}"/>
                  </a:ext>
                </a:extLst>
              </p:cNvPr>
              <p:cNvSpPr txBox="1"/>
              <p:nvPr/>
            </p:nvSpPr>
            <p:spPr>
              <a:xfrm>
                <a:off x="4744793" y="2582853"/>
                <a:ext cx="4121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419A3B-77C2-9BC1-0C48-63F9469DF617}"/>
                  </a:ext>
                </a:extLst>
              </p:cNvPr>
              <p:cNvSpPr txBox="1"/>
              <p:nvPr/>
            </p:nvSpPr>
            <p:spPr>
              <a:xfrm>
                <a:off x="5274385" y="2582242"/>
                <a:ext cx="3737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E3D057-25C4-4FC1-EF2E-8C07A15DB0CC}"/>
                  </a:ext>
                </a:extLst>
              </p:cNvPr>
              <p:cNvSpPr txBox="1"/>
              <p:nvPr/>
            </p:nvSpPr>
            <p:spPr>
              <a:xfrm>
                <a:off x="5717119" y="2589097"/>
                <a:ext cx="37378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21572DD-4BE4-1287-A182-0E5EE4A62BCA}"/>
                </a:ext>
              </a:extLst>
            </p:cNvPr>
            <p:cNvSpPr/>
            <p:nvPr/>
          </p:nvSpPr>
          <p:spPr>
            <a:xfrm>
              <a:off x="334030" y="1694197"/>
              <a:ext cx="2586028" cy="1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1884B40-C05B-4EAB-AFCD-9C3BE63FA60D}"/>
                </a:ext>
              </a:extLst>
            </p:cNvPr>
            <p:cNvSpPr/>
            <p:nvPr/>
          </p:nvSpPr>
          <p:spPr>
            <a:xfrm rot="5400000">
              <a:off x="-750060" y="1651847"/>
              <a:ext cx="2082800" cy="204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B4BD957-5983-3216-D1DD-2AFA13CAAD1E}"/>
                </a:ext>
              </a:extLst>
            </p:cNvPr>
            <p:cNvSpPr/>
            <p:nvPr/>
          </p:nvSpPr>
          <p:spPr>
            <a:xfrm>
              <a:off x="15141" y="2643918"/>
              <a:ext cx="2878667" cy="235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DCCA82-8C4E-8BDC-58B5-D5DAE409C617}"/>
                </a:ext>
              </a:extLst>
            </p:cNvPr>
            <p:cNvSpPr txBox="1"/>
            <p:nvPr/>
          </p:nvSpPr>
          <p:spPr>
            <a:xfrm>
              <a:off x="2611883" y="2653625"/>
              <a:ext cx="421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140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8A3D70-A5CC-6A5B-04F2-2003D924B81F}"/>
                </a:ext>
              </a:extLst>
            </p:cNvPr>
            <p:cNvSpPr txBox="1"/>
            <p:nvPr/>
          </p:nvSpPr>
          <p:spPr>
            <a:xfrm>
              <a:off x="249270" y="2640451"/>
              <a:ext cx="3150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8319298-C42B-E6A0-71B7-13A9D983256A}"/>
                </a:ext>
              </a:extLst>
            </p:cNvPr>
            <p:cNvSpPr txBox="1"/>
            <p:nvPr/>
          </p:nvSpPr>
          <p:spPr>
            <a:xfrm>
              <a:off x="3854257" y="2820199"/>
              <a:ext cx="13026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Frequency (Hz)</a:t>
              </a:r>
            </a:p>
          </p:txBody>
        </p: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FCCAA39D-8219-58CD-ABA8-7D7BBE6DC91C}"/>
                </a:ext>
              </a:extLst>
            </p:cNvPr>
            <p:cNvGrpSpPr/>
            <p:nvPr/>
          </p:nvGrpSpPr>
          <p:grpSpPr>
            <a:xfrm>
              <a:off x="-9867" y="677685"/>
              <a:ext cx="491879" cy="2330211"/>
              <a:chOff x="-9867" y="677685"/>
              <a:chExt cx="491879" cy="2330211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40D76329-20C4-8475-58E7-0DE6035DFB21}"/>
                  </a:ext>
                </a:extLst>
              </p:cNvPr>
              <p:cNvGrpSpPr/>
              <p:nvPr/>
            </p:nvGrpSpPr>
            <p:grpSpPr>
              <a:xfrm>
                <a:off x="-9867" y="1705263"/>
                <a:ext cx="491879" cy="1302633"/>
                <a:chOff x="38350" y="1645920"/>
                <a:chExt cx="491879" cy="1302633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1B7E6BF-6C38-9ABD-F12A-0EF84BFB8C20}"/>
                    </a:ext>
                  </a:extLst>
                </p:cNvPr>
                <p:cNvSpPr txBox="1"/>
                <p:nvPr/>
              </p:nvSpPr>
              <p:spPr>
                <a:xfrm rot="16200000">
                  <a:off x="-489856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1471FE2-DB51-50AB-C568-496A782F5D0E}"/>
                    </a:ext>
                  </a:extLst>
                </p:cNvPr>
                <p:cNvGrpSpPr/>
                <p:nvPr/>
              </p:nvGrpSpPr>
              <p:grpSpPr>
                <a:xfrm>
                  <a:off x="181181" y="1907466"/>
                  <a:ext cx="349048" cy="784555"/>
                  <a:chOff x="181181" y="1907466"/>
                  <a:chExt cx="349048" cy="784555"/>
                </a:xfrm>
              </p:grpSpPr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D3488F94-2A3C-85A4-748E-B37EEED4A6A7}"/>
                      </a:ext>
                    </a:extLst>
                  </p:cNvPr>
                  <p:cNvSpPr txBox="1"/>
                  <p:nvPr/>
                </p:nvSpPr>
                <p:spPr>
                  <a:xfrm>
                    <a:off x="215146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94629C0C-7173-8C35-29ED-2968592352FC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1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61B8AD4A-9BDC-743E-6910-16AD54B97F43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2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B78E8BCE-349D-25F4-93CA-4F16AA0239F3}"/>
                  </a:ext>
                </a:extLst>
              </p:cNvPr>
              <p:cNvSpPr txBox="1"/>
              <p:nvPr/>
            </p:nvSpPr>
            <p:spPr>
              <a:xfrm rot="16200000">
                <a:off x="-408129" y="1100969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AC1BD4D-C325-3B95-8062-4A88A54B4B42}"/>
                </a:ext>
              </a:extLst>
            </p:cNvPr>
            <p:cNvGrpSpPr/>
            <p:nvPr/>
          </p:nvGrpSpPr>
          <p:grpSpPr>
            <a:xfrm>
              <a:off x="5577781" y="947591"/>
              <a:ext cx="250488" cy="1704808"/>
              <a:chOff x="5577781" y="947591"/>
              <a:chExt cx="250488" cy="1704808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8EB0D92-4E8C-FF19-A695-1C1D31025014}"/>
                  </a:ext>
                </a:extLst>
              </p:cNvPr>
              <p:cNvSpPr/>
              <p:nvPr/>
            </p:nvSpPr>
            <p:spPr>
              <a:xfrm>
                <a:off x="5577781" y="947591"/>
                <a:ext cx="250488" cy="1704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33D96C12-6EFA-496D-0F31-630DE13486F2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73A1155-724F-814F-BDF2-858522329ADA}"/>
                </a:ext>
              </a:extLst>
            </p:cNvPr>
            <p:cNvSpPr/>
            <p:nvPr/>
          </p:nvSpPr>
          <p:spPr>
            <a:xfrm>
              <a:off x="2079810" y="751574"/>
              <a:ext cx="1935742" cy="189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78F80C2-241C-17AE-AAE2-E1D4EBD28376}"/>
                </a:ext>
              </a:extLst>
            </p:cNvPr>
            <p:cNvSpPr txBox="1"/>
            <p:nvPr/>
          </p:nvSpPr>
          <p:spPr>
            <a:xfrm>
              <a:off x="1799100" y="693198"/>
              <a:ext cx="2191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Rockfall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04816A3-14FB-98C0-4B7E-DCF9E472DDF3}"/>
                </a:ext>
              </a:extLst>
            </p:cNvPr>
            <p:cNvGrpSpPr/>
            <p:nvPr/>
          </p:nvGrpSpPr>
          <p:grpSpPr>
            <a:xfrm>
              <a:off x="2009339" y="3820385"/>
              <a:ext cx="2094723" cy="312870"/>
              <a:chOff x="2495518" y="3117332"/>
              <a:chExt cx="2094723" cy="312870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F6D204D-3B22-4CB4-2FFD-C291726CA257}"/>
                  </a:ext>
                </a:extLst>
              </p:cNvPr>
              <p:cNvSpPr/>
              <p:nvPr/>
            </p:nvSpPr>
            <p:spPr>
              <a:xfrm>
                <a:off x="2495518" y="3255132"/>
                <a:ext cx="2094723" cy="1750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CC2C67E-F2E5-EF6B-DCAA-C6B8F7249F71}"/>
                  </a:ext>
                </a:extLst>
              </p:cNvPr>
              <p:cNvSpPr txBox="1"/>
              <p:nvPr/>
            </p:nvSpPr>
            <p:spPr>
              <a:xfrm>
                <a:off x="2809909" y="3117332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 err="1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Gasburst</a:t>
                </a:r>
                <a:endPara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A95A5D25-888F-A8BB-B7E4-F3C3C79CD574}"/>
                </a:ext>
              </a:extLst>
            </p:cNvPr>
            <p:cNvSpPr txBox="1"/>
            <p:nvPr/>
          </p:nvSpPr>
          <p:spPr>
            <a:xfrm>
              <a:off x="1059614" y="2814363"/>
              <a:ext cx="13026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Time (seconds)</a:t>
              </a: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35798E30-63EC-1673-DCDF-51B7212D3B35}"/>
                </a:ext>
              </a:extLst>
            </p:cNvPr>
            <p:cNvGrpSpPr/>
            <p:nvPr/>
          </p:nvGrpSpPr>
          <p:grpSpPr>
            <a:xfrm>
              <a:off x="5620588" y="4039307"/>
              <a:ext cx="250488" cy="1798756"/>
              <a:chOff x="5577781" y="853643"/>
              <a:chExt cx="250488" cy="1798756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D4DFA7B-7DC9-7243-2B3D-2864FEAEC6EB}"/>
                  </a:ext>
                </a:extLst>
              </p:cNvPr>
              <p:cNvSpPr/>
              <p:nvPr/>
            </p:nvSpPr>
            <p:spPr>
              <a:xfrm>
                <a:off x="5577781" y="853643"/>
                <a:ext cx="250488" cy="1798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8191D96-1541-CE13-A2FC-5EAA95D6E6A2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D250147-682C-0692-4BE4-6621896EF6D7}"/>
                </a:ext>
              </a:extLst>
            </p:cNvPr>
            <p:cNvGrpSpPr/>
            <p:nvPr/>
          </p:nvGrpSpPr>
          <p:grpSpPr>
            <a:xfrm>
              <a:off x="11743175" y="840390"/>
              <a:ext cx="250488" cy="2022753"/>
              <a:chOff x="5577781" y="853643"/>
              <a:chExt cx="250488" cy="1798756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ED4419B9-4FD4-EF3D-FD49-745841E610AE}"/>
                  </a:ext>
                </a:extLst>
              </p:cNvPr>
              <p:cNvSpPr/>
              <p:nvPr/>
            </p:nvSpPr>
            <p:spPr>
              <a:xfrm>
                <a:off x="5577781" y="853643"/>
                <a:ext cx="250488" cy="17987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A0EA391-0884-ABF4-C569-9F7464245246}"/>
                  </a:ext>
                </a:extLst>
              </p:cNvPr>
              <p:cNvSpPr txBox="1"/>
              <p:nvPr/>
            </p:nvSpPr>
            <p:spPr>
              <a:xfrm rot="16200000">
                <a:off x="4880121" y="1673194"/>
                <a:ext cx="1650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F92B228-92FF-F1A6-2C21-C094E66A1262}"/>
                </a:ext>
              </a:extLst>
            </p:cNvPr>
            <p:cNvSpPr/>
            <p:nvPr/>
          </p:nvSpPr>
          <p:spPr>
            <a:xfrm>
              <a:off x="382798" y="5806996"/>
              <a:ext cx="5363034" cy="17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829ED69-1F61-0C36-3D7D-945AB6E3DD5A}"/>
                </a:ext>
              </a:extLst>
            </p:cNvPr>
            <p:cNvSpPr/>
            <p:nvPr/>
          </p:nvSpPr>
          <p:spPr>
            <a:xfrm>
              <a:off x="162011" y="3975345"/>
              <a:ext cx="268017" cy="19537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ECE693E8-1F56-C797-DE6B-B8588BFFD0E6}"/>
                </a:ext>
              </a:extLst>
            </p:cNvPr>
            <p:cNvGrpSpPr/>
            <p:nvPr/>
          </p:nvGrpSpPr>
          <p:grpSpPr>
            <a:xfrm>
              <a:off x="283378" y="5796831"/>
              <a:ext cx="5670207" cy="425969"/>
              <a:chOff x="963445" y="3444748"/>
              <a:chExt cx="5670207" cy="425969"/>
            </a:xfrm>
          </p:grpSpPr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A7E02FDE-F241-1F9E-6078-6EF380FB0C7A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AB23E2A4-2D4A-E65E-C4CB-139B01F69C07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DDEAD832-90FF-CD39-9B36-D9DDE6CD50F2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7F3CFCDD-EFBF-3036-8B15-A36CDCA053DC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34" name="TextBox 233">
                  <a:extLst>
                    <a:ext uri="{FF2B5EF4-FFF2-40B4-BE49-F238E27FC236}">
                      <a16:creationId xmlns:a16="http://schemas.microsoft.com/office/drawing/2014/main" id="{32CB8C11-132D-829B-1057-C5409FCD31B8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8C4AD862-EB0F-5CB1-C28A-C677F19DD594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690B3806-7231-C674-9DEC-A6D6735B995D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85E482F0-2412-6C36-F413-27BE97F58A0F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860494C3-EF5A-6471-1FCB-0DB26E858D53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3870E984-9CF2-09DE-67D7-E3C1C77EB184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ADD5E9B2-8C2D-AFDA-7D81-0E395A6BD88E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FD1CB39A-F784-274A-E86E-3048434473C4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E8D15128-C148-0DB4-44CB-9F6D678D8C16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3D78A00C-FB52-9AED-76BD-D19FC0F7CCFF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27DC2797-E1E3-ADCF-261D-1B659CBD39A0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C73B8BF-CC00-FD25-61AB-C9EF838354F1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F9803CD1-3F24-CD9A-A704-5EA16FC23F3C}"/>
                </a:ext>
              </a:extLst>
            </p:cNvPr>
            <p:cNvGrpSpPr/>
            <p:nvPr/>
          </p:nvGrpSpPr>
          <p:grpSpPr>
            <a:xfrm>
              <a:off x="4399" y="4859301"/>
              <a:ext cx="491879" cy="1302633"/>
              <a:chOff x="38350" y="1645920"/>
              <a:chExt cx="491879" cy="1302633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FB52C8B9-924F-B66A-762F-452E69F15B6E}"/>
                  </a:ext>
                </a:extLst>
              </p:cNvPr>
              <p:cNvSpPr txBox="1"/>
              <p:nvPr/>
            </p:nvSpPr>
            <p:spPr>
              <a:xfrm rot="16200000">
                <a:off x="-489856" y="217412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CB282BB1-3CE7-6A67-3F1E-1E10F1EB216A}"/>
                  </a:ext>
                </a:extLst>
              </p:cNvPr>
              <p:cNvGrpSpPr/>
              <p:nvPr/>
            </p:nvGrpSpPr>
            <p:grpSpPr>
              <a:xfrm>
                <a:off x="181181" y="1907466"/>
                <a:ext cx="349048" cy="784555"/>
                <a:chOff x="181181" y="1907466"/>
                <a:chExt cx="349048" cy="784555"/>
              </a:xfrm>
            </p:grpSpPr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667B240F-A720-047D-7EDA-888D84858FB5}"/>
                    </a:ext>
                  </a:extLst>
                </p:cNvPr>
                <p:cNvSpPr txBox="1"/>
                <p:nvPr/>
              </p:nvSpPr>
              <p:spPr>
                <a:xfrm>
                  <a:off x="215146" y="2445800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8759F25-5E7C-64FB-8439-B1FB3F36EB73}"/>
                    </a:ext>
                  </a:extLst>
                </p:cNvPr>
                <p:cNvSpPr txBox="1"/>
                <p:nvPr/>
              </p:nvSpPr>
              <p:spPr>
                <a:xfrm>
                  <a:off x="181181" y="2178196"/>
                  <a:ext cx="3294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43" name="TextBox 242">
                  <a:extLst>
                    <a:ext uri="{FF2B5EF4-FFF2-40B4-BE49-F238E27FC236}">
                      <a16:creationId xmlns:a16="http://schemas.microsoft.com/office/drawing/2014/main" id="{EFD82429-46A9-C4E7-5DAF-741672D1D41D}"/>
                    </a:ext>
                  </a:extLst>
                </p:cNvPr>
                <p:cNvSpPr txBox="1"/>
                <p:nvPr/>
              </p:nvSpPr>
              <p:spPr>
                <a:xfrm>
                  <a:off x="181182" y="1907466"/>
                  <a:ext cx="32946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40</a:t>
                  </a:r>
                </a:p>
              </p:txBody>
            </p:sp>
          </p:grpSp>
        </p:grp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727B4659-803E-4758-EAC9-804899DFAFB2}"/>
                </a:ext>
              </a:extLst>
            </p:cNvPr>
            <p:cNvSpPr txBox="1"/>
            <p:nvPr/>
          </p:nvSpPr>
          <p:spPr>
            <a:xfrm rot="16200000">
              <a:off x="-379749" y="4284937"/>
              <a:ext cx="1246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Normalized Amplitude</a:t>
              </a: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009197C-C549-E5D7-F172-C2CFD4893C76}"/>
                </a:ext>
              </a:extLst>
            </p:cNvPr>
            <p:cNvSpPr/>
            <p:nvPr/>
          </p:nvSpPr>
          <p:spPr>
            <a:xfrm>
              <a:off x="6096000" y="829101"/>
              <a:ext cx="409575" cy="1985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C935045D-0C94-E17A-F18F-B5EE1A6DB3C1}"/>
                </a:ext>
              </a:extLst>
            </p:cNvPr>
            <p:cNvSpPr/>
            <p:nvPr/>
          </p:nvSpPr>
          <p:spPr>
            <a:xfrm>
              <a:off x="377292" y="4835551"/>
              <a:ext cx="2557478" cy="189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8CDAB003-D11E-8AC9-5875-0BB3B73FFC86}"/>
                </a:ext>
              </a:extLst>
            </p:cNvPr>
            <p:cNvGrpSpPr/>
            <p:nvPr/>
          </p:nvGrpSpPr>
          <p:grpSpPr>
            <a:xfrm>
              <a:off x="6109427" y="646518"/>
              <a:ext cx="491879" cy="2391258"/>
              <a:chOff x="-30969" y="616638"/>
              <a:chExt cx="491879" cy="2391258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6459D27A-FBB1-8817-CE9C-F68D617074C7}"/>
                  </a:ext>
                </a:extLst>
              </p:cNvPr>
              <p:cNvGrpSpPr/>
              <p:nvPr/>
            </p:nvGrpSpPr>
            <p:grpSpPr>
              <a:xfrm>
                <a:off x="-30969" y="1705263"/>
                <a:ext cx="491879" cy="1302633"/>
                <a:chOff x="17248" y="1645920"/>
                <a:chExt cx="491879" cy="1302633"/>
              </a:xfrm>
            </p:grpSpPr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BE12A8CC-D8C0-45E8-0CAF-D3C5B12C2380}"/>
                    </a:ext>
                  </a:extLst>
                </p:cNvPr>
                <p:cNvSpPr txBox="1"/>
                <p:nvPr/>
              </p:nvSpPr>
              <p:spPr>
                <a:xfrm rot="16200000">
                  <a:off x="-510958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F08F986B-76C8-CC44-A50D-C9BA4F801EC1}"/>
                    </a:ext>
                  </a:extLst>
                </p:cNvPr>
                <p:cNvGrpSpPr/>
                <p:nvPr/>
              </p:nvGrpSpPr>
              <p:grpSpPr>
                <a:xfrm>
                  <a:off x="160079" y="1907466"/>
                  <a:ext cx="349048" cy="784555"/>
                  <a:chOff x="160079" y="1907466"/>
                  <a:chExt cx="349048" cy="784555"/>
                </a:xfrm>
              </p:grpSpPr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783D32C6-6B56-AB9E-4506-FBAD7B1F0E5B}"/>
                      </a:ext>
                    </a:extLst>
                  </p:cNvPr>
                  <p:cNvSpPr txBox="1"/>
                  <p:nvPr/>
                </p:nvSpPr>
                <p:spPr>
                  <a:xfrm>
                    <a:off x="194044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254" name="TextBox 253">
                    <a:extLst>
                      <a:ext uri="{FF2B5EF4-FFF2-40B4-BE49-F238E27FC236}">
                        <a16:creationId xmlns:a16="http://schemas.microsoft.com/office/drawing/2014/main" id="{FE652875-CBD2-6BBC-6B5D-48BCAEDD3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60079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7065B281-FA06-2B22-5177-10CAD46CB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60080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646AE8D-AECF-AEFA-2184-E05750129516}"/>
                  </a:ext>
                </a:extLst>
              </p:cNvPr>
              <p:cNvSpPr txBox="1"/>
              <p:nvPr/>
            </p:nvSpPr>
            <p:spPr>
              <a:xfrm rot="16200000">
                <a:off x="-441023" y="1039922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9BE352C-E6B2-1B73-2265-0F2DB078F595}"/>
                </a:ext>
              </a:extLst>
            </p:cNvPr>
            <p:cNvSpPr/>
            <p:nvPr/>
          </p:nvSpPr>
          <p:spPr>
            <a:xfrm>
              <a:off x="6505574" y="2685769"/>
              <a:ext cx="5531913" cy="32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884430A7-66A7-BCED-6092-ED8EDF0CAA59}"/>
                </a:ext>
              </a:extLst>
            </p:cNvPr>
            <p:cNvSpPr/>
            <p:nvPr/>
          </p:nvSpPr>
          <p:spPr>
            <a:xfrm>
              <a:off x="6505575" y="1698532"/>
              <a:ext cx="2638425" cy="182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9A915503-8BE8-2521-7ED4-DB0489E9CF9B}"/>
                </a:ext>
              </a:extLst>
            </p:cNvPr>
            <p:cNvSpPr/>
            <p:nvPr/>
          </p:nvSpPr>
          <p:spPr>
            <a:xfrm>
              <a:off x="7906187" y="748992"/>
              <a:ext cx="2638425" cy="222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BFC53417-BC89-5375-B7CD-202142C08E73}"/>
                </a:ext>
              </a:extLst>
            </p:cNvPr>
            <p:cNvGrpSpPr/>
            <p:nvPr/>
          </p:nvGrpSpPr>
          <p:grpSpPr>
            <a:xfrm>
              <a:off x="6389875" y="2652263"/>
              <a:ext cx="5670207" cy="425969"/>
              <a:chOff x="963445" y="3444748"/>
              <a:chExt cx="5670207" cy="425969"/>
            </a:xfrm>
          </p:grpSpPr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DB3C3C63-A99A-B2E3-6C5A-79D538A83E3C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1840BF36-A380-A2E1-3381-8654D62BC83C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TextBox 269">
                  <a:extLst>
                    <a:ext uri="{FF2B5EF4-FFF2-40B4-BE49-F238E27FC236}">
                      <a16:creationId xmlns:a16="http://schemas.microsoft.com/office/drawing/2014/main" id="{B8C84C5E-A47F-3F43-FF39-157803AD2B5E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71" name="TextBox 270">
                  <a:extLst>
                    <a:ext uri="{FF2B5EF4-FFF2-40B4-BE49-F238E27FC236}">
                      <a16:creationId xmlns:a16="http://schemas.microsoft.com/office/drawing/2014/main" id="{79BF2C14-38F2-9F36-E85C-BC84D7223FD0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087B22D4-30E2-C61C-256A-939B687BD195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F15AC8EB-D715-DEB0-633B-79413CE27F74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BA44B4FB-ECBF-3831-AC39-1479399AB750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E2EC6CD9-BC06-F88E-9329-86CBA60A085E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E5EADC24-CB22-9D09-5941-5169DCC854C2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47B2E469-2CCE-1A6D-410F-E2DF0F4370E1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602B1E82-AA2E-2744-46E5-67529E983BBA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43CB7381-3D7F-60B9-F341-22E09465EA26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265C1D48-081A-5C5C-DEFA-F3327EA20CD4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34B2B552-8EFB-E4FD-6043-9721499CF3FB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75F0368C-272D-1E86-9C32-56A97E742D9F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11884729-D231-90B3-F3D2-C720A8FA083D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84A9AD1-0B7A-6CA1-3C21-C314F695B377}"/>
                </a:ext>
              </a:extLst>
            </p:cNvPr>
            <p:cNvSpPr txBox="1"/>
            <p:nvPr/>
          </p:nvSpPr>
          <p:spPr>
            <a:xfrm>
              <a:off x="8320907" y="692053"/>
              <a:ext cx="1481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 err="1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Gasburst</a:t>
              </a:r>
              <a:endPara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48012307-43EC-9F4F-4DA8-9C57FF1328BB}"/>
                </a:ext>
              </a:extLst>
            </p:cNvPr>
            <p:cNvSpPr/>
            <p:nvPr/>
          </p:nvSpPr>
          <p:spPr>
            <a:xfrm>
              <a:off x="8551620" y="3902938"/>
              <a:ext cx="1299153" cy="230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715ADF5-18D4-1B6B-2943-FB358F20A923}"/>
                </a:ext>
              </a:extLst>
            </p:cNvPr>
            <p:cNvSpPr txBox="1"/>
            <p:nvPr/>
          </p:nvSpPr>
          <p:spPr>
            <a:xfrm>
              <a:off x="8320907" y="3806687"/>
              <a:ext cx="14810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 err="1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Gasburst</a:t>
              </a:r>
              <a:endPara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C1EFEB1A-934B-555A-017C-5AE7D9E63A4E}"/>
                </a:ext>
              </a:extLst>
            </p:cNvPr>
            <p:cNvSpPr/>
            <p:nvPr/>
          </p:nvSpPr>
          <p:spPr>
            <a:xfrm>
              <a:off x="6200735" y="4039307"/>
              <a:ext cx="335910" cy="1931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29D92547-4F16-5795-1FCC-FE65D656BF0D}"/>
                </a:ext>
              </a:extLst>
            </p:cNvPr>
            <p:cNvSpPr/>
            <p:nvPr/>
          </p:nvSpPr>
          <p:spPr>
            <a:xfrm>
              <a:off x="6342610" y="4874150"/>
              <a:ext cx="2745243" cy="218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2F4E984-BAD1-8483-0E81-5F8704644B90}"/>
                </a:ext>
              </a:extLst>
            </p:cNvPr>
            <p:cNvSpPr/>
            <p:nvPr/>
          </p:nvSpPr>
          <p:spPr>
            <a:xfrm>
              <a:off x="6355088" y="5838063"/>
              <a:ext cx="2745243" cy="172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EFA2C02-9A2A-0E09-B7A7-27EF27DC8D94}"/>
                </a:ext>
              </a:extLst>
            </p:cNvPr>
            <p:cNvSpPr/>
            <p:nvPr/>
          </p:nvSpPr>
          <p:spPr>
            <a:xfrm>
              <a:off x="9274167" y="5838064"/>
              <a:ext cx="2638077" cy="190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0BE0ADB-106A-F3F8-F077-3404640DEFEC}"/>
                </a:ext>
              </a:extLst>
            </p:cNvPr>
            <p:cNvSpPr/>
            <p:nvPr/>
          </p:nvSpPr>
          <p:spPr>
            <a:xfrm>
              <a:off x="11733174" y="4124026"/>
              <a:ext cx="217550" cy="1761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C7245863-B9C8-F9C2-F772-B4F9E692735B}"/>
                </a:ext>
              </a:extLst>
            </p:cNvPr>
            <p:cNvGrpSpPr/>
            <p:nvPr/>
          </p:nvGrpSpPr>
          <p:grpSpPr>
            <a:xfrm>
              <a:off x="6400521" y="5831723"/>
              <a:ext cx="5670207" cy="425969"/>
              <a:chOff x="963445" y="3444748"/>
              <a:chExt cx="5670207" cy="425969"/>
            </a:xfrm>
          </p:grpSpPr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B5866EEB-598E-4181-EEBB-BDDA91DCC921}"/>
                  </a:ext>
                </a:extLst>
              </p:cNvPr>
              <p:cNvGrpSpPr/>
              <p:nvPr/>
            </p:nvGrpSpPr>
            <p:grpSpPr>
              <a:xfrm>
                <a:off x="3680127" y="3452366"/>
                <a:ext cx="2953525" cy="295515"/>
                <a:chOff x="3333986" y="2575116"/>
                <a:chExt cx="2953525" cy="295515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58B6AE2D-73BD-3DB2-D150-4A51CFDA43BD}"/>
                    </a:ext>
                  </a:extLst>
                </p:cNvPr>
                <p:cNvSpPr/>
                <p:nvPr/>
              </p:nvSpPr>
              <p:spPr>
                <a:xfrm>
                  <a:off x="3463390" y="2575116"/>
                  <a:ext cx="2824121" cy="2955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TextBox 296">
                  <a:extLst>
                    <a:ext uri="{FF2B5EF4-FFF2-40B4-BE49-F238E27FC236}">
                      <a16:creationId xmlns:a16="http://schemas.microsoft.com/office/drawing/2014/main" id="{BCEEDA8A-9ED8-37D3-FB1F-2E275F2F37F1}"/>
                    </a:ext>
                  </a:extLst>
                </p:cNvPr>
                <p:cNvSpPr txBox="1"/>
                <p:nvPr/>
              </p:nvSpPr>
              <p:spPr>
                <a:xfrm>
                  <a:off x="3333986" y="2583502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98" name="TextBox 297">
                  <a:extLst>
                    <a:ext uri="{FF2B5EF4-FFF2-40B4-BE49-F238E27FC236}">
                      <a16:creationId xmlns:a16="http://schemas.microsoft.com/office/drawing/2014/main" id="{DAC695AC-B794-4091-4928-1C0A4B2B503E}"/>
                    </a:ext>
                  </a:extLst>
                </p:cNvPr>
                <p:cNvSpPr txBox="1"/>
                <p:nvPr/>
              </p:nvSpPr>
              <p:spPr>
                <a:xfrm>
                  <a:off x="3812387" y="2589864"/>
                  <a:ext cx="3150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E8B802F0-37C3-2DA5-07B7-D3E8443E83F8}"/>
                    </a:ext>
                  </a:extLst>
                </p:cNvPr>
                <p:cNvSpPr txBox="1"/>
                <p:nvPr/>
              </p:nvSpPr>
              <p:spPr>
                <a:xfrm>
                  <a:off x="4259929" y="2589097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00" name="TextBox 299">
                  <a:extLst>
                    <a:ext uri="{FF2B5EF4-FFF2-40B4-BE49-F238E27FC236}">
                      <a16:creationId xmlns:a16="http://schemas.microsoft.com/office/drawing/2014/main" id="{68E45A08-753B-0715-C2C6-49BC5A60EA56}"/>
                    </a:ext>
                  </a:extLst>
                </p:cNvPr>
                <p:cNvSpPr txBox="1"/>
                <p:nvPr/>
              </p:nvSpPr>
              <p:spPr>
                <a:xfrm>
                  <a:off x="4744793" y="2582853"/>
                  <a:ext cx="41218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15</a:t>
                  </a:r>
                </a:p>
              </p:txBody>
            </p:sp>
            <p:sp>
              <p:nvSpPr>
                <p:cNvPr id="301" name="TextBox 300">
                  <a:extLst>
                    <a:ext uri="{FF2B5EF4-FFF2-40B4-BE49-F238E27FC236}">
                      <a16:creationId xmlns:a16="http://schemas.microsoft.com/office/drawing/2014/main" id="{A7BA37C3-82C1-C658-268E-71ADDB2FB445}"/>
                    </a:ext>
                  </a:extLst>
                </p:cNvPr>
                <p:cNvSpPr txBox="1"/>
                <p:nvPr/>
              </p:nvSpPr>
              <p:spPr>
                <a:xfrm>
                  <a:off x="5274385" y="2582242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398E523A-4DEF-29FF-BB7C-DE1320EF2475}"/>
                    </a:ext>
                  </a:extLst>
                </p:cNvPr>
                <p:cNvSpPr txBox="1"/>
                <p:nvPr/>
              </p:nvSpPr>
              <p:spPr>
                <a:xfrm>
                  <a:off x="5717119" y="2589097"/>
                  <a:ext cx="3737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25</a:t>
                  </a:r>
                </a:p>
              </p:txBody>
            </p:sp>
          </p:grp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8164801F-1C73-3989-E8F1-069D26CE3ACC}"/>
                  </a:ext>
                </a:extLst>
              </p:cNvPr>
              <p:cNvSpPr txBox="1"/>
              <p:nvPr/>
            </p:nvSpPr>
            <p:spPr>
              <a:xfrm>
                <a:off x="1441846" y="3450682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89" name="TextBox 288">
                <a:extLst>
                  <a:ext uri="{FF2B5EF4-FFF2-40B4-BE49-F238E27FC236}">
                    <a16:creationId xmlns:a16="http://schemas.microsoft.com/office/drawing/2014/main" id="{2AECB10B-8743-18C1-D94E-BFEC5C82D562}"/>
                  </a:ext>
                </a:extLst>
              </p:cNvPr>
              <p:cNvSpPr txBox="1"/>
              <p:nvPr/>
            </p:nvSpPr>
            <p:spPr>
              <a:xfrm>
                <a:off x="1944414" y="3452695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068C3595-349B-F397-BD5C-F7CC7EAD128F}"/>
                  </a:ext>
                </a:extLst>
              </p:cNvPr>
              <p:cNvSpPr txBox="1"/>
              <p:nvPr/>
            </p:nvSpPr>
            <p:spPr>
              <a:xfrm>
                <a:off x="2397786" y="3452366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291" name="TextBox 290">
                <a:extLst>
                  <a:ext uri="{FF2B5EF4-FFF2-40B4-BE49-F238E27FC236}">
                    <a16:creationId xmlns:a16="http://schemas.microsoft.com/office/drawing/2014/main" id="{C7210CA4-6888-4C47-A93A-5B5DA60543EC}"/>
                  </a:ext>
                </a:extLst>
              </p:cNvPr>
              <p:cNvSpPr txBox="1"/>
              <p:nvPr/>
            </p:nvSpPr>
            <p:spPr>
              <a:xfrm>
                <a:off x="2865845" y="3457909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5C9E7C49-3A8B-C6BA-DCB0-47699413A265}"/>
                  </a:ext>
                </a:extLst>
              </p:cNvPr>
              <p:cNvSpPr txBox="1"/>
              <p:nvPr/>
            </p:nvSpPr>
            <p:spPr>
              <a:xfrm>
                <a:off x="3326058" y="3459350"/>
                <a:ext cx="42115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8318F3E0-EAD1-3921-0E8F-4D90CC714BA5}"/>
                  </a:ext>
                </a:extLst>
              </p:cNvPr>
              <p:cNvSpPr txBox="1"/>
              <p:nvPr/>
            </p:nvSpPr>
            <p:spPr>
              <a:xfrm>
                <a:off x="963445" y="3444748"/>
                <a:ext cx="31508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A6479291-C4B2-08F0-02D5-146A7DDE4D9C}"/>
                  </a:ext>
                </a:extLst>
              </p:cNvPr>
              <p:cNvSpPr txBox="1"/>
              <p:nvPr/>
            </p:nvSpPr>
            <p:spPr>
              <a:xfrm>
                <a:off x="4568432" y="3624496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Frequency (Hz)</a:t>
                </a: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6E7E5CE9-63B5-FBDD-5C77-435EE1847093}"/>
                  </a:ext>
                </a:extLst>
              </p:cNvPr>
              <p:cNvSpPr txBox="1"/>
              <p:nvPr/>
            </p:nvSpPr>
            <p:spPr>
              <a:xfrm>
                <a:off x="1773789" y="3618660"/>
                <a:ext cx="130263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Time (seconds)</a:t>
                </a:r>
              </a:p>
            </p:txBody>
          </p:sp>
        </p:grp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8896897B-D12C-5036-457C-6E9F63FD30CB}"/>
                </a:ext>
              </a:extLst>
            </p:cNvPr>
            <p:cNvSpPr txBox="1"/>
            <p:nvPr/>
          </p:nvSpPr>
          <p:spPr>
            <a:xfrm rot="16200000">
              <a:off x="11075904" y="4877813"/>
              <a:ext cx="16500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000" b="1" dirty="0">
                  <a:latin typeface="Arial" panose="020B0604020202020204" pitchFamily="34" charset="0"/>
                  <a:ea typeface="Palatino" pitchFamily="2" charset="77"/>
                  <a:cs typeface="Arial" panose="020B0604020202020204" pitchFamily="34" charset="0"/>
                </a:rPr>
                <a:t>Normalized Amplitude</a:t>
              </a:r>
            </a:p>
          </p:txBody>
        </p: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99D23A03-066F-630B-DDB2-0315768342B6}"/>
                </a:ext>
              </a:extLst>
            </p:cNvPr>
            <p:cNvGrpSpPr/>
            <p:nvPr/>
          </p:nvGrpSpPr>
          <p:grpSpPr>
            <a:xfrm>
              <a:off x="6126664" y="3897092"/>
              <a:ext cx="491879" cy="2300281"/>
              <a:chOff x="-9867" y="707615"/>
              <a:chExt cx="491879" cy="2300281"/>
            </a:xfrm>
          </p:grpSpPr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986FD8BA-BF79-949D-CEAA-128A06A85384}"/>
                  </a:ext>
                </a:extLst>
              </p:cNvPr>
              <p:cNvGrpSpPr/>
              <p:nvPr/>
            </p:nvGrpSpPr>
            <p:grpSpPr>
              <a:xfrm>
                <a:off x="-9867" y="1705263"/>
                <a:ext cx="491879" cy="1302633"/>
                <a:chOff x="38350" y="1645920"/>
                <a:chExt cx="491879" cy="1302633"/>
              </a:xfrm>
            </p:grpSpPr>
            <p:sp>
              <p:nvSpPr>
                <p:cNvPr id="307" name="TextBox 306">
                  <a:extLst>
                    <a:ext uri="{FF2B5EF4-FFF2-40B4-BE49-F238E27FC236}">
                      <a16:creationId xmlns:a16="http://schemas.microsoft.com/office/drawing/2014/main" id="{D653D73F-3687-E0E5-5612-B25D7C7ED544}"/>
                    </a:ext>
                  </a:extLst>
                </p:cNvPr>
                <p:cNvSpPr txBox="1"/>
                <p:nvPr/>
              </p:nvSpPr>
              <p:spPr>
                <a:xfrm rot="16200000">
                  <a:off x="-489856" y="2174126"/>
                  <a:ext cx="130263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sz="1000" b="1" dirty="0">
                      <a:latin typeface="Arial" panose="020B0604020202020204" pitchFamily="34" charset="0"/>
                      <a:ea typeface="Palatino" pitchFamily="2" charset="77"/>
                      <a:cs typeface="Arial" panose="020B0604020202020204" pitchFamily="34" charset="0"/>
                    </a:rPr>
                    <a:t>Frequency (Hz)</a:t>
                  </a:r>
                </a:p>
              </p:txBody>
            </p: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BAC00B8B-7813-643D-0FD2-D8DD42AA8335}"/>
                    </a:ext>
                  </a:extLst>
                </p:cNvPr>
                <p:cNvGrpSpPr/>
                <p:nvPr/>
              </p:nvGrpSpPr>
              <p:grpSpPr>
                <a:xfrm>
                  <a:off x="181181" y="1907466"/>
                  <a:ext cx="349048" cy="784555"/>
                  <a:chOff x="181181" y="1907466"/>
                  <a:chExt cx="349048" cy="784555"/>
                </a:xfrm>
              </p:grpSpPr>
              <p:sp>
                <p:nvSpPr>
                  <p:cNvPr id="309" name="TextBox 308">
                    <a:extLst>
                      <a:ext uri="{FF2B5EF4-FFF2-40B4-BE49-F238E27FC236}">
                        <a16:creationId xmlns:a16="http://schemas.microsoft.com/office/drawing/2014/main" id="{586FCA63-0CAF-C8A4-BFD9-F1537E0BF969}"/>
                      </a:ext>
                    </a:extLst>
                  </p:cNvPr>
                  <p:cNvSpPr txBox="1"/>
                  <p:nvPr/>
                </p:nvSpPr>
                <p:spPr>
                  <a:xfrm>
                    <a:off x="215146" y="2445800"/>
                    <a:ext cx="315083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0</a:t>
                    </a:r>
                  </a:p>
                </p:txBody>
              </p:sp>
              <p:sp>
                <p:nvSpPr>
                  <p:cNvPr id="310" name="TextBox 309">
                    <a:extLst>
                      <a:ext uri="{FF2B5EF4-FFF2-40B4-BE49-F238E27FC236}">
                        <a16:creationId xmlns:a16="http://schemas.microsoft.com/office/drawing/2014/main" id="{A74A2E50-F354-F2A3-DAB4-8039389EA835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1" y="217819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20</a:t>
                    </a:r>
                  </a:p>
                </p:txBody>
              </p:sp>
              <p:sp>
                <p:nvSpPr>
                  <p:cNvPr id="311" name="TextBox 310">
                    <a:extLst>
                      <a:ext uri="{FF2B5EF4-FFF2-40B4-BE49-F238E27FC236}">
                        <a16:creationId xmlns:a16="http://schemas.microsoft.com/office/drawing/2014/main" id="{644EA64D-07E6-84B4-706E-04831BE97D7D}"/>
                      </a:ext>
                    </a:extLst>
                  </p:cNvPr>
                  <p:cNvSpPr txBox="1"/>
                  <p:nvPr/>
                </p:nvSpPr>
                <p:spPr>
                  <a:xfrm>
                    <a:off x="181182" y="1907466"/>
                    <a:ext cx="329469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en-US" sz="1000" b="1" dirty="0">
                        <a:latin typeface="Arial" panose="020B0604020202020204" pitchFamily="34" charset="0"/>
                        <a:ea typeface="Palatino" pitchFamily="2" charset="77"/>
                        <a:cs typeface="Arial" panose="020B0604020202020204" pitchFamily="34" charset="0"/>
                      </a:rPr>
                      <a:t>40</a:t>
                    </a:r>
                  </a:p>
                </p:txBody>
              </p:sp>
            </p:grpSp>
          </p:grp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1ADB5B52-4A95-57A0-61C2-7AE4A292B10E}"/>
                  </a:ext>
                </a:extLst>
              </p:cNvPr>
              <p:cNvSpPr txBox="1"/>
              <p:nvPr/>
            </p:nvSpPr>
            <p:spPr>
              <a:xfrm rot="16200000">
                <a:off x="-394015" y="1130899"/>
                <a:ext cx="124667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1000" b="1" dirty="0">
                    <a:latin typeface="Arial" panose="020B0604020202020204" pitchFamily="34" charset="0"/>
                    <a:ea typeface="Palatino" pitchFamily="2" charset="77"/>
                    <a:cs typeface="Arial" panose="020B0604020202020204" pitchFamily="34" charset="0"/>
                  </a:rPr>
                  <a:t>Normalized Amplitude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8F8EF1-CBEB-00B7-6E95-B6E00D94E4BC}"/>
              </a:ext>
            </a:extLst>
          </p:cNvPr>
          <p:cNvSpPr/>
          <p:nvPr/>
        </p:nvSpPr>
        <p:spPr>
          <a:xfrm>
            <a:off x="520872" y="1676475"/>
            <a:ext cx="2530598" cy="239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BC71AADD-B041-59B6-2250-72A9BC945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8" t="9082" r="7898" b="13197"/>
          <a:stretch/>
        </p:blipFill>
        <p:spPr bwMode="auto">
          <a:xfrm>
            <a:off x="6632704" y="897782"/>
            <a:ext cx="5237930" cy="1800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9C0440A-A2EC-1FAD-58F3-699A57DA4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0" t="9223" r="7659" b="13140"/>
          <a:stretch/>
        </p:blipFill>
        <p:spPr bwMode="auto">
          <a:xfrm>
            <a:off x="537055" y="4101904"/>
            <a:ext cx="5218057" cy="1696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FEC659-C23E-7507-69E0-F4171CC537C3}"/>
              </a:ext>
            </a:extLst>
          </p:cNvPr>
          <p:cNvSpPr/>
          <p:nvPr/>
        </p:nvSpPr>
        <p:spPr>
          <a:xfrm>
            <a:off x="6518505" y="1645296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45832D-8ACE-44AE-D639-0E7504AACC7B}"/>
              </a:ext>
            </a:extLst>
          </p:cNvPr>
          <p:cNvSpPr/>
          <p:nvPr/>
        </p:nvSpPr>
        <p:spPr>
          <a:xfrm>
            <a:off x="445922" y="4806476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diagram of a wave graph&#10;&#10;Description automatically generated with medium confidence">
            <a:extLst>
              <a:ext uri="{FF2B5EF4-FFF2-40B4-BE49-F238E27FC236}">
                <a16:creationId xmlns:a16="http://schemas.microsoft.com/office/drawing/2014/main" id="{1FD51409-9A22-86CD-3D5B-87E3DF989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49" t="9571" r="7631" b="13145"/>
          <a:stretch/>
        </p:blipFill>
        <p:spPr bwMode="auto">
          <a:xfrm>
            <a:off x="6642336" y="4139581"/>
            <a:ext cx="5265255" cy="1686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F59652-1490-6F7D-810E-932052AE411C}"/>
              </a:ext>
            </a:extLst>
          </p:cNvPr>
          <p:cNvSpPr/>
          <p:nvPr/>
        </p:nvSpPr>
        <p:spPr>
          <a:xfrm>
            <a:off x="6636683" y="4809277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diagram of a waveform&#10;&#10;Description automatically generated with medium confidence">
            <a:extLst>
              <a:ext uri="{FF2B5EF4-FFF2-40B4-BE49-F238E27FC236}">
                <a16:creationId xmlns:a16="http://schemas.microsoft.com/office/drawing/2014/main" id="{A32EA35C-81B4-C624-D6CE-B4D10C39CC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66" t="8517" r="7615" b="13284"/>
          <a:stretch/>
        </p:blipFill>
        <p:spPr bwMode="auto">
          <a:xfrm>
            <a:off x="486496" y="883029"/>
            <a:ext cx="5228529" cy="1770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E6569B-AD34-3423-1D89-0C2C8F340F5E}"/>
              </a:ext>
            </a:extLst>
          </p:cNvPr>
          <p:cNvSpPr/>
          <p:nvPr/>
        </p:nvSpPr>
        <p:spPr>
          <a:xfrm>
            <a:off x="433123" y="1627834"/>
            <a:ext cx="2665671" cy="27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2C102-F7D3-15FB-98F3-235FC5BF277C}"/>
              </a:ext>
            </a:extLst>
          </p:cNvPr>
          <p:cNvSpPr txBox="1"/>
          <p:nvPr/>
        </p:nvSpPr>
        <p:spPr>
          <a:xfrm>
            <a:off x="676771" y="2643418"/>
            <a:ext cx="354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A48DD-2D9E-8983-16B1-2C5F55656F47}"/>
              </a:ext>
            </a:extLst>
          </p:cNvPr>
          <p:cNvSpPr txBox="1"/>
          <p:nvPr/>
        </p:nvSpPr>
        <p:spPr>
          <a:xfrm>
            <a:off x="1031935" y="2645835"/>
            <a:ext cx="354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79867-C47D-6F71-F403-DF9971075BE9}"/>
              </a:ext>
            </a:extLst>
          </p:cNvPr>
          <p:cNvSpPr txBox="1"/>
          <p:nvPr/>
        </p:nvSpPr>
        <p:spPr>
          <a:xfrm>
            <a:off x="1375866" y="2642651"/>
            <a:ext cx="354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69091B-6CEA-8861-5287-4156D0587230}"/>
              </a:ext>
            </a:extLst>
          </p:cNvPr>
          <p:cNvSpPr txBox="1"/>
          <p:nvPr/>
        </p:nvSpPr>
        <p:spPr>
          <a:xfrm>
            <a:off x="1732474" y="2644270"/>
            <a:ext cx="354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D59308-8D38-6361-3B62-284E810727F3}"/>
              </a:ext>
            </a:extLst>
          </p:cNvPr>
          <p:cNvSpPr txBox="1"/>
          <p:nvPr/>
        </p:nvSpPr>
        <p:spPr>
          <a:xfrm>
            <a:off x="2060524" y="2646032"/>
            <a:ext cx="392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B534BF-6766-81D7-9349-1A15F13A9FB8}"/>
              </a:ext>
            </a:extLst>
          </p:cNvPr>
          <p:cNvSpPr txBox="1"/>
          <p:nvPr/>
        </p:nvSpPr>
        <p:spPr>
          <a:xfrm>
            <a:off x="2395925" y="2652491"/>
            <a:ext cx="392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1" dirty="0">
                <a:latin typeface="Arial" panose="020B0604020202020204" pitchFamily="34" charset="0"/>
                <a:ea typeface="Palatino" pitchFamily="2" charset="77"/>
                <a:cs typeface="Arial" panose="020B0604020202020204" pitchFamily="34" charset="0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344955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CFD47-4CB4-B7CD-C267-32D4B2A2486C}"/>
              </a:ext>
            </a:extLst>
          </p:cNvPr>
          <p:cNvSpPr txBox="1"/>
          <p:nvPr/>
        </p:nvSpPr>
        <p:spPr>
          <a:xfrm>
            <a:off x="132624" y="-30672"/>
            <a:ext cx="7346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Extractions: Using 128 Features in Total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59E480-85B7-ED30-530C-C30F90B76008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4F960A6B-156E-2DC0-6633-7526FF5F9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7" t="7628" r="51206" b="59186"/>
          <a:stretch/>
        </p:blipFill>
        <p:spPr>
          <a:xfrm>
            <a:off x="496026" y="1812215"/>
            <a:ext cx="11241279" cy="3080772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DC403B35-2913-F060-8809-1BD8BB2A6A2B}"/>
              </a:ext>
            </a:extLst>
          </p:cNvPr>
          <p:cNvSpPr/>
          <p:nvPr/>
        </p:nvSpPr>
        <p:spPr>
          <a:xfrm>
            <a:off x="3766088" y="1503336"/>
            <a:ext cx="616422" cy="852406"/>
          </a:xfrm>
          <a:custGeom>
            <a:avLst/>
            <a:gdLst>
              <a:gd name="connsiteX0" fmla="*/ 464949 w 616422"/>
              <a:gd name="connsiteY0" fmla="*/ 852406 h 852406"/>
              <a:gd name="connsiteX1" fmla="*/ 588936 w 616422"/>
              <a:gd name="connsiteY1" fmla="*/ 356461 h 852406"/>
              <a:gd name="connsiteX2" fmla="*/ 0 w 616422"/>
              <a:gd name="connsiteY2" fmla="*/ 0 h 852406"/>
              <a:gd name="connsiteX3" fmla="*/ 0 w 616422"/>
              <a:gd name="connsiteY3" fmla="*/ 0 h 85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422" h="852406">
                <a:moveTo>
                  <a:pt x="464949" y="852406"/>
                </a:moveTo>
                <a:cubicBezTo>
                  <a:pt x="565688" y="675467"/>
                  <a:pt x="666427" y="498529"/>
                  <a:pt x="588936" y="356461"/>
                </a:cubicBezTo>
                <a:cubicBezTo>
                  <a:pt x="511445" y="21439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DCBD41F-8AF8-3EF4-CC28-4D1318B4C922}"/>
              </a:ext>
            </a:extLst>
          </p:cNvPr>
          <p:cNvSpPr/>
          <p:nvPr/>
        </p:nvSpPr>
        <p:spPr>
          <a:xfrm>
            <a:off x="2696705" y="4153772"/>
            <a:ext cx="836909" cy="721009"/>
          </a:xfrm>
          <a:custGeom>
            <a:avLst/>
            <a:gdLst>
              <a:gd name="connsiteX0" fmla="*/ 836909 w 836909"/>
              <a:gd name="connsiteY0" fmla="*/ 0 h 721009"/>
              <a:gd name="connsiteX1" fmla="*/ 635431 w 836909"/>
              <a:gd name="connsiteY1" fmla="*/ 619932 h 721009"/>
              <a:gd name="connsiteX2" fmla="*/ 0 w 836909"/>
              <a:gd name="connsiteY2" fmla="*/ 712922 h 72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6909" h="721009">
                <a:moveTo>
                  <a:pt x="836909" y="0"/>
                </a:moveTo>
                <a:cubicBezTo>
                  <a:pt x="805912" y="250556"/>
                  <a:pt x="774916" y="501112"/>
                  <a:pt x="635431" y="619932"/>
                </a:cubicBezTo>
                <a:cubicBezTo>
                  <a:pt x="495946" y="738752"/>
                  <a:pt x="247973" y="725837"/>
                  <a:pt x="0" y="712922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911264-47EC-8430-1175-DEEBF4345E64}"/>
              </a:ext>
            </a:extLst>
          </p:cNvPr>
          <p:cNvSpPr txBox="1"/>
          <p:nvPr/>
        </p:nvSpPr>
        <p:spPr>
          <a:xfrm>
            <a:off x="1409696" y="608689"/>
            <a:ext cx="338658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Statistical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Duration/Length, Mean, Std Dev, Skewness, Kurtosis, etc.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69CEA1A-14A9-3A55-015C-FEBBD119F1DC}"/>
              </a:ext>
            </a:extLst>
          </p:cNvPr>
          <p:cNvSpPr/>
          <p:nvPr/>
        </p:nvSpPr>
        <p:spPr>
          <a:xfrm>
            <a:off x="5811864" y="3812809"/>
            <a:ext cx="1022889" cy="1239864"/>
          </a:xfrm>
          <a:custGeom>
            <a:avLst/>
            <a:gdLst>
              <a:gd name="connsiteX0" fmla="*/ 0 w 1022889"/>
              <a:gd name="connsiteY0" fmla="*/ 0 h 1239864"/>
              <a:gd name="connsiteX1" fmla="*/ 433953 w 1022889"/>
              <a:gd name="connsiteY1" fmla="*/ 929898 h 1239864"/>
              <a:gd name="connsiteX2" fmla="*/ 1022889 w 1022889"/>
              <a:gd name="connsiteY2" fmla="*/ 1239864 h 12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2889" h="1239864">
                <a:moveTo>
                  <a:pt x="0" y="0"/>
                </a:moveTo>
                <a:cubicBezTo>
                  <a:pt x="131736" y="361627"/>
                  <a:pt x="263472" y="723254"/>
                  <a:pt x="433953" y="929898"/>
                </a:cubicBezTo>
                <a:cubicBezTo>
                  <a:pt x="604434" y="1136542"/>
                  <a:pt x="813661" y="1188203"/>
                  <a:pt x="1022889" y="123986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8EB0BB1-5B48-ABD8-3A3F-CF5091A3A9E5}"/>
              </a:ext>
            </a:extLst>
          </p:cNvPr>
          <p:cNvSpPr/>
          <p:nvPr/>
        </p:nvSpPr>
        <p:spPr>
          <a:xfrm>
            <a:off x="5191932" y="1192991"/>
            <a:ext cx="883404" cy="1240243"/>
          </a:xfrm>
          <a:custGeom>
            <a:avLst/>
            <a:gdLst>
              <a:gd name="connsiteX0" fmla="*/ 0 w 883404"/>
              <a:gd name="connsiteY0" fmla="*/ 1240243 h 1240243"/>
              <a:gd name="connsiteX1" fmla="*/ 294468 w 883404"/>
              <a:gd name="connsiteY1" fmla="*/ 108867 h 1240243"/>
              <a:gd name="connsiteX2" fmla="*/ 883404 w 883404"/>
              <a:gd name="connsiteY2" fmla="*/ 108867 h 124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3404" h="1240243">
                <a:moveTo>
                  <a:pt x="0" y="1240243"/>
                </a:moveTo>
                <a:cubicBezTo>
                  <a:pt x="73617" y="768836"/>
                  <a:pt x="147234" y="297430"/>
                  <a:pt x="294468" y="108867"/>
                </a:cubicBezTo>
                <a:cubicBezTo>
                  <a:pt x="441702" y="-79696"/>
                  <a:pt x="662553" y="14585"/>
                  <a:pt x="883404" y="108867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B1D332A-D0B5-52FD-8D40-B55327BEC197}"/>
              </a:ext>
            </a:extLst>
          </p:cNvPr>
          <p:cNvSpPr/>
          <p:nvPr/>
        </p:nvSpPr>
        <p:spPr>
          <a:xfrm>
            <a:off x="10430279" y="1745343"/>
            <a:ext cx="681926" cy="1375781"/>
          </a:xfrm>
          <a:custGeom>
            <a:avLst/>
            <a:gdLst>
              <a:gd name="connsiteX0" fmla="*/ 681926 w 681926"/>
              <a:gd name="connsiteY0" fmla="*/ 1375781 h 1375781"/>
              <a:gd name="connsiteX1" fmla="*/ 480448 w 681926"/>
              <a:gd name="connsiteY1" fmla="*/ 197910 h 1375781"/>
              <a:gd name="connsiteX2" fmla="*/ 0 w 681926"/>
              <a:gd name="connsiteY2" fmla="*/ 11930 h 137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1926" h="1375781">
                <a:moveTo>
                  <a:pt x="681926" y="1375781"/>
                </a:moveTo>
                <a:cubicBezTo>
                  <a:pt x="638014" y="900499"/>
                  <a:pt x="594102" y="425218"/>
                  <a:pt x="480448" y="197910"/>
                </a:cubicBezTo>
                <a:cubicBezTo>
                  <a:pt x="366794" y="-29398"/>
                  <a:pt x="183397" y="-8734"/>
                  <a:pt x="0" y="11930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CE578-A5F7-E2BA-9C71-AE61BD9AF282}"/>
              </a:ext>
            </a:extLst>
          </p:cNvPr>
          <p:cNvSpPr txBox="1"/>
          <p:nvPr/>
        </p:nvSpPr>
        <p:spPr>
          <a:xfrm>
            <a:off x="6020886" y="735044"/>
            <a:ext cx="215570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Entropy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Shannon Entropy,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Rényi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Entropy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25A95-C081-D96E-4A63-E7E5102B22C1}"/>
              </a:ext>
            </a:extLst>
          </p:cNvPr>
          <p:cNvSpPr txBox="1"/>
          <p:nvPr/>
        </p:nvSpPr>
        <p:spPr>
          <a:xfrm>
            <a:off x="8706678" y="1065576"/>
            <a:ext cx="322940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Shape Descriptor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Rate of Attack, Rate of Decay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EE8DE-6488-31D6-C8FA-C58DCFE8D751}"/>
              </a:ext>
            </a:extLst>
          </p:cNvPr>
          <p:cNvSpPr txBox="1"/>
          <p:nvPr/>
        </p:nvSpPr>
        <p:spPr>
          <a:xfrm>
            <a:off x="555918" y="4836599"/>
            <a:ext cx="33402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Energy Descriptor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Max Energy, Mean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87404-9656-8D2E-4B49-16016C5A9AEC}"/>
              </a:ext>
            </a:extLst>
          </p:cNvPr>
          <p:cNvSpPr txBox="1"/>
          <p:nvPr/>
        </p:nvSpPr>
        <p:spPr>
          <a:xfrm>
            <a:off x="4955642" y="4957782"/>
            <a:ext cx="334022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Specific Value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in, max, index of min, index of max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F30E0-630F-D90F-CDDE-8345D5D8FB4A}"/>
              </a:ext>
            </a:extLst>
          </p:cNvPr>
          <p:cNvSpPr txBox="1"/>
          <p:nvPr/>
        </p:nvSpPr>
        <p:spPr>
          <a:xfrm>
            <a:off x="8706678" y="4954064"/>
            <a:ext cx="250466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Polarity Features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Rectilinearity,  Azimuth, Planarity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CD5D876-35F9-BB94-1981-4A2EE8DDDF4F}"/>
              </a:ext>
            </a:extLst>
          </p:cNvPr>
          <p:cNvSpPr/>
          <p:nvPr/>
        </p:nvSpPr>
        <p:spPr>
          <a:xfrm>
            <a:off x="8500597" y="4061371"/>
            <a:ext cx="206081" cy="1019048"/>
          </a:xfrm>
          <a:custGeom>
            <a:avLst/>
            <a:gdLst>
              <a:gd name="connsiteX0" fmla="*/ 0 w 1022889"/>
              <a:gd name="connsiteY0" fmla="*/ 0 h 1239864"/>
              <a:gd name="connsiteX1" fmla="*/ 433953 w 1022889"/>
              <a:gd name="connsiteY1" fmla="*/ 929898 h 1239864"/>
              <a:gd name="connsiteX2" fmla="*/ 1022889 w 1022889"/>
              <a:gd name="connsiteY2" fmla="*/ 1239864 h 123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2889" h="1239864">
                <a:moveTo>
                  <a:pt x="0" y="0"/>
                </a:moveTo>
                <a:cubicBezTo>
                  <a:pt x="131736" y="361627"/>
                  <a:pt x="263472" y="723254"/>
                  <a:pt x="433953" y="929898"/>
                </a:cubicBezTo>
                <a:cubicBezTo>
                  <a:pt x="604434" y="1136542"/>
                  <a:pt x="813661" y="1188203"/>
                  <a:pt x="1022889" y="1239864"/>
                </a:cubicBezTo>
              </a:path>
            </a:pathLst>
          </a:custGeom>
          <a:noFill/>
          <a:ln w="28575"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28A04-D1C7-AB66-1943-7E0D3E1E815E}"/>
              </a:ext>
            </a:extLst>
          </p:cNvPr>
          <p:cNvSpPr txBox="1"/>
          <p:nvPr/>
        </p:nvSpPr>
        <p:spPr>
          <a:xfrm>
            <a:off x="555918" y="5695297"/>
            <a:ext cx="3499247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</a:p>
          <a:p>
            <a:pPr algn="just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Malfante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 (2018),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Hibert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 (2017), Provost et al (2017), Turner et al (2021)</a:t>
            </a:r>
          </a:p>
        </p:txBody>
      </p:sp>
    </p:spTree>
    <p:extLst>
      <p:ext uri="{BB962C8B-B14F-4D97-AF65-F5344CB8AC3E}">
        <p14:creationId xmlns:p14="http://schemas.microsoft.com/office/powerpoint/2010/main" val="1016171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82852" y="-55661"/>
            <a:ext cx="7667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 128 Features to 23 Principal Components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with red text&#10;&#10;Description automatically generated">
            <a:extLst>
              <a:ext uri="{FF2B5EF4-FFF2-40B4-BE49-F238E27FC236}">
                <a16:creationId xmlns:a16="http://schemas.microsoft.com/office/drawing/2014/main" id="{B96F0F95-9CB5-A400-06D7-893940467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4" r="6959"/>
          <a:stretch/>
        </p:blipFill>
        <p:spPr bwMode="auto">
          <a:xfrm>
            <a:off x="182852" y="1114240"/>
            <a:ext cx="7158368" cy="3621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3BEA46-AF12-E1EF-4BAE-10041CCEF478}"/>
              </a:ext>
            </a:extLst>
          </p:cNvPr>
          <p:cNvSpPr txBox="1"/>
          <p:nvPr/>
        </p:nvSpPr>
        <p:spPr>
          <a:xfrm>
            <a:off x="7496490" y="1472753"/>
            <a:ext cx="4314087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Clustering in high-dimensional space (128 dimensions)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is not preferable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features may be redundant, correlated, or even misleading.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number of features can be reduced using a technique called Principal Component Analysis.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PCA is also effective for data visualization.</a:t>
            </a:r>
          </a:p>
          <a:p>
            <a:pPr marL="314325"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75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82852" y="-55661"/>
            <a:ext cx="93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Scenario/Expectation: Exclusive Clusters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5C8EA4-FD29-CCF8-B829-3F1F5F76FA34}"/>
              </a:ext>
            </a:extLst>
          </p:cNvPr>
          <p:cNvCxnSpPr>
            <a:cxnSpLocks/>
          </p:cNvCxnSpPr>
          <p:nvPr/>
        </p:nvCxnSpPr>
        <p:spPr>
          <a:xfrm>
            <a:off x="2871537" y="1250559"/>
            <a:ext cx="0" cy="4588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B32AA0-DEAA-827C-BB6E-41341D2D2C78}"/>
              </a:ext>
            </a:extLst>
          </p:cNvPr>
          <p:cNvCxnSpPr/>
          <p:nvPr/>
        </p:nvCxnSpPr>
        <p:spPr>
          <a:xfrm>
            <a:off x="2582779" y="5517759"/>
            <a:ext cx="7379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7423E87-83D6-4EFC-92A2-1FBDA5F90573}"/>
              </a:ext>
            </a:extLst>
          </p:cNvPr>
          <p:cNvSpPr/>
          <p:nvPr/>
        </p:nvSpPr>
        <p:spPr>
          <a:xfrm>
            <a:off x="3625516" y="149119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5DA199-AF66-1D18-6423-FB1315C6706B}"/>
              </a:ext>
            </a:extLst>
          </p:cNvPr>
          <p:cNvSpPr/>
          <p:nvPr/>
        </p:nvSpPr>
        <p:spPr>
          <a:xfrm>
            <a:off x="3729364" y="1538395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E0D8F2-C37F-569B-ACDA-D64349B5F023}"/>
              </a:ext>
            </a:extLst>
          </p:cNvPr>
          <p:cNvSpPr/>
          <p:nvPr/>
        </p:nvSpPr>
        <p:spPr>
          <a:xfrm>
            <a:off x="3599892" y="159503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4938E1-2569-6D5C-FF5F-EED9EAF8FECF}"/>
              </a:ext>
            </a:extLst>
          </p:cNvPr>
          <p:cNvSpPr/>
          <p:nvPr/>
        </p:nvSpPr>
        <p:spPr>
          <a:xfrm>
            <a:off x="3703740" y="164224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689094-5603-26EF-BD8D-D2F3DCC18B7B}"/>
              </a:ext>
            </a:extLst>
          </p:cNvPr>
          <p:cNvSpPr/>
          <p:nvPr/>
        </p:nvSpPr>
        <p:spPr>
          <a:xfrm>
            <a:off x="3850744" y="151411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963B70A-1CF8-5A27-7847-1EFEEC8CC2A8}"/>
              </a:ext>
            </a:extLst>
          </p:cNvPr>
          <p:cNvSpPr/>
          <p:nvPr/>
        </p:nvSpPr>
        <p:spPr>
          <a:xfrm>
            <a:off x="3954592" y="156132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7CA7F4-26DE-82B9-8CB8-CEC733BD7150}"/>
              </a:ext>
            </a:extLst>
          </p:cNvPr>
          <p:cNvSpPr/>
          <p:nvPr/>
        </p:nvSpPr>
        <p:spPr>
          <a:xfrm>
            <a:off x="3825120" y="1617967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5500C8-5C0D-D4ED-1B5E-49D33081E473}"/>
              </a:ext>
            </a:extLst>
          </p:cNvPr>
          <p:cNvSpPr/>
          <p:nvPr/>
        </p:nvSpPr>
        <p:spPr>
          <a:xfrm>
            <a:off x="3928968" y="166517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2DBAF78-B00B-E6E6-0CA5-36210BB8DB62}"/>
              </a:ext>
            </a:extLst>
          </p:cNvPr>
          <p:cNvSpPr/>
          <p:nvPr/>
        </p:nvSpPr>
        <p:spPr>
          <a:xfrm>
            <a:off x="3777916" y="164359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4D30FBD-A8BD-2610-0A2E-9CCE3910DBE9}"/>
              </a:ext>
            </a:extLst>
          </p:cNvPr>
          <p:cNvSpPr/>
          <p:nvPr/>
        </p:nvSpPr>
        <p:spPr>
          <a:xfrm>
            <a:off x="3881764" y="1690795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A5A3C33-2331-0A73-65D0-3BE1C0717CA8}"/>
              </a:ext>
            </a:extLst>
          </p:cNvPr>
          <p:cNvSpPr/>
          <p:nvPr/>
        </p:nvSpPr>
        <p:spPr>
          <a:xfrm>
            <a:off x="3752292" y="174743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A503BEF-43B1-C92B-C1B7-FDBF6C10107D}"/>
              </a:ext>
            </a:extLst>
          </p:cNvPr>
          <p:cNvSpPr/>
          <p:nvPr/>
        </p:nvSpPr>
        <p:spPr>
          <a:xfrm>
            <a:off x="3856140" y="179464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849B4C2-58DE-AD83-D964-B2918EFD0CE6}"/>
              </a:ext>
            </a:extLst>
          </p:cNvPr>
          <p:cNvSpPr/>
          <p:nvPr/>
        </p:nvSpPr>
        <p:spPr>
          <a:xfrm>
            <a:off x="4003144" y="166651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E14B9B6-EB23-95E6-5749-85FDBD256727}"/>
              </a:ext>
            </a:extLst>
          </p:cNvPr>
          <p:cNvSpPr/>
          <p:nvPr/>
        </p:nvSpPr>
        <p:spPr>
          <a:xfrm>
            <a:off x="4106992" y="171372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4114FD3-645A-7135-55D6-780AA894329F}"/>
              </a:ext>
            </a:extLst>
          </p:cNvPr>
          <p:cNvSpPr/>
          <p:nvPr/>
        </p:nvSpPr>
        <p:spPr>
          <a:xfrm>
            <a:off x="3977520" y="1770367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411AA47-E639-139E-B254-C180895C04DB}"/>
              </a:ext>
            </a:extLst>
          </p:cNvPr>
          <p:cNvSpPr/>
          <p:nvPr/>
        </p:nvSpPr>
        <p:spPr>
          <a:xfrm>
            <a:off x="4081368" y="181757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4B448CC-46FB-4B89-B80F-B3F0D75CB905}"/>
              </a:ext>
            </a:extLst>
          </p:cNvPr>
          <p:cNvSpPr/>
          <p:nvPr/>
        </p:nvSpPr>
        <p:spPr>
          <a:xfrm>
            <a:off x="3544236" y="172487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1C711C2-7970-51CF-B647-98010B87DA79}"/>
              </a:ext>
            </a:extLst>
          </p:cNvPr>
          <p:cNvSpPr/>
          <p:nvPr/>
        </p:nvSpPr>
        <p:spPr>
          <a:xfrm>
            <a:off x="3648084" y="1772075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3684508-6BB9-A996-B61D-8497F627D80E}"/>
              </a:ext>
            </a:extLst>
          </p:cNvPr>
          <p:cNvSpPr/>
          <p:nvPr/>
        </p:nvSpPr>
        <p:spPr>
          <a:xfrm>
            <a:off x="3518612" y="182871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0A05DD3-C859-F6DF-E7CF-7B717343D7CB}"/>
              </a:ext>
            </a:extLst>
          </p:cNvPr>
          <p:cNvSpPr/>
          <p:nvPr/>
        </p:nvSpPr>
        <p:spPr>
          <a:xfrm>
            <a:off x="3622460" y="187592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385E284-FC71-56B1-8EBC-2DE4E76E1677}"/>
              </a:ext>
            </a:extLst>
          </p:cNvPr>
          <p:cNvSpPr/>
          <p:nvPr/>
        </p:nvSpPr>
        <p:spPr>
          <a:xfrm>
            <a:off x="3769464" y="174779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38E5517-8421-A7C5-C9F1-772CAF1154C9}"/>
              </a:ext>
            </a:extLst>
          </p:cNvPr>
          <p:cNvSpPr/>
          <p:nvPr/>
        </p:nvSpPr>
        <p:spPr>
          <a:xfrm>
            <a:off x="3873312" y="179500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9C05CC6-8247-3776-9769-B9FEEEC96A1A}"/>
              </a:ext>
            </a:extLst>
          </p:cNvPr>
          <p:cNvSpPr/>
          <p:nvPr/>
        </p:nvSpPr>
        <p:spPr>
          <a:xfrm>
            <a:off x="3743840" y="1851647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03EB4AF-C093-7C7D-CDF7-D7EDC357A4F7}"/>
              </a:ext>
            </a:extLst>
          </p:cNvPr>
          <p:cNvSpPr/>
          <p:nvPr/>
        </p:nvSpPr>
        <p:spPr>
          <a:xfrm>
            <a:off x="3847688" y="189885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F23228C-7BE1-F7B4-E7C6-6C80086E4525}"/>
              </a:ext>
            </a:extLst>
          </p:cNvPr>
          <p:cNvSpPr/>
          <p:nvPr/>
        </p:nvSpPr>
        <p:spPr>
          <a:xfrm>
            <a:off x="3696636" y="187727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2C35AD-3C57-860D-6DF7-853841B59FEF}"/>
              </a:ext>
            </a:extLst>
          </p:cNvPr>
          <p:cNvSpPr/>
          <p:nvPr/>
        </p:nvSpPr>
        <p:spPr>
          <a:xfrm>
            <a:off x="3800484" y="1924475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A1DA0B8-7DD7-7108-6FA1-6AF336BBBCF1}"/>
              </a:ext>
            </a:extLst>
          </p:cNvPr>
          <p:cNvSpPr/>
          <p:nvPr/>
        </p:nvSpPr>
        <p:spPr>
          <a:xfrm>
            <a:off x="3671012" y="198111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52CC05F-90D0-7827-18CF-299B45284F57}"/>
              </a:ext>
            </a:extLst>
          </p:cNvPr>
          <p:cNvSpPr/>
          <p:nvPr/>
        </p:nvSpPr>
        <p:spPr>
          <a:xfrm>
            <a:off x="3774860" y="202832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16388AC-2FEC-CA31-91A1-39E213E9861C}"/>
              </a:ext>
            </a:extLst>
          </p:cNvPr>
          <p:cNvSpPr/>
          <p:nvPr/>
        </p:nvSpPr>
        <p:spPr>
          <a:xfrm>
            <a:off x="4084424" y="1534439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5CDFC92-0ED6-A989-A935-55F05767E5DE}"/>
              </a:ext>
            </a:extLst>
          </p:cNvPr>
          <p:cNvSpPr/>
          <p:nvPr/>
        </p:nvSpPr>
        <p:spPr>
          <a:xfrm>
            <a:off x="4025712" y="1947403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0D72459-3C99-9D76-58EC-D9C25449E0CD}"/>
              </a:ext>
            </a:extLst>
          </p:cNvPr>
          <p:cNvSpPr/>
          <p:nvPr/>
        </p:nvSpPr>
        <p:spPr>
          <a:xfrm>
            <a:off x="4058800" y="1638287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7D5A391-FE4F-3D61-1BA3-2DD74EB53B98}"/>
              </a:ext>
            </a:extLst>
          </p:cNvPr>
          <p:cNvSpPr/>
          <p:nvPr/>
        </p:nvSpPr>
        <p:spPr>
          <a:xfrm>
            <a:off x="4162648" y="1685491"/>
            <a:ext cx="128337" cy="1283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84DC641-0A2C-6B1F-A755-C9843C51F319}"/>
              </a:ext>
            </a:extLst>
          </p:cNvPr>
          <p:cNvSpPr/>
          <p:nvPr/>
        </p:nvSpPr>
        <p:spPr>
          <a:xfrm>
            <a:off x="4052236" y="333015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D8ABF07-C736-4005-89C7-2C3A4240CC3C}"/>
              </a:ext>
            </a:extLst>
          </p:cNvPr>
          <p:cNvSpPr/>
          <p:nvPr/>
        </p:nvSpPr>
        <p:spPr>
          <a:xfrm>
            <a:off x="4156084" y="3377355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0808ABF-8412-1BD7-134A-B6B3D9943728}"/>
              </a:ext>
            </a:extLst>
          </p:cNvPr>
          <p:cNvSpPr/>
          <p:nvPr/>
        </p:nvSpPr>
        <p:spPr>
          <a:xfrm>
            <a:off x="4026612" y="343399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602DE2E-6AC4-3F8B-5BE8-329DA3A39B37}"/>
              </a:ext>
            </a:extLst>
          </p:cNvPr>
          <p:cNvSpPr/>
          <p:nvPr/>
        </p:nvSpPr>
        <p:spPr>
          <a:xfrm>
            <a:off x="4130460" y="348120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1F0608F-A421-3A51-CA2D-B0ACF4E4B106}"/>
              </a:ext>
            </a:extLst>
          </p:cNvPr>
          <p:cNvSpPr/>
          <p:nvPr/>
        </p:nvSpPr>
        <p:spPr>
          <a:xfrm>
            <a:off x="3698344" y="337339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1F1FBBC-0E96-14FC-EEFF-C9213643960E}"/>
              </a:ext>
            </a:extLst>
          </p:cNvPr>
          <p:cNvSpPr/>
          <p:nvPr/>
        </p:nvSpPr>
        <p:spPr>
          <a:xfrm>
            <a:off x="3802192" y="342060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0C32D7F-845A-9240-40E0-14DDBC66ECF6}"/>
              </a:ext>
            </a:extLst>
          </p:cNvPr>
          <p:cNvSpPr/>
          <p:nvPr/>
        </p:nvSpPr>
        <p:spPr>
          <a:xfrm>
            <a:off x="3672720" y="3477247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E5660C4-1236-8BAF-D0FB-258ABB0031B8}"/>
              </a:ext>
            </a:extLst>
          </p:cNvPr>
          <p:cNvSpPr/>
          <p:nvPr/>
        </p:nvSpPr>
        <p:spPr>
          <a:xfrm>
            <a:off x="3776568" y="352445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D7A136E-72B8-C83E-BEF0-597EC2A64835}"/>
              </a:ext>
            </a:extLst>
          </p:cNvPr>
          <p:cNvSpPr/>
          <p:nvPr/>
        </p:nvSpPr>
        <p:spPr>
          <a:xfrm>
            <a:off x="4204636" y="348255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3CD3460-E2F6-169F-A720-39A8A69D6C60}"/>
              </a:ext>
            </a:extLst>
          </p:cNvPr>
          <p:cNvSpPr/>
          <p:nvPr/>
        </p:nvSpPr>
        <p:spPr>
          <a:xfrm>
            <a:off x="3729364" y="3550075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D7B2BEB-6D47-3C3A-E460-43DF31AE767A}"/>
              </a:ext>
            </a:extLst>
          </p:cNvPr>
          <p:cNvSpPr/>
          <p:nvPr/>
        </p:nvSpPr>
        <p:spPr>
          <a:xfrm>
            <a:off x="4179012" y="358639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A740515-AC5C-BBBB-B32C-6C70DACE6F91}"/>
              </a:ext>
            </a:extLst>
          </p:cNvPr>
          <p:cNvSpPr/>
          <p:nvPr/>
        </p:nvSpPr>
        <p:spPr>
          <a:xfrm>
            <a:off x="4282860" y="363360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C3DA3790-7762-C9F6-2FB1-00FE869882F2}"/>
              </a:ext>
            </a:extLst>
          </p:cNvPr>
          <p:cNvSpPr/>
          <p:nvPr/>
        </p:nvSpPr>
        <p:spPr>
          <a:xfrm>
            <a:off x="3850744" y="352579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05606AE-6975-60B7-8431-FF70ECE173E9}"/>
              </a:ext>
            </a:extLst>
          </p:cNvPr>
          <p:cNvSpPr/>
          <p:nvPr/>
        </p:nvSpPr>
        <p:spPr>
          <a:xfrm>
            <a:off x="3954592" y="357300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FB9D42E-53EF-B2D9-6EF2-100E1F14C621}"/>
              </a:ext>
            </a:extLst>
          </p:cNvPr>
          <p:cNvSpPr/>
          <p:nvPr/>
        </p:nvSpPr>
        <p:spPr>
          <a:xfrm>
            <a:off x="3825120" y="3629647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C1C9CF0-01AB-3604-7CBC-476DCFF058A5}"/>
              </a:ext>
            </a:extLst>
          </p:cNvPr>
          <p:cNvSpPr/>
          <p:nvPr/>
        </p:nvSpPr>
        <p:spPr>
          <a:xfrm>
            <a:off x="4508088" y="365653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0ED7A77-74A5-5600-06B0-A858200BAFED}"/>
              </a:ext>
            </a:extLst>
          </p:cNvPr>
          <p:cNvSpPr/>
          <p:nvPr/>
        </p:nvSpPr>
        <p:spPr>
          <a:xfrm>
            <a:off x="3970956" y="356383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E77A897-E815-762C-33A5-ED9991DCDEAC}"/>
              </a:ext>
            </a:extLst>
          </p:cNvPr>
          <p:cNvSpPr/>
          <p:nvPr/>
        </p:nvSpPr>
        <p:spPr>
          <a:xfrm>
            <a:off x="4074804" y="3611035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5D1E29F-809D-D502-74C1-4F87BE238371}"/>
              </a:ext>
            </a:extLst>
          </p:cNvPr>
          <p:cNvSpPr/>
          <p:nvPr/>
        </p:nvSpPr>
        <p:spPr>
          <a:xfrm>
            <a:off x="3945332" y="366767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0A59EAA-67D7-DDC4-170D-7D15A2C207AD}"/>
              </a:ext>
            </a:extLst>
          </p:cNvPr>
          <p:cNvSpPr/>
          <p:nvPr/>
        </p:nvSpPr>
        <p:spPr>
          <a:xfrm>
            <a:off x="4049180" y="371488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43AAA2E-49F9-DBDF-0268-0C2BB330E7AB}"/>
              </a:ext>
            </a:extLst>
          </p:cNvPr>
          <p:cNvSpPr/>
          <p:nvPr/>
        </p:nvSpPr>
        <p:spPr>
          <a:xfrm>
            <a:off x="4196184" y="358675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A7AD4AE-80D2-BA95-B3EA-844ED38BC0A0}"/>
              </a:ext>
            </a:extLst>
          </p:cNvPr>
          <p:cNvSpPr/>
          <p:nvPr/>
        </p:nvSpPr>
        <p:spPr>
          <a:xfrm>
            <a:off x="4300032" y="363396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B5321FB-5783-272F-83BE-B1FB1B46809F}"/>
              </a:ext>
            </a:extLst>
          </p:cNvPr>
          <p:cNvSpPr/>
          <p:nvPr/>
        </p:nvSpPr>
        <p:spPr>
          <a:xfrm>
            <a:off x="4170560" y="3690607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BB9F472-C934-05E7-2E06-DF358BB5FB97}"/>
              </a:ext>
            </a:extLst>
          </p:cNvPr>
          <p:cNvSpPr/>
          <p:nvPr/>
        </p:nvSpPr>
        <p:spPr>
          <a:xfrm>
            <a:off x="4274408" y="373781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35D6B626-209C-E3EC-A16A-D18CB4C3746D}"/>
              </a:ext>
            </a:extLst>
          </p:cNvPr>
          <p:cNvSpPr/>
          <p:nvPr/>
        </p:nvSpPr>
        <p:spPr>
          <a:xfrm>
            <a:off x="4123356" y="371623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67255E3-7FFA-0C10-5F2F-4B4C9D4F1D00}"/>
              </a:ext>
            </a:extLst>
          </p:cNvPr>
          <p:cNvSpPr/>
          <p:nvPr/>
        </p:nvSpPr>
        <p:spPr>
          <a:xfrm>
            <a:off x="4227204" y="3763435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3CB90E1-F496-FF17-2272-DEC05B19B09E}"/>
              </a:ext>
            </a:extLst>
          </p:cNvPr>
          <p:cNvSpPr/>
          <p:nvPr/>
        </p:nvSpPr>
        <p:spPr>
          <a:xfrm>
            <a:off x="4097732" y="382007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955A7CE-1149-2957-D0E7-19C980BBF669}"/>
              </a:ext>
            </a:extLst>
          </p:cNvPr>
          <p:cNvSpPr/>
          <p:nvPr/>
        </p:nvSpPr>
        <p:spPr>
          <a:xfrm>
            <a:off x="4201580" y="386728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6E055FF-55AC-B584-C00B-D785AC579B54}"/>
              </a:ext>
            </a:extLst>
          </p:cNvPr>
          <p:cNvSpPr/>
          <p:nvPr/>
        </p:nvSpPr>
        <p:spPr>
          <a:xfrm>
            <a:off x="3932024" y="3393719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21C3672A-124C-9EF3-DBBA-434950C326F1}"/>
              </a:ext>
            </a:extLst>
          </p:cNvPr>
          <p:cNvSpPr/>
          <p:nvPr/>
        </p:nvSpPr>
        <p:spPr>
          <a:xfrm>
            <a:off x="4452432" y="378636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8EDE881-E16B-B659-A859-3B5C53151D73}"/>
              </a:ext>
            </a:extLst>
          </p:cNvPr>
          <p:cNvSpPr/>
          <p:nvPr/>
        </p:nvSpPr>
        <p:spPr>
          <a:xfrm>
            <a:off x="3906400" y="3497567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66A694D-6F79-3F42-09B6-48930FDA49A9}"/>
              </a:ext>
            </a:extLst>
          </p:cNvPr>
          <p:cNvSpPr/>
          <p:nvPr/>
        </p:nvSpPr>
        <p:spPr>
          <a:xfrm>
            <a:off x="4010248" y="354477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F44E628-8782-DA87-D009-366066383C67}"/>
              </a:ext>
            </a:extLst>
          </p:cNvPr>
          <p:cNvSpPr/>
          <p:nvPr/>
        </p:nvSpPr>
        <p:spPr>
          <a:xfrm>
            <a:off x="4335368" y="3361891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4FEA4566-0A5A-B9F0-A2A0-05E302C14B59}"/>
              </a:ext>
            </a:extLst>
          </p:cNvPr>
          <p:cNvSpPr/>
          <p:nvPr/>
        </p:nvSpPr>
        <p:spPr>
          <a:xfrm>
            <a:off x="4279712" y="3491723"/>
            <a:ext cx="128337" cy="128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A8562BF-037A-5A6B-D927-86B9893AA261}"/>
              </a:ext>
            </a:extLst>
          </p:cNvPr>
          <p:cNvSpPr/>
          <p:nvPr/>
        </p:nvSpPr>
        <p:spPr>
          <a:xfrm>
            <a:off x="6053756" y="256815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A8851DB-24E2-EAF2-049F-CD1B9B21E08B}"/>
              </a:ext>
            </a:extLst>
          </p:cNvPr>
          <p:cNvSpPr/>
          <p:nvPr/>
        </p:nvSpPr>
        <p:spPr>
          <a:xfrm>
            <a:off x="6157604" y="2615355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39B09A9-0BEF-1635-CCC4-132DC42D478C}"/>
              </a:ext>
            </a:extLst>
          </p:cNvPr>
          <p:cNvSpPr/>
          <p:nvPr/>
        </p:nvSpPr>
        <p:spPr>
          <a:xfrm>
            <a:off x="6028132" y="267199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3EF2ADF-4F69-8757-2244-BF33AF5DB875}"/>
              </a:ext>
            </a:extLst>
          </p:cNvPr>
          <p:cNvSpPr/>
          <p:nvPr/>
        </p:nvSpPr>
        <p:spPr>
          <a:xfrm>
            <a:off x="6131980" y="271920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41DAAE8-B45B-5173-B6F3-ED9CA3131FA4}"/>
              </a:ext>
            </a:extLst>
          </p:cNvPr>
          <p:cNvSpPr/>
          <p:nvPr/>
        </p:nvSpPr>
        <p:spPr>
          <a:xfrm>
            <a:off x="5699864" y="261139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3306988-F32D-649A-F1F2-4F38336FD20C}"/>
              </a:ext>
            </a:extLst>
          </p:cNvPr>
          <p:cNvSpPr/>
          <p:nvPr/>
        </p:nvSpPr>
        <p:spPr>
          <a:xfrm>
            <a:off x="5803712" y="265860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65F1B0F-9DD4-35FF-C23E-8C671F2C8139}"/>
              </a:ext>
            </a:extLst>
          </p:cNvPr>
          <p:cNvSpPr/>
          <p:nvPr/>
        </p:nvSpPr>
        <p:spPr>
          <a:xfrm>
            <a:off x="5674240" y="2715247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AD140F4-2FDF-E629-A2F9-1AED921DB7EA}"/>
              </a:ext>
            </a:extLst>
          </p:cNvPr>
          <p:cNvSpPr/>
          <p:nvPr/>
        </p:nvSpPr>
        <p:spPr>
          <a:xfrm>
            <a:off x="5778088" y="276245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4A98BD1-F0E1-D1A3-7564-B376E1A18A8D}"/>
              </a:ext>
            </a:extLst>
          </p:cNvPr>
          <p:cNvSpPr/>
          <p:nvPr/>
        </p:nvSpPr>
        <p:spPr>
          <a:xfrm>
            <a:off x="6206156" y="272055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76B60D2-30CB-F9E1-391D-F470FA152F2D}"/>
              </a:ext>
            </a:extLst>
          </p:cNvPr>
          <p:cNvSpPr/>
          <p:nvPr/>
        </p:nvSpPr>
        <p:spPr>
          <a:xfrm>
            <a:off x="5730884" y="2788075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EDC73EFE-42C8-0B8E-2419-07B721A9F939}"/>
              </a:ext>
            </a:extLst>
          </p:cNvPr>
          <p:cNvSpPr/>
          <p:nvPr/>
        </p:nvSpPr>
        <p:spPr>
          <a:xfrm>
            <a:off x="6180532" y="282439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9A3A2D6-1DC6-2C93-B4C1-400183FCF3E5}"/>
              </a:ext>
            </a:extLst>
          </p:cNvPr>
          <p:cNvSpPr/>
          <p:nvPr/>
        </p:nvSpPr>
        <p:spPr>
          <a:xfrm>
            <a:off x="6284380" y="287160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A3F1195-2970-B0D5-4233-95F3B934CDE5}"/>
              </a:ext>
            </a:extLst>
          </p:cNvPr>
          <p:cNvSpPr/>
          <p:nvPr/>
        </p:nvSpPr>
        <p:spPr>
          <a:xfrm>
            <a:off x="5852264" y="276379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1FBF4E4-0A23-1DD5-2A79-2A9A0AB0C57D}"/>
              </a:ext>
            </a:extLst>
          </p:cNvPr>
          <p:cNvSpPr/>
          <p:nvPr/>
        </p:nvSpPr>
        <p:spPr>
          <a:xfrm>
            <a:off x="5956112" y="281100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238C6A9-1C26-D84F-1F81-FD9D73B83F23}"/>
              </a:ext>
            </a:extLst>
          </p:cNvPr>
          <p:cNvSpPr/>
          <p:nvPr/>
        </p:nvSpPr>
        <p:spPr>
          <a:xfrm>
            <a:off x="5807564" y="2959594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40BE93A6-B9BB-BC0F-248D-F028B1C02747}"/>
              </a:ext>
            </a:extLst>
          </p:cNvPr>
          <p:cNvSpPr/>
          <p:nvPr/>
        </p:nvSpPr>
        <p:spPr>
          <a:xfrm>
            <a:off x="5738408" y="311865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1383049-0415-79C1-BCD9-9657526EBA3B}"/>
              </a:ext>
            </a:extLst>
          </p:cNvPr>
          <p:cNvSpPr/>
          <p:nvPr/>
        </p:nvSpPr>
        <p:spPr>
          <a:xfrm>
            <a:off x="5972476" y="280183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CE12429-C721-2A81-56E8-A184A8512992}"/>
              </a:ext>
            </a:extLst>
          </p:cNvPr>
          <p:cNvSpPr/>
          <p:nvPr/>
        </p:nvSpPr>
        <p:spPr>
          <a:xfrm>
            <a:off x="6196148" y="3071147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65541CC-6278-4FB9-B9CA-FCB538A4A5D1}"/>
              </a:ext>
            </a:extLst>
          </p:cNvPr>
          <p:cNvSpPr/>
          <p:nvPr/>
        </p:nvSpPr>
        <p:spPr>
          <a:xfrm>
            <a:off x="5946852" y="290567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02FE1E4-59F8-398E-895C-9ECF3D9B566E}"/>
              </a:ext>
            </a:extLst>
          </p:cNvPr>
          <p:cNvSpPr/>
          <p:nvPr/>
        </p:nvSpPr>
        <p:spPr>
          <a:xfrm>
            <a:off x="5918620" y="305448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7AC611B-C36D-59D0-CBEB-CD54C24D52B5}"/>
              </a:ext>
            </a:extLst>
          </p:cNvPr>
          <p:cNvSpPr/>
          <p:nvPr/>
        </p:nvSpPr>
        <p:spPr>
          <a:xfrm>
            <a:off x="6197704" y="282475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CBE8AED-E14B-713D-5A2F-2C1F76DF5DD1}"/>
              </a:ext>
            </a:extLst>
          </p:cNvPr>
          <p:cNvSpPr/>
          <p:nvPr/>
        </p:nvSpPr>
        <p:spPr>
          <a:xfrm>
            <a:off x="6301552" y="287196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F1BF220-924F-A288-4C06-A5CD33529794}"/>
              </a:ext>
            </a:extLst>
          </p:cNvPr>
          <p:cNvSpPr/>
          <p:nvPr/>
        </p:nvSpPr>
        <p:spPr>
          <a:xfrm>
            <a:off x="6040000" y="3030207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EEF711B-DED0-BFF6-15D7-F0F64D07CA6B}"/>
              </a:ext>
            </a:extLst>
          </p:cNvPr>
          <p:cNvSpPr/>
          <p:nvPr/>
        </p:nvSpPr>
        <p:spPr>
          <a:xfrm>
            <a:off x="6131979" y="2935574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4B80166E-A1EA-2C25-8ADB-123A57E780CC}"/>
              </a:ext>
            </a:extLst>
          </p:cNvPr>
          <p:cNvSpPr/>
          <p:nvPr/>
        </p:nvSpPr>
        <p:spPr>
          <a:xfrm>
            <a:off x="5992796" y="305583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B1ED677-115C-A587-E360-8B3C6549A342}"/>
              </a:ext>
            </a:extLst>
          </p:cNvPr>
          <p:cNvSpPr/>
          <p:nvPr/>
        </p:nvSpPr>
        <p:spPr>
          <a:xfrm>
            <a:off x="6096644" y="3103035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44FB847-69CC-3111-6D40-B2FEECFD42D6}"/>
              </a:ext>
            </a:extLst>
          </p:cNvPr>
          <p:cNvSpPr/>
          <p:nvPr/>
        </p:nvSpPr>
        <p:spPr>
          <a:xfrm>
            <a:off x="5967172" y="315967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FFEBF1CA-93F3-F9F6-EA33-54A64D8F94B0}"/>
              </a:ext>
            </a:extLst>
          </p:cNvPr>
          <p:cNvSpPr/>
          <p:nvPr/>
        </p:nvSpPr>
        <p:spPr>
          <a:xfrm>
            <a:off x="6071020" y="320688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354F55C-4D17-0F88-38D2-A3ADEEBCE950}"/>
              </a:ext>
            </a:extLst>
          </p:cNvPr>
          <p:cNvSpPr/>
          <p:nvPr/>
        </p:nvSpPr>
        <p:spPr>
          <a:xfrm>
            <a:off x="5933544" y="2631719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C7E6900-2335-F5C6-0132-A6CD1AFF9352}"/>
              </a:ext>
            </a:extLst>
          </p:cNvPr>
          <p:cNvSpPr/>
          <p:nvPr/>
        </p:nvSpPr>
        <p:spPr>
          <a:xfrm>
            <a:off x="5704403" y="2939127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A061B27-E042-0BEE-BC9A-BA066A9160C9}"/>
              </a:ext>
            </a:extLst>
          </p:cNvPr>
          <p:cNvSpPr/>
          <p:nvPr/>
        </p:nvSpPr>
        <p:spPr>
          <a:xfrm>
            <a:off x="5907920" y="2735567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DB7F701-AFF5-5C28-9270-645CD070526D}"/>
              </a:ext>
            </a:extLst>
          </p:cNvPr>
          <p:cNvSpPr/>
          <p:nvPr/>
        </p:nvSpPr>
        <p:spPr>
          <a:xfrm>
            <a:off x="6011768" y="2782771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8BC42C32-00E2-DFC4-9F28-149604E1D92E}"/>
              </a:ext>
            </a:extLst>
          </p:cNvPr>
          <p:cNvSpPr/>
          <p:nvPr/>
        </p:nvSpPr>
        <p:spPr>
          <a:xfrm>
            <a:off x="5575261" y="3038866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43C43AFA-38A3-C898-082A-7F49FCD3F87F}"/>
              </a:ext>
            </a:extLst>
          </p:cNvPr>
          <p:cNvSpPr/>
          <p:nvPr/>
        </p:nvSpPr>
        <p:spPr>
          <a:xfrm>
            <a:off x="6281232" y="2729723"/>
            <a:ext cx="128337" cy="1283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5AEB4BAA-97B5-EF14-2618-6E109BF2D819}"/>
              </a:ext>
            </a:extLst>
          </p:cNvPr>
          <p:cNvSpPr/>
          <p:nvPr/>
        </p:nvSpPr>
        <p:spPr>
          <a:xfrm>
            <a:off x="5637196" y="4600151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EB8E37B-1169-B0D5-B64E-4C4B2A8D8014}"/>
              </a:ext>
            </a:extLst>
          </p:cNvPr>
          <p:cNvSpPr/>
          <p:nvPr/>
        </p:nvSpPr>
        <p:spPr>
          <a:xfrm>
            <a:off x="5795691" y="4646108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529EF10-E02A-F32F-23EF-12AE20303900}"/>
              </a:ext>
            </a:extLst>
          </p:cNvPr>
          <p:cNvSpPr/>
          <p:nvPr/>
        </p:nvSpPr>
        <p:spPr>
          <a:xfrm>
            <a:off x="5672532" y="477511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D0BC4C51-E7A8-0780-84D2-8FC6713B88C7}"/>
              </a:ext>
            </a:extLst>
          </p:cNvPr>
          <p:cNvSpPr/>
          <p:nvPr/>
        </p:nvSpPr>
        <p:spPr>
          <a:xfrm>
            <a:off x="5776380" y="4822323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B8BE25A0-F6DF-D51B-1913-6B718A302558}"/>
              </a:ext>
            </a:extLst>
          </p:cNvPr>
          <p:cNvSpPr/>
          <p:nvPr/>
        </p:nvSpPr>
        <p:spPr>
          <a:xfrm>
            <a:off x="5486656" y="4602082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11CCE21-6BF2-F170-350A-27F129DC7221}"/>
              </a:ext>
            </a:extLst>
          </p:cNvPr>
          <p:cNvSpPr/>
          <p:nvPr/>
        </p:nvSpPr>
        <p:spPr>
          <a:xfrm>
            <a:off x="5397644" y="4692262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A5088F8B-04FD-993F-C889-E9FF72B3A5B1}"/>
              </a:ext>
            </a:extLst>
          </p:cNvPr>
          <p:cNvSpPr/>
          <p:nvPr/>
        </p:nvSpPr>
        <p:spPr>
          <a:xfrm>
            <a:off x="5318640" y="481836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4A620677-28D7-FF82-C0C8-1C64F53E5D84}"/>
              </a:ext>
            </a:extLst>
          </p:cNvPr>
          <p:cNvSpPr/>
          <p:nvPr/>
        </p:nvSpPr>
        <p:spPr>
          <a:xfrm>
            <a:off x="5422488" y="4865571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2BFB6C1-340C-5C0E-5740-A68A78DD6540}"/>
              </a:ext>
            </a:extLst>
          </p:cNvPr>
          <p:cNvSpPr/>
          <p:nvPr/>
        </p:nvSpPr>
        <p:spPr>
          <a:xfrm>
            <a:off x="5850556" y="4823671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CA5412ED-F9F1-D9EE-F9FA-31BEB9BBFDD6}"/>
              </a:ext>
            </a:extLst>
          </p:cNvPr>
          <p:cNvSpPr/>
          <p:nvPr/>
        </p:nvSpPr>
        <p:spPr>
          <a:xfrm>
            <a:off x="5375284" y="4891195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CBBE9DF-5BC9-14B8-D786-82B3961CC7C3}"/>
              </a:ext>
            </a:extLst>
          </p:cNvPr>
          <p:cNvSpPr/>
          <p:nvPr/>
        </p:nvSpPr>
        <p:spPr>
          <a:xfrm>
            <a:off x="5824932" y="492751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16C9C59-C0EC-EAD2-5C8F-D4F80F4FAFB6}"/>
              </a:ext>
            </a:extLst>
          </p:cNvPr>
          <p:cNvSpPr/>
          <p:nvPr/>
        </p:nvSpPr>
        <p:spPr>
          <a:xfrm>
            <a:off x="5928780" y="4974723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C7F32520-DDDE-9934-D6AA-EF09D00E5AE8}"/>
              </a:ext>
            </a:extLst>
          </p:cNvPr>
          <p:cNvSpPr/>
          <p:nvPr/>
        </p:nvSpPr>
        <p:spPr>
          <a:xfrm>
            <a:off x="5496664" y="486691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827AC7B0-7455-EC60-D436-B6A32657C79B}"/>
              </a:ext>
            </a:extLst>
          </p:cNvPr>
          <p:cNvSpPr/>
          <p:nvPr/>
        </p:nvSpPr>
        <p:spPr>
          <a:xfrm>
            <a:off x="5600512" y="4914123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6F035ACD-0054-B0D0-971B-E5326AA30D43}"/>
              </a:ext>
            </a:extLst>
          </p:cNvPr>
          <p:cNvSpPr/>
          <p:nvPr/>
        </p:nvSpPr>
        <p:spPr>
          <a:xfrm>
            <a:off x="5451961" y="498092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C9552E8-57EB-59FC-3D56-6D72D2B3F1FA}"/>
              </a:ext>
            </a:extLst>
          </p:cNvPr>
          <p:cNvSpPr/>
          <p:nvPr/>
        </p:nvSpPr>
        <p:spPr>
          <a:xfrm>
            <a:off x="5423235" y="5141986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36C5619-AEBA-C41B-BFE2-D14A679B8D8E}"/>
              </a:ext>
            </a:extLst>
          </p:cNvPr>
          <p:cNvSpPr/>
          <p:nvPr/>
        </p:nvSpPr>
        <p:spPr>
          <a:xfrm>
            <a:off x="5616876" y="4904951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07B1D6A-A73A-173E-C212-F87210F5C24E}"/>
              </a:ext>
            </a:extLst>
          </p:cNvPr>
          <p:cNvSpPr/>
          <p:nvPr/>
        </p:nvSpPr>
        <p:spPr>
          <a:xfrm>
            <a:off x="5871713" y="511242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6B3F274A-B371-E66D-0D62-0F684F00A464}"/>
              </a:ext>
            </a:extLst>
          </p:cNvPr>
          <p:cNvSpPr/>
          <p:nvPr/>
        </p:nvSpPr>
        <p:spPr>
          <a:xfrm>
            <a:off x="5550570" y="504954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05149489-5CF7-1FDE-05C2-C3C692949662}"/>
              </a:ext>
            </a:extLst>
          </p:cNvPr>
          <p:cNvSpPr/>
          <p:nvPr/>
        </p:nvSpPr>
        <p:spPr>
          <a:xfrm>
            <a:off x="5563020" y="5157603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F5874B5-B1DD-90A2-D819-8C9945910023}"/>
              </a:ext>
            </a:extLst>
          </p:cNvPr>
          <p:cNvSpPr/>
          <p:nvPr/>
        </p:nvSpPr>
        <p:spPr>
          <a:xfrm>
            <a:off x="5842104" y="492787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DCB06BC-B354-6C1A-0068-F374A41916C7}"/>
              </a:ext>
            </a:extLst>
          </p:cNvPr>
          <p:cNvSpPr/>
          <p:nvPr/>
        </p:nvSpPr>
        <p:spPr>
          <a:xfrm>
            <a:off x="5977333" y="487289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1FE7168-B0FF-96AC-4AA8-16A1D7B41322}"/>
              </a:ext>
            </a:extLst>
          </p:cNvPr>
          <p:cNvSpPr/>
          <p:nvPr/>
        </p:nvSpPr>
        <p:spPr>
          <a:xfrm>
            <a:off x="5684400" y="513332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BA8FFA3-55ED-DC0A-8534-E60A174CCFE1}"/>
              </a:ext>
            </a:extLst>
          </p:cNvPr>
          <p:cNvSpPr/>
          <p:nvPr/>
        </p:nvSpPr>
        <p:spPr>
          <a:xfrm>
            <a:off x="5776379" y="5038694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B6326B22-7F0C-AE4D-2001-C199CE4A5D1E}"/>
              </a:ext>
            </a:extLst>
          </p:cNvPr>
          <p:cNvSpPr/>
          <p:nvPr/>
        </p:nvSpPr>
        <p:spPr>
          <a:xfrm>
            <a:off x="5637196" y="5158951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DEAB2C5E-CF8A-DFA4-C2D9-0248489FCE30}"/>
              </a:ext>
            </a:extLst>
          </p:cNvPr>
          <p:cNvSpPr/>
          <p:nvPr/>
        </p:nvSpPr>
        <p:spPr>
          <a:xfrm>
            <a:off x="5741044" y="5206155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9E5B34A-732A-C280-0FE7-3CC95F329D7F}"/>
              </a:ext>
            </a:extLst>
          </p:cNvPr>
          <p:cNvSpPr/>
          <p:nvPr/>
        </p:nvSpPr>
        <p:spPr>
          <a:xfrm>
            <a:off x="5489313" y="524401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4C6276A-243F-152A-6287-1DABC1BCD0E9}"/>
              </a:ext>
            </a:extLst>
          </p:cNvPr>
          <p:cNvSpPr/>
          <p:nvPr/>
        </p:nvSpPr>
        <p:spPr>
          <a:xfrm>
            <a:off x="5869381" y="521881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26AE1EDB-5AE6-E888-D8A5-34BEFE60EF63}"/>
              </a:ext>
            </a:extLst>
          </p:cNvPr>
          <p:cNvSpPr/>
          <p:nvPr/>
        </p:nvSpPr>
        <p:spPr>
          <a:xfrm>
            <a:off x="5577944" y="473483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E43651FF-1A8F-7864-878C-4A73EAC37A61}"/>
              </a:ext>
            </a:extLst>
          </p:cNvPr>
          <p:cNvSpPr/>
          <p:nvPr/>
        </p:nvSpPr>
        <p:spPr>
          <a:xfrm>
            <a:off x="5348803" y="504224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0705B627-70EB-32A7-0B15-282A1D128C00}"/>
              </a:ext>
            </a:extLst>
          </p:cNvPr>
          <p:cNvSpPr/>
          <p:nvPr/>
        </p:nvSpPr>
        <p:spPr>
          <a:xfrm>
            <a:off x="5552320" y="4838687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164C7D55-BE34-94CD-BE01-109F461920E2}"/>
              </a:ext>
            </a:extLst>
          </p:cNvPr>
          <p:cNvSpPr/>
          <p:nvPr/>
        </p:nvSpPr>
        <p:spPr>
          <a:xfrm>
            <a:off x="5656317" y="4997488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B32CAEF-B788-B4F9-CABF-0B3FEE4F2FF4}"/>
              </a:ext>
            </a:extLst>
          </p:cNvPr>
          <p:cNvSpPr/>
          <p:nvPr/>
        </p:nvSpPr>
        <p:spPr>
          <a:xfrm>
            <a:off x="5260539" y="496911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35652F38-7D21-C72F-553C-48551E56FB1E}"/>
              </a:ext>
            </a:extLst>
          </p:cNvPr>
          <p:cNvSpPr/>
          <p:nvPr/>
        </p:nvSpPr>
        <p:spPr>
          <a:xfrm>
            <a:off x="5945952" y="4732179"/>
            <a:ext cx="128337" cy="12833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2D438664-0129-9B92-9A73-E1D35FAB80BC}"/>
              </a:ext>
            </a:extLst>
          </p:cNvPr>
          <p:cNvSpPr/>
          <p:nvPr/>
        </p:nvSpPr>
        <p:spPr>
          <a:xfrm>
            <a:off x="8157089" y="233235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C745C001-A1EB-8685-B7A0-8F4E8AF4203C}"/>
              </a:ext>
            </a:extLst>
          </p:cNvPr>
          <p:cNvSpPr/>
          <p:nvPr/>
        </p:nvSpPr>
        <p:spPr>
          <a:xfrm>
            <a:off x="8240977" y="2442970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2CC0CBFC-9AB3-665B-1AE4-0DD25662C081}"/>
              </a:ext>
            </a:extLst>
          </p:cNvPr>
          <p:cNvSpPr/>
          <p:nvPr/>
        </p:nvSpPr>
        <p:spPr>
          <a:xfrm>
            <a:off x="8100772" y="162551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9C4C7DA8-532B-E245-6867-3ADC7A9EF643}"/>
              </a:ext>
            </a:extLst>
          </p:cNvPr>
          <p:cNvSpPr/>
          <p:nvPr/>
        </p:nvSpPr>
        <p:spPr>
          <a:xfrm>
            <a:off x="8204620" y="1672723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16100EBF-4BC9-5BB5-C561-C39F45BE55C4}"/>
              </a:ext>
            </a:extLst>
          </p:cNvPr>
          <p:cNvSpPr/>
          <p:nvPr/>
        </p:nvSpPr>
        <p:spPr>
          <a:xfrm>
            <a:off x="8018232" y="2101764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FF1C75BF-C3EF-68BA-7EA0-0720F6DDE474}"/>
              </a:ext>
            </a:extLst>
          </p:cNvPr>
          <p:cNvSpPr/>
          <p:nvPr/>
        </p:nvSpPr>
        <p:spPr>
          <a:xfrm>
            <a:off x="7876944" y="1613770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27982A83-7AF2-E444-9319-59110ADBF76E}"/>
              </a:ext>
            </a:extLst>
          </p:cNvPr>
          <p:cNvSpPr/>
          <p:nvPr/>
        </p:nvSpPr>
        <p:spPr>
          <a:xfrm>
            <a:off x="7746880" y="166876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F4F4C194-B402-9571-48E7-8B9DC4DEF7DC}"/>
              </a:ext>
            </a:extLst>
          </p:cNvPr>
          <p:cNvSpPr/>
          <p:nvPr/>
        </p:nvSpPr>
        <p:spPr>
          <a:xfrm>
            <a:off x="7850728" y="171597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370AA574-17FE-D243-D093-B14ABE0F755D}"/>
              </a:ext>
            </a:extLst>
          </p:cNvPr>
          <p:cNvSpPr/>
          <p:nvPr/>
        </p:nvSpPr>
        <p:spPr>
          <a:xfrm>
            <a:off x="8278796" y="167407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EF552390-54A8-9575-7F78-79A1DFC244C0}"/>
              </a:ext>
            </a:extLst>
          </p:cNvPr>
          <p:cNvSpPr/>
          <p:nvPr/>
        </p:nvSpPr>
        <p:spPr>
          <a:xfrm>
            <a:off x="7803524" y="1741595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DFA51EB2-527A-16F2-B976-2A75FB395A85}"/>
              </a:ext>
            </a:extLst>
          </p:cNvPr>
          <p:cNvSpPr/>
          <p:nvPr/>
        </p:nvSpPr>
        <p:spPr>
          <a:xfrm>
            <a:off x="8253172" y="177791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2BF81D72-9BC8-A3A9-3838-8369BA5FA24D}"/>
              </a:ext>
            </a:extLst>
          </p:cNvPr>
          <p:cNvSpPr/>
          <p:nvPr/>
        </p:nvSpPr>
        <p:spPr>
          <a:xfrm>
            <a:off x="8274586" y="2028323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22DF60B2-B851-97D8-9322-C19535B9CEA5}"/>
              </a:ext>
            </a:extLst>
          </p:cNvPr>
          <p:cNvSpPr/>
          <p:nvPr/>
        </p:nvSpPr>
        <p:spPr>
          <a:xfrm>
            <a:off x="7924904" y="171731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2B9E5BFB-9789-8621-3899-25BFBD879F79}"/>
              </a:ext>
            </a:extLst>
          </p:cNvPr>
          <p:cNvSpPr/>
          <p:nvPr/>
        </p:nvSpPr>
        <p:spPr>
          <a:xfrm>
            <a:off x="8028752" y="1764523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EE64DC50-B3C3-BE55-071B-7890FD26DAC8}"/>
              </a:ext>
            </a:extLst>
          </p:cNvPr>
          <p:cNvSpPr/>
          <p:nvPr/>
        </p:nvSpPr>
        <p:spPr>
          <a:xfrm>
            <a:off x="7880201" y="183132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B0635904-6B5A-19C4-BB2D-4CFA2A55EC8C}"/>
              </a:ext>
            </a:extLst>
          </p:cNvPr>
          <p:cNvSpPr/>
          <p:nvPr/>
        </p:nvSpPr>
        <p:spPr>
          <a:xfrm>
            <a:off x="7851475" y="1992386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0ED12EC4-F97F-F3B9-4A19-7DEB7FF46679}"/>
              </a:ext>
            </a:extLst>
          </p:cNvPr>
          <p:cNvSpPr/>
          <p:nvPr/>
        </p:nvSpPr>
        <p:spPr>
          <a:xfrm>
            <a:off x="8045116" y="175535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D1C55DDF-FD40-1CA8-8529-61890EAB1E62}"/>
              </a:ext>
            </a:extLst>
          </p:cNvPr>
          <p:cNvSpPr/>
          <p:nvPr/>
        </p:nvSpPr>
        <p:spPr>
          <a:xfrm>
            <a:off x="8219415" y="218754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F0437577-D37B-7977-10BB-9E2AE99CEB2F}"/>
              </a:ext>
            </a:extLst>
          </p:cNvPr>
          <p:cNvSpPr/>
          <p:nvPr/>
        </p:nvSpPr>
        <p:spPr>
          <a:xfrm>
            <a:off x="7978810" y="189994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CACF0C60-669B-9ED1-2E32-FC012AD0AE2E}"/>
              </a:ext>
            </a:extLst>
          </p:cNvPr>
          <p:cNvSpPr/>
          <p:nvPr/>
        </p:nvSpPr>
        <p:spPr>
          <a:xfrm>
            <a:off x="7991260" y="2008003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FF4D5BBF-A068-B463-1E54-6700C5B5DF03}"/>
              </a:ext>
            </a:extLst>
          </p:cNvPr>
          <p:cNvSpPr/>
          <p:nvPr/>
        </p:nvSpPr>
        <p:spPr>
          <a:xfrm>
            <a:off x="8270344" y="177827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21B00B99-27A5-CC47-A5AA-6B09C5E914BA}"/>
              </a:ext>
            </a:extLst>
          </p:cNvPr>
          <p:cNvSpPr/>
          <p:nvPr/>
        </p:nvSpPr>
        <p:spPr>
          <a:xfrm>
            <a:off x="8062010" y="233281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9AA0C90E-10B3-BB89-026E-F7B59B794D7A}"/>
              </a:ext>
            </a:extLst>
          </p:cNvPr>
          <p:cNvSpPr/>
          <p:nvPr/>
        </p:nvSpPr>
        <p:spPr>
          <a:xfrm>
            <a:off x="8112640" y="198372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DC13126-4D09-F94E-F23D-58ED12AB1A50}"/>
              </a:ext>
            </a:extLst>
          </p:cNvPr>
          <p:cNvSpPr/>
          <p:nvPr/>
        </p:nvSpPr>
        <p:spPr>
          <a:xfrm>
            <a:off x="8204619" y="1889094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C72AF81-87AA-9538-ADC7-55891B43B8FE}"/>
              </a:ext>
            </a:extLst>
          </p:cNvPr>
          <p:cNvSpPr/>
          <p:nvPr/>
        </p:nvSpPr>
        <p:spPr>
          <a:xfrm>
            <a:off x="8065436" y="200935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E8976C91-9F87-598E-3B59-9145B8CA8F54}"/>
              </a:ext>
            </a:extLst>
          </p:cNvPr>
          <p:cNvSpPr/>
          <p:nvPr/>
        </p:nvSpPr>
        <p:spPr>
          <a:xfrm>
            <a:off x="8169284" y="2056555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2613A2AB-A7FD-1A45-B319-4C9AA909168A}"/>
              </a:ext>
            </a:extLst>
          </p:cNvPr>
          <p:cNvSpPr/>
          <p:nvPr/>
        </p:nvSpPr>
        <p:spPr>
          <a:xfrm>
            <a:off x="7917553" y="209441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91DDDD0D-55B9-F86C-CA18-EFD3A231AB66}"/>
              </a:ext>
            </a:extLst>
          </p:cNvPr>
          <p:cNvSpPr/>
          <p:nvPr/>
        </p:nvSpPr>
        <p:spPr>
          <a:xfrm>
            <a:off x="8095103" y="217991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CE3588B3-7382-7C22-D278-68571ED13888}"/>
              </a:ext>
            </a:extLst>
          </p:cNvPr>
          <p:cNvSpPr/>
          <p:nvPr/>
        </p:nvSpPr>
        <p:spPr>
          <a:xfrm>
            <a:off x="8006184" y="1585239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EF45B020-98E2-5973-547E-B33F8DA4C103}"/>
              </a:ext>
            </a:extLst>
          </p:cNvPr>
          <p:cNvSpPr/>
          <p:nvPr/>
        </p:nvSpPr>
        <p:spPr>
          <a:xfrm>
            <a:off x="7777043" y="189264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7506FF66-FD09-D6E9-A8DF-3328CB572C9C}"/>
              </a:ext>
            </a:extLst>
          </p:cNvPr>
          <p:cNvSpPr/>
          <p:nvPr/>
        </p:nvSpPr>
        <p:spPr>
          <a:xfrm>
            <a:off x="7980560" y="1689087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5CABA9B-8008-F694-46F3-FA2AA8EB51DF}"/>
              </a:ext>
            </a:extLst>
          </p:cNvPr>
          <p:cNvSpPr/>
          <p:nvPr/>
        </p:nvSpPr>
        <p:spPr>
          <a:xfrm>
            <a:off x="8084557" y="1847888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DC4B90CF-6F6E-E8F8-52BC-A96B9480DD4D}"/>
              </a:ext>
            </a:extLst>
          </p:cNvPr>
          <p:cNvSpPr/>
          <p:nvPr/>
        </p:nvSpPr>
        <p:spPr>
          <a:xfrm>
            <a:off x="7829751" y="2185292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63DB01CC-A45D-43FE-05EF-2E4FE8C358C9}"/>
              </a:ext>
            </a:extLst>
          </p:cNvPr>
          <p:cNvSpPr/>
          <p:nvPr/>
        </p:nvSpPr>
        <p:spPr>
          <a:xfrm>
            <a:off x="7936499" y="2242121"/>
            <a:ext cx="128337" cy="1283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D67512AB-5B2F-48DE-E67C-B03B54EE28CE}"/>
              </a:ext>
            </a:extLst>
          </p:cNvPr>
          <p:cNvSpPr/>
          <p:nvPr/>
        </p:nvSpPr>
        <p:spPr>
          <a:xfrm rot="13939769">
            <a:off x="8297283" y="4119283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F92EBCC0-12C9-8D14-1309-826FB6BF4016}"/>
              </a:ext>
            </a:extLst>
          </p:cNvPr>
          <p:cNvSpPr/>
          <p:nvPr/>
        </p:nvSpPr>
        <p:spPr>
          <a:xfrm rot="13939769">
            <a:off x="8199292" y="3967611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188593C5-8F39-7BF7-B0C3-BF47EEF6FCC8}"/>
              </a:ext>
            </a:extLst>
          </p:cNvPr>
          <p:cNvSpPr/>
          <p:nvPr/>
        </p:nvSpPr>
        <p:spPr>
          <a:xfrm rot="13939769">
            <a:off x="7917892" y="3667679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7C716165-71FD-593E-799E-7D503811A97A}"/>
              </a:ext>
            </a:extLst>
          </p:cNvPr>
          <p:cNvSpPr/>
          <p:nvPr/>
        </p:nvSpPr>
        <p:spPr>
          <a:xfrm rot="13939769">
            <a:off x="8021740" y="3714883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6C7CFC29-F4B3-8F01-7405-98C3CCADAAF1}"/>
              </a:ext>
            </a:extLst>
          </p:cNvPr>
          <p:cNvSpPr/>
          <p:nvPr/>
        </p:nvSpPr>
        <p:spPr>
          <a:xfrm rot="13939769">
            <a:off x="7835352" y="4143924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089E9D26-065E-9CB8-272E-6F5EB3071159}"/>
              </a:ext>
            </a:extLst>
          </p:cNvPr>
          <p:cNvSpPr/>
          <p:nvPr/>
        </p:nvSpPr>
        <p:spPr>
          <a:xfrm rot="13939769">
            <a:off x="7694064" y="3655930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24FC130-C5BC-4AEC-46F0-78A8366BC591}"/>
              </a:ext>
            </a:extLst>
          </p:cNvPr>
          <p:cNvSpPr/>
          <p:nvPr/>
        </p:nvSpPr>
        <p:spPr>
          <a:xfrm rot="13939769">
            <a:off x="7564000" y="371092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3CDFFB05-684A-E97D-B9C2-1906189BD4F0}"/>
              </a:ext>
            </a:extLst>
          </p:cNvPr>
          <p:cNvSpPr/>
          <p:nvPr/>
        </p:nvSpPr>
        <p:spPr>
          <a:xfrm rot="13939769">
            <a:off x="7667848" y="3758131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89FBEBFA-FBB9-F7AD-3DA8-70B6B52463E3}"/>
              </a:ext>
            </a:extLst>
          </p:cNvPr>
          <p:cNvSpPr/>
          <p:nvPr/>
        </p:nvSpPr>
        <p:spPr>
          <a:xfrm rot="13939769">
            <a:off x="8238732" y="372708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BAAA2A17-B31B-04AB-8D49-13AF00972C7A}"/>
              </a:ext>
            </a:extLst>
          </p:cNvPr>
          <p:cNvSpPr/>
          <p:nvPr/>
        </p:nvSpPr>
        <p:spPr>
          <a:xfrm rot="13939769">
            <a:off x="7518658" y="3855509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2F336B72-7E19-F642-57F1-DBF8B38AB6A7}"/>
              </a:ext>
            </a:extLst>
          </p:cNvPr>
          <p:cNvSpPr/>
          <p:nvPr/>
        </p:nvSpPr>
        <p:spPr>
          <a:xfrm rot="13939769">
            <a:off x="8070292" y="3820079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BFF59903-969B-7340-82FB-1CD005DCE6DE}"/>
              </a:ext>
            </a:extLst>
          </p:cNvPr>
          <p:cNvSpPr/>
          <p:nvPr/>
        </p:nvSpPr>
        <p:spPr>
          <a:xfrm rot="13939769">
            <a:off x="8225582" y="4080688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8A13291F-16BD-AE12-E4ED-3360E04A0389}"/>
              </a:ext>
            </a:extLst>
          </p:cNvPr>
          <p:cNvSpPr/>
          <p:nvPr/>
        </p:nvSpPr>
        <p:spPr>
          <a:xfrm rot="13939769">
            <a:off x="7742024" y="3759479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984B0AC-DD3E-2DCA-6C51-9C1C9DFB7453}"/>
              </a:ext>
            </a:extLst>
          </p:cNvPr>
          <p:cNvSpPr/>
          <p:nvPr/>
        </p:nvSpPr>
        <p:spPr>
          <a:xfrm rot="13939769">
            <a:off x="7845872" y="3806683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0ECF3203-AEC9-5789-A254-3E20ACE36823}"/>
              </a:ext>
            </a:extLst>
          </p:cNvPr>
          <p:cNvSpPr/>
          <p:nvPr/>
        </p:nvSpPr>
        <p:spPr>
          <a:xfrm rot="13939769">
            <a:off x="7697321" y="387348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92B3E4E4-E199-6A64-12CA-431E307ACB49}"/>
              </a:ext>
            </a:extLst>
          </p:cNvPr>
          <p:cNvSpPr/>
          <p:nvPr/>
        </p:nvSpPr>
        <p:spPr>
          <a:xfrm rot="13939769">
            <a:off x="7668595" y="4034546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>
            <a:extLst>
              <a:ext uri="{FF2B5EF4-FFF2-40B4-BE49-F238E27FC236}">
                <a16:creationId xmlns:a16="http://schemas.microsoft.com/office/drawing/2014/main" id="{A052172D-A7DE-7BE6-A1AB-CA4BF95C1520}"/>
              </a:ext>
            </a:extLst>
          </p:cNvPr>
          <p:cNvSpPr/>
          <p:nvPr/>
        </p:nvSpPr>
        <p:spPr>
          <a:xfrm rot="13939769">
            <a:off x="7862236" y="3797511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Oval 257">
            <a:extLst>
              <a:ext uri="{FF2B5EF4-FFF2-40B4-BE49-F238E27FC236}">
                <a16:creationId xmlns:a16="http://schemas.microsoft.com/office/drawing/2014/main" id="{21E35CB6-AC92-9E39-B0AF-4EE3A5FE35FE}"/>
              </a:ext>
            </a:extLst>
          </p:cNvPr>
          <p:cNvSpPr/>
          <p:nvPr/>
        </p:nvSpPr>
        <p:spPr>
          <a:xfrm rot="13939769">
            <a:off x="8036535" y="4229701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70A6A5BD-46A6-DFF4-D004-4361C5663F98}"/>
              </a:ext>
            </a:extLst>
          </p:cNvPr>
          <p:cNvSpPr/>
          <p:nvPr/>
        </p:nvSpPr>
        <p:spPr>
          <a:xfrm rot="13939769">
            <a:off x="7795930" y="394210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D659ABBB-DC73-4E94-1C46-E72A7A261D06}"/>
              </a:ext>
            </a:extLst>
          </p:cNvPr>
          <p:cNvSpPr/>
          <p:nvPr/>
        </p:nvSpPr>
        <p:spPr>
          <a:xfrm rot="13939769">
            <a:off x="7808380" y="4050163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DC84D175-01F8-7BF3-A007-51B2EBB88902}"/>
              </a:ext>
            </a:extLst>
          </p:cNvPr>
          <p:cNvSpPr/>
          <p:nvPr/>
        </p:nvSpPr>
        <p:spPr>
          <a:xfrm rot="13939769">
            <a:off x="8300273" y="3870596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C3413079-D483-B584-F129-1ED0220D1AB1}"/>
              </a:ext>
            </a:extLst>
          </p:cNvPr>
          <p:cNvSpPr/>
          <p:nvPr/>
        </p:nvSpPr>
        <p:spPr>
          <a:xfrm rot="13939769">
            <a:off x="8309421" y="3967610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261C3E78-5AEC-8585-19FA-1E5AB6DD6732}"/>
              </a:ext>
            </a:extLst>
          </p:cNvPr>
          <p:cNvSpPr/>
          <p:nvPr/>
        </p:nvSpPr>
        <p:spPr>
          <a:xfrm rot="13939769">
            <a:off x="7929760" y="402588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21D477F2-98C5-220A-3781-09F948F37B3D}"/>
              </a:ext>
            </a:extLst>
          </p:cNvPr>
          <p:cNvSpPr/>
          <p:nvPr/>
        </p:nvSpPr>
        <p:spPr>
          <a:xfrm rot="13939769">
            <a:off x="8021739" y="3931254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E3F552B5-39F1-1CD8-5E05-7F838E22AE8A}"/>
              </a:ext>
            </a:extLst>
          </p:cNvPr>
          <p:cNvSpPr/>
          <p:nvPr/>
        </p:nvSpPr>
        <p:spPr>
          <a:xfrm rot="13939769">
            <a:off x="7882556" y="4051511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Oval 265">
            <a:extLst>
              <a:ext uri="{FF2B5EF4-FFF2-40B4-BE49-F238E27FC236}">
                <a16:creationId xmlns:a16="http://schemas.microsoft.com/office/drawing/2014/main" id="{447A324C-EFDA-46A1-689E-F4F6FE4FAF4F}"/>
              </a:ext>
            </a:extLst>
          </p:cNvPr>
          <p:cNvSpPr/>
          <p:nvPr/>
        </p:nvSpPr>
        <p:spPr>
          <a:xfrm rot="13939769">
            <a:off x="8057706" y="4080688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283AB09A-5FFA-5883-74EE-1B47A8EB9B4E}"/>
              </a:ext>
            </a:extLst>
          </p:cNvPr>
          <p:cNvSpPr/>
          <p:nvPr/>
        </p:nvSpPr>
        <p:spPr>
          <a:xfrm rot="13939769">
            <a:off x="7734673" y="413657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2744792F-2E64-F424-75A7-AC8C7F4B64D4}"/>
              </a:ext>
            </a:extLst>
          </p:cNvPr>
          <p:cNvSpPr/>
          <p:nvPr/>
        </p:nvSpPr>
        <p:spPr>
          <a:xfrm rot="13939769">
            <a:off x="7912223" y="422207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425A5930-8C00-CB0C-5E32-6A950FEF8143}"/>
              </a:ext>
            </a:extLst>
          </p:cNvPr>
          <p:cNvSpPr/>
          <p:nvPr/>
        </p:nvSpPr>
        <p:spPr>
          <a:xfrm rot="13939769">
            <a:off x="7823304" y="3627399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9D1E0E0A-B94C-7BF7-B238-E46F0C1168D9}"/>
              </a:ext>
            </a:extLst>
          </p:cNvPr>
          <p:cNvSpPr/>
          <p:nvPr/>
        </p:nvSpPr>
        <p:spPr>
          <a:xfrm rot="13939769">
            <a:off x="7594163" y="393480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FB60B377-00D0-1C67-73FA-401EA96B3E5A}"/>
              </a:ext>
            </a:extLst>
          </p:cNvPr>
          <p:cNvSpPr/>
          <p:nvPr/>
        </p:nvSpPr>
        <p:spPr>
          <a:xfrm rot="13939769">
            <a:off x="7797680" y="3731247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788A1A14-E8ED-0250-C216-014A0BF195F4}"/>
              </a:ext>
            </a:extLst>
          </p:cNvPr>
          <p:cNvSpPr/>
          <p:nvPr/>
        </p:nvSpPr>
        <p:spPr>
          <a:xfrm rot="13939769">
            <a:off x="7901677" y="3890048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6F4DCF04-02A6-CD7F-91B1-E1A39785FB19}"/>
              </a:ext>
            </a:extLst>
          </p:cNvPr>
          <p:cNvSpPr/>
          <p:nvPr/>
        </p:nvSpPr>
        <p:spPr>
          <a:xfrm rot="13939769">
            <a:off x="7535786" y="4055088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Oval 273">
            <a:extLst>
              <a:ext uri="{FF2B5EF4-FFF2-40B4-BE49-F238E27FC236}">
                <a16:creationId xmlns:a16="http://schemas.microsoft.com/office/drawing/2014/main" id="{E80021E0-4DD7-E089-CB58-E9346E159FA8}"/>
              </a:ext>
            </a:extLst>
          </p:cNvPr>
          <p:cNvSpPr/>
          <p:nvPr/>
        </p:nvSpPr>
        <p:spPr>
          <a:xfrm rot="13939769">
            <a:off x="7438242" y="4000093"/>
            <a:ext cx="128337" cy="128337"/>
          </a:xfrm>
          <a:prstGeom prst="ellipse">
            <a:avLst/>
          </a:prstGeom>
          <a:solidFill>
            <a:srgbClr val="AA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91AD9FC5-349F-48CB-5174-D6A1D51C3270}"/>
              </a:ext>
            </a:extLst>
          </p:cNvPr>
          <p:cNvSpPr txBox="1"/>
          <p:nvPr/>
        </p:nvSpPr>
        <p:spPr>
          <a:xfrm>
            <a:off x="3560895" y="1058804"/>
            <a:ext cx="673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VTA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54C3E36-3A0F-FD2C-0980-BA681EA481AF}"/>
              </a:ext>
            </a:extLst>
          </p:cNvPr>
          <p:cNvSpPr txBox="1"/>
          <p:nvPr/>
        </p:nvSpPr>
        <p:spPr>
          <a:xfrm>
            <a:off x="5066482" y="3954321"/>
            <a:ext cx="1363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Frequency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09B7DE6-76BC-03CA-2BC9-7790D9410602}"/>
              </a:ext>
            </a:extLst>
          </p:cNvPr>
          <p:cNvSpPr txBox="1"/>
          <p:nvPr/>
        </p:nvSpPr>
        <p:spPr>
          <a:xfrm>
            <a:off x="3160296" y="2963022"/>
            <a:ext cx="1207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Rockfall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5957581A-F458-6D9E-1165-684FACB9E9FE}"/>
              </a:ext>
            </a:extLst>
          </p:cNvPr>
          <p:cNvSpPr txBox="1"/>
          <p:nvPr/>
        </p:nvSpPr>
        <p:spPr>
          <a:xfrm>
            <a:off x="7469340" y="3283228"/>
            <a:ext cx="1363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AAA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Gasburst</a:t>
            </a:r>
            <a:endParaRPr lang="en-US" b="1" dirty="0">
              <a:solidFill>
                <a:srgbClr val="AAA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5480C869-8C89-C6B2-9CE6-90441E30921E}"/>
              </a:ext>
            </a:extLst>
          </p:cNvPr>
          <p:cNvSpPr txBox="1"/>
          <p:nvPr/>
        </p:nvSpPr>
        <p:spPr>
          <a:xfrm>
            <a:off x="7638085" y="1133066"/>
            <a:ext cx="909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VTB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FFC8C7C6-F474-EAC3-6469-BCB9F6A1182E}"/>
              </a:ext>
            </a:extLst>
          </p:cNvPr>
          <p:cNvSpPr txBox="1"/>
          <p:nvPr/>
        </p:nvSpPr>
        <p:spPr>
          <a:xfrm>
            <a:off x="5260539" y="2077649"/>
            <a:ext cx="136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Hybrid/MP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43DDED47-5D5E-0752-8172-993401BB654C}"/>
              </a:ext>
            </a:extLst>
          </p:cNvPr>
          <p:cNvCxnSpPr/>
          <p:nvPr/>
        </p:nvCxnSpPr>
        <p:spPr>
          <a:xfrm flipH="1">
            <a:off x="4580769" y="1250559"/>
            <a:ext cx="816875" cy="13175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55FE22A-8301-B3A6-BD8E-B70D0AE79F60}"/>
              </a:ext>
            </a:extLst>
          </p:cNvPr>
          <p:cNvCxnSpPr/>
          <p:nvPr/>
        </p:nvCxnSpPr>
        <p:spPr>
          <a:xfrm flipH="1">
            <a:off x="3081619" y="2563372"/>
            <a:ext cx="1499150" cy="138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9BFF269F-6567-E6AF-C0F2-8ED5C4211BA6}"/>
              </a:ext>
            </a:extLst>
          </p:cNvPr>
          <p:cNvCxnSpPr/>
          <p:nvPr/>
        </p:nvCxnSpPr>
        <p:spPr>
          <a:xfrm>
            <a:off x="4583673" y="2564887"/>
            <a:ext cx="889556" cy="11762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04B3A8F2-58D8-D7AD-0C4A-B40317084BB5}"/>
              </a:ext>
            </a:extLst>
          </p:cNvPr>
          <p:cNvCxnSpPr/>
          <p:nvPr/>
        </p:nvCxnSpPr>
        <p:spPr>
          <a:xfrm flipH="1">
            <a:off x="3840736" y="3733495"/>
            <a:ext cx="1640415" cy="16291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516D8465-31E2-36CB-2698-4822C824C383}"/>
              </a:ext>
            </a:extLst>
          </p:cNvPr>
          <p:cNvCxnSpPr>
            <a:cxnSpLocks/>
          </p:cNvCxnSpPr>
          <p:nvPr/>
        </p:nvCxnSpPr>
        <p:spPr>
          <a:xfrm>
            <a:off x="5470598" y="3736923"/>
            <a:ext cx="1409957" cy="1380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3FF0F1AB-E522-616D-E725-F87F2BDDBE9B}"/>
              </a:ext>
            </a:extLst>
          </p:cNvPr>
          <p:cNvCxnSpPr/>
          <p:nvPr/>
        </p:nvCxnSpPr>
        <p:spPr>
          <a:xfrm>
            <a:off x="6884044" y="3874093"/>
            <a:ext cx="1094877" cy="124863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7433D759-DEFD-ADC2-F16D-EE2E34527310}"/>
              </a:ext>
            </a:extLst>
          </p:cNvPr>
          <p:cNvCxnSpPr/>
          <p:nvPr/>
        </p:nvCxnSpPr>
        <p:spPr>
          <a:xfrm flipV="1">
            <a:off x="6884546" y="2879002"/>
            <a:ext cx="597149" cy="9995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780D8B41-DC4E-C34C-BA27-97471DCCFB62}"/>
              </a:ext>
            </a:extLst>
          </p:cNvPr>
          <p:cNvCxnSpPr/>
          <p:nvPr/>
        </p:nvCxnSpPr>
        <p:spPr>
          <a:xfrm flipV="1">
            <a:off x="7479192" y="2751524"/>
            <a:ext cx="1370442" cy="1283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1AD5DE65-743B-BF97-4385-86BF6F8EF902}"/>
              </a:ext>
            </a:extLst>
          </p:cNvPr>
          <p:cNvCxnSpPr/>
          <p:nvPr/>
        </p:nvCxnSpPr>
        <p:spPr>
          <a:xfrm flipH="1" flipV="1">
            <a:off x="6843140" y="1301615"/>
            <a:ext cx="636052" cy="15806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B4FA308-4653-7300-98E5-64A272299F3B}"/>
              </a:ext>
            </a:extLst>
          </p:cNvPr>
          <p:cNvSpPr txBox="1"/>
          <p:nvPr/>
        </p:nvSpPr>
        <p:spPr>
          <a:xfrm>
            <a:off x="4882643" y="5633098"/>
            <a:ext cx="29036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Principal Component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07188-1935-31BD-8B18-7A7FB59261F0}"/>
              </a:ext>
            </a:extLst>
          </p:cNvPr>
          <p:cNvSpPr txBox="1"/>
          <p:nvPr/>
        </p:nvSpPr>
        <p:spPr>
          <a:xfrm rot="16200000">
            <a:off x="848860" y="3383017"/>
            <a:ext cx="29036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Principal Component 2</a:t>
            </a:r>
          </a:p>
        </p:txBody>
      </p:sp>
    </p:spTree>
    <p:extLst>
      <p:ext uri="{BB962C8B-B14F-4D97-AF65-F5344CB8AC3E}">
        <p14:creationId xmlns:p14="http://schemas.microsoft.com/office/powerpoint/2010/main" val="3193207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82852" y="-55661"/>
            <a:ext cx="93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for Creating Clustering Template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4383F-E919-DBCC-4448-6CD33C0FB587}"/>
              </a:ext>
            </a:extLst>
          </p:cNvPr>
          <p:cNvSpPr txBox="1"/>
          <p:nvPr/>
        </p:nvSpPr>
        <p:spPr>
          <a:xfrm>
            <a:off x="3236406" y="774278"/>
            <a:ext cx="57391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Creating Clusters</a:t>
            </a:r>
          </a:p>
        </p:txBody>
      </p:sp>
      <p:pic>
        <p:nvPicPr>
          <p:cNvPr id="13" name="Picture 12" descr="A close-up of a graph&#10;&#10;Description automatically generated">
            <a:extLst>
              <a:ext uri="{FF2B5EF4-FFF2-40B4-BE49-F238E27FC236}">
                <a16:creationId xmlns:a16="http://schemas.microsoft.com/office/drawing/2014/main" id="{65012EE5-63BD-B704-0289-45F0FF6FB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12550" t="14048" r="10649" b="57948"/>
          <a:stretch/>
        </p:blipFill>
        <p:spPr>
          <a:xfrm>
            <a:off x="3236408" y="2363781"/>
            <a:ext cx="2260651" cy="411650"/>
          </a:xfrm>
          <a:prstGeom prst="rect">
            <a:avLst/>
          </a:prstGeom>
        </p:spPr>
      </p:pic>
      <p:pic>
        <p:nvPicPr>
          <p:cNvPr id="15" name="Picture 14" descr="A close-up of a graph&#10;&#10;Description automatically generated">
            <a:extLst>
              <a:ext uri="{FF2B5EF4-FFF2-40B4-BE49-F238E27FC236}">
                <a16:creationId xmlns:a16="http://schemas.microsoft.com/office/drawing/2014/main" id="{71645600-4B02-A904-1991-B92AD2F84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13280" t="11631" r="16005" b="58583"/>
          <a:stretch/>
        </p:blipFill>
        <p:spPr>
          <a:xfrm>
            <a:off x="3236407" y="2900712"/>
            <a:ext cx="2260651" cy="475528"/>
          </a:xfrm>
          <a:prstGeom prst="rect">
            <a:avLst/>
          </a:prstGeom>
        </p:spPr>
      </p:pic>
      <p:pic>
        <p:nvPicPr>
          <p:cNvPr id="17" name="Picture 16" descr="A close-up of a graph&#10;&#10;Description automatically generated">
            <a:extLst>
              <a:ext uri="{FF2B5EF4-FFF2-40B4-BE49-F238E27FC236}">
                <a16:creationId xmlns:a16="http://schemas.microsoft.com/office/drawing/2014/main" id="{FF966618-A8EE-1312-43EC-39F5BB6B4F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12900" t="11124" r="10440" b="58584"/>
          <a:stretch/>
        </p:blipFill>
        <p:spPr>
          <a:xfrm>
            <a:off x="3236406" y="3511178"/>
            <a:ext cx="2260652" cy="446108"/>
          </a:xfrm>
          <a:prstGeom prst="rect">
            <a:avLst/>
          </a:prstGeom>
        </p:spPr>
      </p:pic>
      <p:pic>
        <p:nvPicPr>
          <p:cNvPr id="19" name="Picture 18" descr="A close-up of a graph&#10;&#10;Description automatically generated">
            <a:extLst>
              <a:ext uri="{FF2B5EF4-FFF2-40B4-BE49-F238E27FC236}">
                <a16:creationId xmlns:a16="http://schemas.microsoft.com/office/drawing/2014/main" id="{58C1E533-DF87-AD65-7D0D-C93C159F62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13154" t="8937" r="12088" b="60109"/>
          <a:stretch/>
        </p:blipFill>
        <p:spPr>
          <a:xfrm flipV="1">
            <a:off x="3236406" y="5212546"/>
            <a:ext cx="2260652" cy="467449"/>
          </a:xfrm>
          <a:prstGeom prst="rect">
            <a:avLst/>
          </a:prstGeom>
        </p:spPr>
      </p:pic>
      <p:pic>
        <p:nvPicPr>
          <p:cNvPr id="21" name="Picture 20" descr="A close-up of a graph&#10;&#10;Description automatically generated">
            <a:extLst>
              <a:ext uri="{FF2B5EF4-FFF2-40B4-BE49-F238E27FC236}">
                <a16:creationId xmlns:a16="http://schemas.microsoft.com/office/drawing/2014/main" id="{CA4133BB-5D05-291F-646F-BF3E0D4BA4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l="13374" t="12909" r="11497" b="58640"/>
          <a:stretch/>
        </p:blipFill>
        <p:spPr>
          <a:xfrm flipV="1">
            <a:off x="3236406" y="4699701"/>
            <a:ext cx="2260652" cy="427533"/>
          </a:xfrm>
          <a:prstGeom prst="rect">
            <a:avLst/>
          </a:prstGeom>
        </p:spPr>
      </p:pic>
      <p:pic>
        <p:nvPicPr>
          <p:cNvPr id="23" name="Picture 22" descr="A close-up of a graph&#10;&#10;Description automatically generated">
            <a:extLst>
              <a:ext uri="{FF2B5EF4-FFF2-40B4-BE49-F238E27FC236}">
                <a16:creationId xmlns:a16="http://schemas.microsoft.com/office/drawing/2014/main" id="{0993DFB5-1444-9E44-52FF-8384C0DCF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50" t="14048" r="10649" b="57948"/>
          <a:stretch/>
        </p:blipFill>
        <p:spPr>
          <a:xfrm>
            <a:off x="9264638" y="2216047"/>
            <a:ext cx="2260651" cy="411650"/>
          </a:xfrm>
          <a:prstGeom prst="rect">
            <a:avLst/>
          </a:prstGeom>
        </p:spPr>
      </p:pic>
      <p:pic>
        <p:nvPicPr>
          <p:cNvPr id="25" name="Picture 24" descr="A close-up of a graph&#10;&#10;Description automatically generated">
            <a:extLst>
              <a:ext uri="{FF2B5EF4-FFF2-40B4-BE49-F238E27FC236}">
                <a16:creationId xmlns:a16="http://schemas.microsoft.com/office/drawing/2014/main" id="{9D9BEE09-7CE2-9B79-0A19-D63CF5F94B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0" t="11631" r="16005" b="58583"/>
          <a:stretch/>
        </p:blipFill>
        <p:spPr>
          <a:xfrm>
            <a:off x="9264637" y="2790073"/>
            <a:ext cx="2260651" cy="475528"/>
          </a:xfrm>
          <a:prstGeom prst="rect">
            <a:avLst/>
          </a:prstGeom>
        </p:spPr>
      </p:pic>
      <p:pic>
        <p:nvPicPr>
          <p:cNvPr id="26" name="Picture 25" descr="A close-up of a graph&#10;&#10;Description automatically generated">
            <a:extLst>
              <a:ext uri="{FF2B5EF4-FFF2-40B4-BE49-F238E27FC236}">
                <a16:creationId xmlns:a16="http://schemas.microsoft.com/office/drawing/2014/main" id="{46F81BDC-6AEC-74C4-0550-96EC3EE2EF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00" t="11124" r="10440" b="58584"/>
          <a:stretch/>
        </p:blipFill>
        <p:spPr>
          <a:xfrm>
            <a:off x="9264636" y="3424970"/>
            <a:ext cx="2260652" cy="446108"/>
          </a:xfrm>
          <a:prstGeom prst="rect">
            <a:avLst/>
          </a:prstGeom>
        </p:spPr>
      </p:pic>
      <p:pic>
        <p:nvPicPr>
          <p:cNvPr id="27" name="Picture 26" descr="A close-up of a graph&#10;&#10;Description automatically generated">
            <a:extLst>
              <a:ext uri="{FF2B5EF4-FFF2-40B4-BE49-F238E27FC236}">
                <a16:creationId xmlns:a16="http://schemas.microsoft.com/office/drawing/2014/main" id="{63A0681B-DDDE-E283-CEB9-1D0183BCC9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4" t="8937" r="12088" b="60109"/>
          <a:stretch/>
        </p:blipFill>
        <p:spPr>
          <a:xfrm flipV="1">
            <a:off x="9254300" y="5155849"/>
            <a:ext cx="2260652" cy="467449"/>
          </a:xfrm>
          <a:prstGeom prst="rect">
            <a:avLst/>
          </a:prstGeom>
        </p:spPr>
      </p:pic>
      <p:pic>
        <p:nvPicPr>
          <p:cNvPr id="28" name="Picture 27" descr="A close-up of a graph&#10;&#10;Description automatically generated">
            <a:extLst>
              <a:ext uri="{FF2B5EF4-FFF2-40B4-BE49-F238E27FC236}">
                <a16:creationId xmlns:a16="http://schemas.microsoft.com/office/drawing/2014/main" id="{80CF66C4-1743-697D-96DA-BF96603E17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74" t="12909" r="11497" b="58640"/>
          <a:stretch/>
        </p:blipFill>
        <p:spPr>
          <a:xfrm flipV="1">
            <a:off x="9299456" y="4553463"/>
            <a:ext cx="2260652" cy="427533"/>
          </a:xfrm>
          <a:prstGeom prst="rect">
            <a:avLst/>
          </a:prstGeom>
        </p:spPr>
      </p:pic>
      <p:pic>
        <p:nvPicPr>
          <p:cNvPr id="30" name="Picture 29" descr="A graph showing a number of waves&#10;&#10;Description automatically generated">
            <a:extLst>
              <a:ext uri="{FF2B5EF4-FFF2-40B4-BE49-F238E27FC236}">
                <a16:creationId xmlns:a16="http://schemas.microsoft.com/office/drawing/2014/main" id="{9BCD200D-3447-DF40-A1A8-7D1051295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</a:blip>
          <a:srcRect l="12726" t="14335" r="11319" b="60136"/>
          <a:stretch/>
        </p:blipFill>
        <p:spPr>
          <a:xfrm flipV="1">
            <a:off x="3236406" y="4103335"/>
            <a:ext cx="2260652" cy="379462"/>
          </a:xfrm>
          <a:prstGeom prst="rect">
            <a:avLst/>
          </a:prstGeom>
        </p:spPr>
      </p:pic>
      <p:pic>
        <p:nvPicPr>
          <p:cNvPr id="31" name="Picture 30" descr="A graph showing a number of waves&#10;&#10;Description automatically generated">
            <a:extLst>
              <a:ext uri="{FF2B5EF4-FFF2-40B4-BE49-F238E27FC236}">
                <a16:creationId xmlns:a16="http://schemas.microsoft.com/office/drawing/2014/main" id="{A706396C-EF6C-CE32-AC25-D134EAD5EC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26" t="14335" r="11319" b="60136"/>
          <a:stretch/>
        </p:blipFill>
        <p:spPr>
          <a:xfrm flipV="1">
            <a:off x="9254300" y="3999148"/>
            <a:ext cx="2260652" cy="3794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75862C9-F6D1-2F3A-8212-99A76DEB3312}"/>
              </a:ext>
            </a:extLst>
          </p:cNvPr>
          <p:cNvSpPr txBox="1"/>
          <p:nvPr/>
        </p:nvSpPr>
        <p:spPr>
          <a:xfrm>
            <a:off x="5857015" y="2086374"/>
            <a:ext cx="2992172" cy="3754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Statistics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Duration/Length, Mean, Std Dev, Skewness, Kurtosis, etc.</a:t>
            </a:r>
          </a:p>
          <a:p>
            <a:pPr marL="296863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Entropy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Shannon Entropy,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Rényi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Entropy</a:t>
            </a:r>
          </a:p>
          <a:p>
            <a:pPr marL="296863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Shape Descriptor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Rate of Attack, Rate of Decay</a:t>
            </a:r>
          </a:p>
          <a:p>
            <a:pPr marL="296863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Energy Descriptor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Signal Energy, Max Energy, Mean Energy, etc.</a:t>
            </a:r>
          </a:p>
          <a:p>
            <a:pPr marL="296863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Specific Values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Min, Max,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Min,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Max</a:t>
            </a:r>
          </a:p>
          <a:p>
            <a:pPr marL="296863" indent="-285750" algn="just">
              <a:buFont typeface="Wingdings" pitchFamily="2" charset="2"/>
              <a:buChar char="q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Polarity Features</a:t>
            </a:r>
          </a:p>
          <a:p>
            <a:pPr marL="314325"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Azimuth, Rectilinearity, Planarity, etc.</a:t>
            </a:r>
          </a:p>
          <a:p>
            <a:pPr marL="314325"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E1DD57-9193-0021-CFED-627BD71F30E1}"/>
              </a:ext>
            </a:extLst>
          </p:cNvPr>
          <p:cNvSpPr txBox="1"/>
          <p:nvPr/>
        </p:nvSpPr>
        <p:spPr>
          <a:xfrm>
            <a:off x="10742186" y="2453641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CABCAC-62D3-74C6-869B-A7E2E29B1E8B}"/>
              </a:ext>
            </a:extLst>
          </p:cNvPr>
          <p:cNvSpPr txBox="1"/>
          <p:nvPr/>
        </p:nvSpPr>
        <p:spPr>
          <a:xfrm>
            <a:off x="10692573" y="3034351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28C428-58A6-A145-32E5-A08040D717A9}"/>
              </a:ext>
            </a:extLst>
          </p:cNvPr>
          <p:cNvSpPr txBox="1"/>
          <p:nvPr/>
        </p:nvSpPr>
        <p:spPr>
          <a:xfrm>
            <a:off x="10742186" y="4766069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09E04B-FBAC-8372-DA33-B00C09B9EFEC}"/>
              </a:ext>
            </a:extLst>
          </p:cNvPr>
          <p:cNvSpPr txBox="1"/>
          <p:nvPr/>
        </p:nvSpPr>
        <p:spPr>
          <a:xfrm>
            <a:off x="10742186" y="4176635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C5646D-6B6F-AB65-2EC0-2DEA90E4F4B1}"/>
              </a:ext>
            </a:extLst>
          </p:cNvPr>
          <p:cNvSpPr txBox="1"/>
          <p:nvPr/>
        </p:nvSpPr>
        <p:spPr>
          <a:xfrm>
            <a:off x="10742185" y="3673301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B68686-4888-8891-70FE-9E449F258E06}"/>
              </a:ext>
            </a:extLst>
          </p:cNvPr>
          <p:cNvSpPr txBox="1"/>
          <p:nvPr/>
        </p:nvSpPr>
        <p:spPr>
          <a:xfrm>
            <a:off x="10769313" y="5796930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D65FA1F4-0777-814E-4986-716960D2295D}"/>
              </a:ext>
            </a:extLst>
          </p:cNvPr>
          <p:cNvSpPr/>
          <p:nvPr/>
        </p:nvSpPr>
        <p:spPr>
          <a:xfrm>
            <a:off x="234194" y="1196657"/>
            <a:ext cx="11379555" cy="9943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24A852-45A3-7025-9E96-299C82729DB8}"/>
              </a:ext>
            </a:extLst>
          </p:cNvPr>
          <p:cNvSpPr txBox="1"/>
          <p:nvPr/>
        </p:nvSpPr>
        <p:spPr>
          <a:xfrm>
            <a:off x="0" y="1401468"/>
            <a:ext cx="242873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Seismic Catalogue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(Input)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FA050B-3562-2626-701E-54C89AAABD7F}"/>
              </a:ext>
            </a:extLst>
          </p:cNvPr>
          <p:cNvSpPr txBox="1"/>
          <p:nvPr/>
        </p:nvSpPr>
        <p:spPr>
          <a:xfrm>
            <a:off x="2907167" y="1510025"/>
            <a:ext cx="282257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Waveform Extraction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D074A9-9F74-5257-CA6F-FD953AA91738}"/>
              </a:ext>
            </a:extLst>
          </p:cNvPr>
          <p:cNvSpPr txBox="1"/>
          <p:nvPr/>
        </p:nvSpPr>
        <p:spPr>
          <a:xfrm>
            <a:off x="5729741" y="1405447"/>
            <a:ext cx="28225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Feature Extraction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and PCA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D924AF-C525-73C4-BD28-E0E58623AF8A}"/>
              </a:ext>
            </a:extLst>
          </p:cNvPr>
          <p:cNvSpPr txBox="1"/>
          <p:nvPr/>
        </p:nvSpPr>
        <p:spPr>
          <a:xfrm>
            <a:off x="8970397" y="1393529"/>
            <a:ext cx="240449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Clustering using k-means (Output)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able with numbers and numbers&#10;&#10;Description automatically generated">
            <a:extLst>
              <a:ext uri="{FF2B5EF4-FFF2-40B4-BE49-F238E27FC236}">
                <a16:creationId xmlns:a16="http://schemas.microsoft.com/office/drawing/2014/main" id="{1428A453-79E3-9061-8CED-BBD2C2B20E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463"/>
          <a:stretch/>
        </p:blipFill>
        <p:spPr>
          <a:xfrm>
            <a:off x="44245" y="2355013"/>
            <a:ext cx="3001360" cy="23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41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graph of an amplification&#10;&#10;Description automatically generated">
            <a:extLst>
              <a:ext uri="{FF2B5EF4-FFF2-40B4-BE49-F238E27FC236}">
                <a16:creationId xmlns:a16="http://schemas.microsoft.com/office/drawing/2014/main" id="{67BB99B4-11C6-B1B7-8B92-29D7C0BA8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57" t="19886" r="51632" b="17964"/>
          <a:stretch/>
        </p:blipFill>
        <p:spPr>
          <a:xfrm>
            <a:off x="9395073" y="4897569"/>
            <a:ext cx="2573230" cy="948295"/>
          </a:xfrm>
          <a:prstGeom prst="rect">
            <a:avLst/>
          </a:prstGeom>
        </p:spPr>
      </p:pic>
      <p:pic>
        <p:nvPicPr>
          <p:cNvPr id="9" name="Picture 8" descr="A graph of an amplification&#10;&#10;Description automatically generated">
            <a:extLst>
              <a:ext uri="{FF2B5EF4-FFF2-40B4-BE49-F238E27FC236}">
                <a16:creationId xmlns:a16="http://schemas.microsoft.com/office/drawing/2014/main" id="{95FF87A0-A160-2E7C-D781-265317933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17" t="20802" r="51894" b="16765"/>
          <a:stretch/>
        </p:blipFill>
        <p:spPr>
          <a:xfrm>
            <a:off x="9376549" y="3992573"/>
            <a:ext cx="2565400" cy="952608"/>
          </a:xfrm>
          <a:prstGeom prst="rect">
            <a:avLst/>
          </a:prstGeom>
        </p:spPr>
      </p:pic>
      <p:pic>
        <p:nvPicPr>
          <p:cNvPr id="5" name="Picture 4" descr="A graph of an amplification&#10;&#10;Description automatically generated">
            <a:extLst>
              <a:ext uri="{FF2B5EF4-FFF2-40B4-BE49-F238E27FC236}">
                <a16:creationId xmlns:a16="http://schemas.microsoft.com/office/drawing/2014/main" id="{9E29E802-DEC8-0B0F-BAD4-E9EA1223E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3" t="28263" r="52787" b="18339"/>
          <a:stretch/>
        </p:blipFill>
        <p:spPr>
          <a:xfrm>
            <a:off x="9412553" y="3081977"/>
            <a:ext cx="2586057" cy="836657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BD200774-8CE2-3697-8096-327F584E26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55" t="28643" r="52935" b="17673"/>
          <a:stretch/>
        </p:blipFill>
        <p:spPr>
          <a:xfrm>
            <a:off x="9344973" y="1497798"/>
            <a:ext cx="2676885" cy="841117"/>
          </a:xfrm>
          <a:prstGeom prst="rect">
            <a:avLst/>
          </a:prstGeom>
        </p:spPr>
      </p:pic>
      <p:pic>
        <p:nvPicPr>
          <p:cNvPr id="7" name="Picture 6" descr="A graph of an amplification&#10;&#10;Description automatically generated">
            <a:extLst>
              <a:ext uri="{FF2B5EF4-FFF2-40B4-BE49-F238E27FC236}">
                <a16:creationId xmlns:a16="http://schemas.microsoft.com/office/drawing/2014/main" id="{12EF9CF3-24F7-036D-02C6-4D26874CBE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6" t="28050" r="53201" b="17494"/>
          <a:stretch/>
        </p:blipFill>
        <p:spPr>
          <a:xfrm>
            <a:off x="9376549" y="525365"/>
            <a:ext cx="2622061" cy="853215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3730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CFD47-4CB4-B7CD-C267-32D4B2A2486C}"/>
              </a:ext>
            </a:extLst>
          </p:cNvPr>
          <p:cNvSpPr txBox="1"/>
          <p:nvPr/>
        </p:nvSpPr>
        <p:spPr>
          <a:xfrm>
            <a:off x="170525" y="-55844"/>
            <a:ext cx="5682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Using k-means Algorithm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5341C02-0B63-C8FB-6220-12D42CE73DA6}"/>
              </a:ext>
            </a:extLst>
          </p:cNvPr>
          <p:cNvSpPr/>
          <p:nvPr/>
        </p:nvSpPr>
        <p:spPr>
          <a:xfrm>
            <a:off x="459569" y="733349"/>
            <a:ext cx="1318997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21E7D-126B-3923-1127-23208075B604}"/>
              </a:ext>
            </a:extLst>
          </p:cNvPr>
          <p:cNvSpPr txBox="1"/>
          <p:nvPr/>
        </p:nvSpPr>
        <p:spPr>
          <a:xfrm>
            <a:off x="1735349" y="783655"/>
            <a:ext cx="361403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23 columns Principal Components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3D79180-0C8C-B301-2D27-F167C8677623}"/>
              </a:ext>
            </a:extLst>
          </p:cNvPr>
          <p:cNvSpPr/>
          <p:nvPr/>
        </p:nvSpPr>
        <p:spPr>
          <a:xfrm rot="5400000">
            <a:off x="-269501" y="2154205"/>
            <a:ext cx="1682496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B9E37-8887-FC72-8132-D0C2DC9752A0}"/>
              </a:ext>
            </a:extLst>
          </p:cNvPr>
          <p:cNvSpPr txBox="1"/>
          <p:nvPr/>
        </p:nvSpPr>
        <p:spPr>
          <a:xfrm>
            <a:off x="-209687" y="3409904"/>
            <a:ext cx="15381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1893 rows (samples)</a:t>
            </a:r>
          </a:p>
        </p:txBody>
      </p:sp>
      <p:pic>
        <p:nvPicPr>
          <p:cNvPr id="18" name="Picture 17" descr="A close-up of a graph&#10;&#10;Description automatically generated">
            <a:extLst>
              <a:ext uri="{FF2B5EF4-FFF2-40B4-BE49-F238E27FC236}">
                <a16:creationId xmlns:a16="http://schemas.microsoft.com/office/drawing/2014/main" id="{72D5DDE5-83B0-5C9C-D877-27107F6840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74" t="12909" r="11497" b="58640"/>
          <a:stretch/>
        </p:blipFill>
        <p:spPr>
          <a:xfrm flipV="1">
            <a:off x="9400316" y="2452270"/>
            <a:ext cx="2260652" cy="4275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6C7D4C-CDA6-CF50-0287-785B8C6EA849}"/>
              </a:ext>
            </a:extLst>
          </p:cNvPr>
          <p:cNvSpPr txBox="1"/>
          <p:nvPr/>
        </p:nvSpPr>
        <p:spPr>
          <a:xfrm>
            <a:off x="540703" y="4093326"/>
            <a:ext cx="4659097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Input for k-means algorithm:</a:t>
            </a:r>
          </a:p>
          <a:p>
            <a:pPr algn="just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matrix representing the samples and their features: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1893 x 23 matrix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Number of desired clusters: in this case, we use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priori knowledge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The selected samples contain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different types of EQ (labelled by the observatory):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VTB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Gas Burst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Rock Fall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CC304E-5D2F-F148-EFFA-7A84571FB974}"/>
              </a:ext>
            </a:extLst>
          </p:cNvPr>
          <p:cNvSpPr txBox="1"/>
          <p:nvPr/>
        </p:nvSpPr>
        <p:spPr>
          <a:xfrm>
            <a:off x="5928897" y="4428174"/>
            <a:ext cx="281545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K-means algorithm with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1893 x 23 matrix + number of desired clusters (6)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4CDF76-8E6B-936A-F939-FC7537AD1456}"/>
              </a:ext>
            </a:extLst>
          </p:cNvPr>
          <p:cNvSpPr txBox="1"/>
          <p:nvPr/>
        </p:nvSpPr>
        <p:spPr>
          <a:xfrm>
            <a:off x="9348074" y="5880378"/>
            <a:ext cx="281545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K-means algorithm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6 clusters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69AA7D-7856-EA82-19D4-9806F1779C23}"/>
              </a:ext>
            </a:extLst>
          </p:cNvPr>
          <p:cNvSpPr txBox="1"/>
          <p:nvPr/>
        </p:nvSpPr>
        <p:spPr>
          <a:xfrm>
            <a:off x="10862629" y="999466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04363A-4608-DFC8-DE59-880BC9DA0EDE}"/>
              </a:ext>
            </a:extLst>
          </p:cNvPr>
          <p:cNvSpPr txBox="1"/>
          <p:nvPr/>
        </p:nvSpPr>
        <p:spPr>
          <a:xfrm>
            <a:off x="10922563" y="2673005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DF5BC7-30A1-F2D8-4385-28747D3AAD64}"/>
              </a:ext>
            </a:extLst>
          </p:cNvPr>
          <p:cNvSpPr txBox="1"/>
          <p:nvPr/>
        </p:nvSpPr>
        <p:spPr>
          <a:xfrm>
            <a:off x="10882622" y="4503800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B1892B-6943-A26D-3CCC-7A1FC9284E2D}"/>
              </a:ext>
            </a:extLst>
          </p:cNvPr>
          <p:cNvSpPr txBox="1"/>
          <p:nvPr/>
        </p:nvSpPr>
        <p:spPr>
          <a:xfrm>
            <a:off x="10915324" y="1911805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B2BC20-2C20-2475-4A36-876A816BC62C}"/>
              </a:ext>
            </a:extLst>
          </p:cNvPr>
          <p:cNvSpPr txBox="1"/>
          <p:nvPr/>
        </p:nvSpPr>
        <p:spPr>
          <a:xfrm>
            <a:off x="10945631" y="3538381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04B4B4-BCFD-87EB-3D13-240BBE0DC9C7}"/>
              </a:ext>
            </a:extLst>
          </p:cNvPr>
          <p:cNvSpPr txBox="1"/>
          <p:nvPr/>
        </p:nvSpPr>
        <p:spPr>
          <a:xfrm>
            <a:off x="10951945" y="5474479"/>
            <a:ext cx="105297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3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9E1A850-4AD4-4560-FF62-D0C8CA49C8B4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9E29E6D3-6189-4A15-408D-7E099A7F0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148950"/>
              </p:ext>
            </p:extLst>
          </p:nvPr>
        </p:nvGraphicFramePr>
        <p:xfrm>
          <a:off x="804758" y="1184864"/>
          <a:ext cx="44063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854">
                  <a:extLst>
                    <a:ext uri="{9D8B030D-6E8A-4147-A177-3AD203B41FA5}">
                      <a16:colId xmlns:a16="http://schemas.microsoft.com/office/drawing/2014/main" val="1800762570"/>
                    </a:ext>
                  </a:extLst>
                </a:gridCol>
                <a:gridCol w="801876">
                  <a:extLst>
                    <a:ext uri="{9D8B030D-6E8A-4147-A177-3AD203B41FA5}">
                      <a16:colId xmlns:a16="http://schemas.microsoft.com/office/drawing/2014/main" val="3858251802"/>
                    </a:ext>
                  </a:extLst>
                </a:gridCol>
                <a:gridCol w="801876">
                  <a:extLst>
                    <a:ext uri="{9D8B030D-6E8A-4147-A177-3AD203B41FA5}">
                      <a16:colId xmlns:a16="http://schemas.microsoft.com/office/drawing/2014/main" val="150099315"/>
                    </a:ext>
                  </a:extLst>
                </a:gridCol>
                <a:gridCol w="801876">
                  <a:extLst>
                    <a:ext uri="{9D8B030D-6E8A-4147-A177-3AD203B41FA5}">
                      <a16:colId xmlns:a16="http://schemas.microsoft.com/office/drawing/2014/main" val="2285783203"/>
                    </a:ext>
                  </a:extLst>
                </a:gridCol>
                <a:gridCol w="801876">
                  <a:extLst>
                    <a:ext uri="{9D8B030D-6E8A-4147-A177-3AD203B41FA5}">
                      <a16:colId xmlns:a16="http://schemas.microsoft.com/office/drawing/2014/main" val="21910238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n-1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27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49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505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n-1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62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716626"/>
                  </a:ext>
                </a:extLst>
              </a:tr>
            </a:tbl>
          </a:graphicData>
        </a:graphic>
      </p:graphicFrame>
      <p:pic>
        <p:nvPicPr>
          <p:cNvPr id="15" name="Picture 14" descr="A screen shot of a graph&#10;&#10;Description automatically generated">
            <a:extLst>
              <a:ext uri="{FF2B5EF4-FFF2-40B4-BE49-F238E27FC236}">
                <a16:creationId xmlns:a16="http://schemas.microsoft.com/office/drawing/2014/main" id="{A95C8D15-00C2-8ED6-7E81-BB4888CA74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10" t="4925" r="8390" b="5557"/>
          <a:stretch/>
        </p:blipFill>
        <p:spPr>
          <a:xfrm>
            <a:off x="5578291" y="937606"/>
            <a:ext cx="3414629" cy="28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54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82852" y="-55661"/>
            <a:ext cx="109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Result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D9897-C9EC-7910-2FC6-31248D0D26D5}"/>
              </a:ext>
            </a:extLst>
          </p:cNvPr>
          <p:cNvSpPr txBox="1"/>
          <p:nvPr/>
        </p:nvSpPr>
        <p:spPr>
          <a:xfrm>
            <a:off x="6095999" y="857642"/>
            <a:ext cx="585563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1893 samples in three-dimensional principal component space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192B24-9A3F-293E-5D7D-6C85AF67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041" y="1410127"/>
            <a:ext cx="5549551" cy="4828109"/>
          </a:xfrm>
          <a:prstGeom prst="rect">
            <a:avLst/>
          </a:prstGeom>
        </p:spPr>
      </p:pic>
      <p:pic>
        <p:nvPicPr>
          <p:cNvPr id="9" name="Picture 8" descr="A diagram of a cluster of clusters&#10;&#10;Description automatically generated with medium confidence">
            <a:extLst>
              <a:ext uri="{FF2B5EF4-FFF2-40B4-BE49-F238E27FC236}">
                <a16:creationId xmlns:a16="http://schemas.microsoft.com/office/drawing/2014/main" id="{8BA0CC32-EF78-4159-48DB-C52E7F2F3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08" y="788755"/>
            <a:ext cx="4817270" cy="2609020"/>
          </a:xfrm>
          <a:prstGeom prst="rect">
            <a:avLst/>
          </a:prstGeom>
        </p:spPr>
      </p:pic>
      <p:pic>
        <p:nvPicPr>
          <p:cNvPr id="12" name="Picture 11" descr="A diagram of clustering clusters&#10;&#10;Description automatically generated">
            <a:extLst>
              <a:ext uri="{FF2B5EF4-FFF2-40B4-BE49-F238E27FC236}">
                <a16:creationId xmlns:a16="http://schemas.microsoft.com/office/drawing/2014/main" id="{ECEBBBDD-5D26-44F1-BA72-1512DDF5D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08" y="3757528"/>
            <a:ext cx="4817270" cy="2609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8EDB3-63C6-33D4-76C0-D42020CF6F4C}"/>
              </a:ext>
            </a:extLst>
          </p:cNvPr>
          <p:cNvSpPr txBox="1"/>
          <p:nvPr/>
        </p:nvSpPr>
        <p:spPr>
          <a:xfrm>
            <a:off x="3901429" y="944877"/>
            <a:ext cx="195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 vs PC2 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48B97-A88B-5160-5215-C094C18FC351}"/>
              </a:ext>
            </a:extLst>
          </p:cNvPr>
          <p:cNvSpPr txBox="1"/>
          <p:nvPr/>
        </p:nvSpPr>
        <p:spPr>
          <a:xfrm>
            <a:off x="3065088" y="4029906"/>
            <a:ext cx="2877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 vs PC2 vs PC3 plot</a:t>
            </a:r>
          </a:p>
        </p:txBody>
      </p:sp>
    </p:spTree>
    <p:extLst>
      <p:ext uri="{BB962C8B-B14F-4D97-AF65-F5344CB8AC3E}">
        <p14:creationId xmlns:p14="http://schemas.microsoft.com/office/powerpoint/2010/main" val="1906908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82852" y="-55661"/>
            <a:ext cx="1099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Evaluation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clustering numbers&#10;&#10;Description automatically generated with medium confidence">
            <a:extLst>
              <a:ext uri="{FF2B5EF4-FFF2-40B4-BE49-F238E27FC236}">
                <a16:creationId xmlns:a16="http://schemas.microsoft.com/office/drawing/2014/main" id="{E96F4686-6130-4B59-9BFD-06B0DDF8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52" y="683477"/>
            <a:ext cx="4572000" cy="1623060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47A5EDE-CECF-9832-A61B-850CF2B8C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9" r="8531"/>
          <a:stretch/>
        </p:blipFill>
        <p:spPr bwMode="auto">
          <a:xfrm>
            <a:off x="5543362" y="415642"/>
            <a:ext cx="6491249" cy="3781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close-up of a paper&#10;&#10;Description automatically generated">
            <a:extLst>
              <a:ext uri="{FF2B5EF4-FFF2-40B4-BE49-F238E27FC236}">
                <a16:creationId xmlns:a16="http://schemas.microsoft.com/office/drawing/2014/main" id="{DFF9739C-651B-C670-6D4E-D8D61B2F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52" y="4466442"/>
            <a:ext cx="7772400" cy="1975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B5B3D6-E582-EBC6-9E39-CDF38349A139}"/>
              </a:ext>
            </a:extLst>
          </p:cNvPr>
          <p:cNvSpPr txBox="1"/>
          <p:nvPr/>
        </p:nvSpPr>
        <p:spPr>
          <a:xfrm>
            <a:off x="7955252" y="6018553"/>
            <a:ext cx="3539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Reference: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Struyf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al.(1997)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BE3E4-8B65-C4B7-6F2B-363FD3A2086C}"/>
              </a:ext>
            </a:extLst>
          </p:cNvPr>
          <p:cNvSpPr txBox="1"/>
          <p:nvPr/>
        </p:nvSpPr>
        <p:spPr>
          <a:xfrm>
            <a:off x="399435" y="2460656"/>
            <a:ext cx="52228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of Silhouette Value = [-1, 1]</a:t>
            </a:r>
          </a:p>
          <a:p>
            <a:pPr algn="just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SV = 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sample is put in the correct cluster</a:t>
            </a:r>
          </a:p>
          <a:p>
            <a:pPr algn="just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SV ~ 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sample is ambiguous</a:t>
            </a:r>
          </a:p>
          <a:p>
            <a:pPr algn="just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Negative SV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sample is put in the wrong cluster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488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6204" y="-55661"/>
            <a:ext cx="1140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with the worst Silhouette Values are located along the boundaries between clusters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80323-B113-F042-0A91-E6025234A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372" y="1153697"/>
            <a:ext cx="5070981" cy="4327237"/>
          </a:xfrm>
          <a:prstGeom prst="rect">
            <a:avLst/>
          </a:prstGeom>
        </p:spPr>
      </p:pic>
      <p:pic>
        <p:nvPicPr>
          <p:cNvPr id="9" name="Picture 8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0ABABE26-DB82-5F22-8915-9CA3AEE8F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8" t="3553" r="7970"/>
          <a:stretch/>
        </p:blipFill>
        <p:spPr bwMode="auto">
          <a:xfrm>
            <a:off x="536647" y="644308"/>
            <a:ext cx="4507865" cy="2781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diagram of clustering clusters&#10;&#10;Description automatically generated">
            <a:extLst>
              <a:ext uri="{FF2B5EF4-FFF2-40B4-BE49-F238E27FC236}">
                <a16:creationId xmlns:a16="http://schemas.microsoft.com/office/drawing/2014/main" id="{C14D4E1D-21FF-778C-12C8-F7C6C9AE3B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40" t="3521" r="5030"/>
          <a:stretch/>
        </p:blipFill>
        <p:spPr bwMode="auto">
          <a:xfrm>
            <a:off x="402979" y="3547285"/>
            <a:ext cx="4775200" cy="2783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837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showing a wave of sound&#10;&#10;Description automatically generated">
            <a:extLst>
              <a:ext uri="{FF2B5EF4-FFF2-40B4-BE49-F238E27FC236}">
                <a16:creationId xmlns:a16="http://schemas.microsoft.com/office/drawing/2014/main" id="{0FA29301-277D-8AC9-DBE2-3709B5E32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7" r="8651"/>
          <a:stretch/>
        </p:blipFill>
        <p:spPr>
          <a:xfrm>
            <a:off x="553850" y="1099954"/>
            <a:ext cx="5156086" cy="2385306"/>
          </a:xfrm>
          <a:prstGeom prst="rect">
            <a:avLst/>
          </a:prstGeom>
        </p:spPr>
      </p:pic>
      <p:pic>
        <p:nvPicPr>
          <p:cNvPr id="12" name="Picture 11" descr="A graph showing a wave of a wave&#10;&#10;Description automatically generated">
            <a:extLst>
              <a:ext uri="{FF2B5EF4-FFF2-40B4-BE49-F238E27FC236}">
                <a16:creationId xmlns:a16="http://schemas.microsoft.com/office/drawing/2014/main" id="{1E23EA87-C97D-7570-82B7-223694F90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7" r="7670"/>
          <a:stretch/>
        </p:blipFill>
        <p:spPr>
          <a:xfrm>
            <a:off x="553852" y="3755819"/>
            <a:ext cx="5156086" cy="2371774"/>
          </a:xfrm>
          <a:prstGeom prst="rect">
            <a:avLst/>
          </a:prstGeom>
        </p:spPr>
      </p:pic>
      <p:pic>
        <p:nvPicPr>
          <p:cNvPr id="22" name="Picture 21" descr="A graph showing a wave of a sound wave&#10;&#10;Description automatically generated">
            <a:extLst>
              <a:ext uri="{FF2B5EF4-FFF2-40B4-BE49-F238E27FC236}">
                <a16:creationId xmlns:a16="http://schemas.microsoft.com/office/drawing/2014/main" id="{48B708D5-EF32-7711-1768-541976DD9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9" r="6948"/>
          <a:stretch/>
        </p:blipFill>
        <p:spPr>
          <a:xfrm>
            <a:off x="6481762" y="3755361"/>
            <a:ext cx="5156086" cy="2361173"/>
          </a:xfrm>
          <a:prstGeom prst="rect">
            <a:avLst/>
          </a:prstGeom>
        </p:spPr>
      </p:pic>
      <p:pic>
        <p:nvPicPr>
          <p:cNvPr id="24" name="Picture 23" descr="A graph showing a sound wave&#10;&#10;Description automatically generated">
            <a:extLst>
              <a:ext uri="{FF2B5EF4-FFF2-40B4-BE49-F238E27FC236}">
                <a16:creationId xmlns:a16="http://schemas.microsoft.com/office/drawing/2014/main" id="{D77AF245-2B40-F34D-C80B-F8A37C244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6" r="8333"/>
          <a:stretch/>
        </p:blipFill>
        <p:spPr>
          <a:xfrm>
            <a:off x="6481761" y="1099248"/>
            <a:ext cx="5156085" cy="2368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73419" y="-49801"/>
            <a:ext cx="1114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Motivation: Need to Improve the Existing Catalogue from the Observatory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AF33B-2C64-74FE-C5C1-73C3335C0860}"/>
              </a:ext>
            </a:extLst>
          </p:cNvPr>
          <p:cNvSpPr txBox="1"/>
          <p:nvPr/>
        </p:nvSpPr>
        <p:spPr>
          <a:xfrm>
            <a:off x="988639" y="1231818"/>
            <a:ext cx="413625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obvious events weren’t detected 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the reason: use multi-station detection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B85B6E-0EA1-CBEB-D97F-806271B3D38C}"/>
              </a:ext>
            </a:extLst>
          </p:cNvPr>
          <p:cNvCxnSpPr>
            <a:cxnSpLocks/>
          </p:cNvCxnSpPr>
          <p:nvPr/>
        </p:nvCxnSpPr>
        <p:spPr>
          <a:xfrm flipH="1">
            <a:off x="2697696" y="1775068"/>
            <a:ext cx="329184" cy="362888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DAED3F-DF98-8500-58A8-9D3584ABA803}"/>
              </a:ext>
            </a:extLst>
          </p:cNvPr>
          <p:cNvCxnSpPr>
            <a:cxnSpLocks/>
          </p:cNvCxnSpPr>
          <p:nvPr/>
        </p:nvCxnSpPr>
        <p:spPr>
          <a:xfrm flipH="1">
            <a:off x="1883514" y="1745071"/>
            <a:ext cx="329184" cy="362888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BFDB5B-933F-C398-62BF-AA5B3B62B69C}"/>
              </a:ext>
            </a:extLst>
          </p:cNvPr>
          <p:cNvCxnSpPr>
            <a:cxnSpLocks/>
          </p:cNvCxnSpPr>
          <p:nvPr/>
        </p:nvCxnSpPr>
        <p:spPr>
          <a:xfrm flipH="1">
            <a:off x="1198393" y="1738437"/>
            <a:ext cx="329184" cy="362888"/>
          </a:xfrm>
          <a:prstGeom prst="straightConnector1">
            <a:avLst/>
          </a:prstGeom>
          <a:ln w="127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E7D397-B694-92BD-3001-64C71723A46C}"/>
              </a:ext>
            </a:extLst>
          </p:cNvPr>
          <p:cNvSpPr txBox="1"/>
          <p:nvPr/>
        </p:nvSpPr>
        <p:spPr>
          <a:xfrm>
            <a:off x="858358" y="4047762"/>
            <a:ext cx="38096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importantly: event durations are too short (seismic coda/tail are incomplete)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4177B-F6E2-7FB6-9763-A9208A85D6C5}"/>
              </a:ext>
            </a:extLst>
          </p:cNvPr>
          <p:cNvSpPr txBox="1"/>
          <p:nvPr/>
        </p:nvSpPr>
        <p:spPr>
          <a:xfrm>
            <a:off x="1271708" y="688873"/>
            <a:ext cx="33121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Original Catalogue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4EA06C-FF4E-052D-DA23-34627A017E40}"/>
              </a:ext>
            </a:extLst>
          </p:cNvPr>
          <p:cNvSpPr txBox="1"/>
          <p:nvPr/>
        </p:nvSpPr>
        <p:spPr>
          <a:xfrm>
            <a:off x="7608121" y="688873"/>
            <a:ext cx="331217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Improved Catalogue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220AD-5100-F942-C181-24CA71A05C6A}"/>
              </a:ext>
            </a:extLst>
          </p:cNvPr>
          <p:cNvSpPr/>
          <p:nvPr/>
        </p:nvSpPr>
        <p:spPr>
          <a:xfrm>
            <a:off x="9970971" y="2825475"/>
            <a:ext cx="171450" cy="153888"/>
          </a:xfrm>
          <a:prstGeom prst="rect">
            <a:avLst/>
          </a:prstGeom>
          <a:solidFill>
            <a:srgbClr val="CD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692331-83B5-EF90-63AF-D243E3259253}"/>
              </a:ext>
            </a:extLst>
          </p:cNvPr>
          <p:cNvSpPr/>
          <p:nvPr/>
        </p:nvSpPr>
        <p:spPr>
          <a:xfrm>
            <a:off x="9970971" y="2992337"/>
            <a:ext cx="171450" cy="153888"/>
          </a:xfrm>
          <a:prstGeom prst="rect">
            <a:avLst/>
          </a:prstGeom>
          <a:solidFill>
            <a:srgbClr val="FECC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ADAEA-25A4-D36C-E16A-AA813834EC69}"/>
              </a:ext>
            </a:extLst>
          </p:cNvPr>
          <p:cNvSpPr txBox="1"/>
          <p:nvPr/>
        </p:nvSpPr>
        <p:spPr>
          <a:xfrm>
            <a:off x="10081462" y="2746033"/>
            <a:ext cx="148400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Original Catalogue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0E622B-2543-E4ED-1544-10E93BA8F15F}"/>
              </a:ext>
            </a:extLst>
          </p:cNvPr>
          <p:cNvSpPr txBox="1"/>
          <p:nvPr/>
        </p:nvSpPr>
        <p:spPr>
          <a:xfrm>
            <a:off x="10056696" y="2924345"/>
            <a:ext cx="166963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Improved Catalogue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A7F4B97-E40B-25C5-6352-EB5F60F8CABE}"/>
              </a:ext>
            </a:extLst>
          </p:cNvPr>
          <p:cNvSpPr/>
          <p:nvPr/>
        </p:nvSpPr>
        <p:spPr>
          <a:xfrm>
            <a:off x="4047153" y="2933279"/>
            <a:ext cx="171450" cy="153888"/>
          </a:xfrm>
          <a:prstGeom prst="rect">
            <a:avLst/>
          </a:prstGeom>
          <a:solidFill>
            <a:srgbClr val="CD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0E23D8-97A6-E730-4D5A-1994B6DEB6FF}"/>
              </a:ext>
            </a:extLst>
          </p:cNvPr>
          <p:cNvSpPr txBox="1"/>
          <p:nvPr/>
        </p:nvSpPr>
        <p:spPr>
          <a:xfrm>
            <a:off x="4157644" y="2853837"/>
            <a:ext cx="148400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Original Catalogue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790733-4136-2BFC-70F9-8B3D4DDB4862}"/>
              </a:ext>
            </a:extLst>
          </p:cNvPr>
          <p:cNvSpPr/>
          <p:nvPr/>
        </p:nvSpPr>
        <p:spPr>
          <a:xfrm>
            <a:off x="4029683" y="5626444"/>
            <a:ext cx="171450" cy="153888"/>
          </a:xfrm>
          <a:prstGeom prst="rect">
            <a:avLst/>
          </a:prstGeom>
          <a:solidFill>
            <a:srgbClr val="CD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7A7F4-460B-6224-D168-15C47CD94E34}"/>
              </a:ext>
            </a:extLst>
          </p:cNvPr>
          <p:cNvSpPr txBox="1"/>
          <p:nvPr/>
        </p:nvSpPr>
        <p:spPr>
          <a:xfrm>
            <a:off x="4140174" y="5547002"/>
            <a:ext cx="148400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Original Catalogue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23917-18CA-5B4B-3FD1-4E3E2109A887}"/>
              </a:ext>
            </a:extLst>
          </p:cNvPr>
          <p:cNvSpPr/>
          <p:nvPr/>
        </p:nvSpPr>
        <p:spPr>
          <a:xfrm>
            <a:off x="9459343" y="5487944"/>
            <a:ext cx="171450" cy="153888"/>
          </a:xfrm>
          <a:prstGeom prst="rect">
            <a:avLst/>
          </a:prstGeom>
          <a:solidFill>
            <a:srgbClr val="CD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6FE5EB-E2C8-64D2-731E-D7FAC703673E}"/>
              </a:ext>
            </a:extLst>
          </p:cNvPr>
          <p:cNvSpPr/>
          <p:nvPr/>
        </p:nvSpPr>
        <p:spPr>
          <a:xfrm>
            <a:off x="9459343" y="5654806"/>
            <a:ext cx="171450" cy="153888"/>
          </a:xfrm>
          <a:prstGeom prst="rect">
            <a:avLst/>
          </a:prstGeom>
          <a:solidFill>
            <a:srgbClr val="FECC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769398-7646-4FB3-2FFF-5CB61800EA28}"/>
              </a:ext>
            </a:extLst>
          </p:cNvPr>
          <p:cNvSpPr txBox="1"/>
          <p:nvPr/>
        </p:nvSpPr>
        <p:spPr>
          <a:xfrm>
            <a:off x="9569834" y="5408502"/>
            <a:ext cx="148400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Original Catalogue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2090C0-56A0-B16F-BE45-3299B661C36E}"/>
              </a:ext>
            </a:extLst>
          </p:cNvPr>
          <p:cNvSpPr txBox="1"/>
          <p:nvPr/>
        </p:nvSpPr>
        <p:spPr>
          <a:xfrm>
            <a:off x="9545068" y="5586814"/>
            <a:ext cx="166963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Improved Catalogue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83EF47-679A-CEAB-D98F-D284CADEB770}"/>
              </a:ext>
            </a:extLst>
          </p:cNvPr>
          <p:cNvCxnSpPr>
            <a:cxnSpLocks/>
          </p:cNvCxnSpPr>
          <p:nvPr/>
        </p:nvCxnSpPr>
        <p:spPr>
          <a:xfrm flipH="1">
            <a:off x="2193010" y="4515077"/>
            <a:ext cx="464949" cy="2119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201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6204" y="-55661"/>
            <a:ext cx="11649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with the best Silhouette Values are located far away from the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clusters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52CFA6-E5CB-DD38-EA0D-F177A76A7F7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iagram of clustering clusters&#10;&#10;Description automatically generated">
            <a:extLst>
              <a:ext uri="{FF2B5EF4-FFF2-40B4-BE49-F238E27FC236}">
                <a16:creationId xmlns:a16="http://schemas.microsoft.com/office/drawing/2014/main" id="{7F30F397-9461-AE10-C261-C9C32CE8F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4" y="3555563"/>
            <a:ext cx="5070981" cy="2770258"/>
          </a:xfrm>
          <a:prstGeom prst="rect">
            <a:avLst/>
          </a:prstGeom>
        </p:spPr>
      </p:pic>
      <p:pic>
        <p:nvPicPr>
          <p:cNvPr id="10" name="Picture 9" descr="A diagram of different colors and sizes&#10;&#10;Description automatically generated">
            <a:extLst>
              <a:ext uri="{FF2B5EF4-FFF2-40B4-BE49-F238E27FC236}">
                <a16:creationId xmlns:a16="http://schemas.microsoft.com/office/drawing/2014/main" id="{5901E2A1-F9EF-29CD-3054-B3B649E80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94" y="594771"/>
            <a:ext cx="5419755" cy="296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7EEFD-9DFF-4C7D-2E8B-0D5DB21BF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765" y="1229302"/>
            <a:ext cx="5258241" cy="43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3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4D23F-5F00-E81B-8CBD-0FD9D4E323DB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1: samples with the best Silhouette Values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of an amplification&#10;&#10;Description automatically generated">
            <a:extLst>
              <a:ext uri="{FF2B5EF4-FFF2-40B4-BE49-F238E27FC236}">
                <a16:creationId xmlns:a16="http://schemas.microsoft.com/office/drawing/2014/main" id="{A60E1588-49E2-0D02-229E-223BC8106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8" y="513172"/>
            <a:ext cx="6480000" cy="1566805"/>
          </a:xfrm>
          <a:prstGeom prst="rect">
            <a:avLst/>
          </a:prstGeom>
        </p:spPr>
      </p:pic>
      <p:pic>
        <p:nvPicPr>
          <p:cNvPr id="14" name="Picture 13" descr="A graph of an amplification&#10;&#10;Description automatically generated">
            <a:extLst>
              <a:ext uri="{FF2B5EF4-FFF2-40B4-BE49-F238E27FC236}">
                <a16:creationId xmlns:a16="http://schemas.microsoft.com/office/drawing/2014/main" id="{016DFB2F-B26E-D556-0793-C2B750B26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532507"/>
            <a:ext cx="6480000" cy="1566805"/>
          </a:xfrm>
          <a:prstGeom prst="rect">
            <a:avLst/>
          </a:prstGeom>
        </p:spPr>
      </p:pic>
      <p:pic>
        <p:nvPicPr>
          <p:cNvPr id="16" name="Picture 15" descr="A graph of an amplification&#10;&#10;Description automatically generated">
            <a:extLst>
              <a:ext uri="{FF2B5EF4-FFF2-40B4-BE49-F238E27FC236}">
                <a16:creationId xmlns:a16="http://schemas.microsoft.com/office/drawing/2014/main" id="{1A79A2FB-6793-8B80-FAA3-31C17F6F5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58" y="4551843"/>
            <a:ext cx="6480000" cy="1566805"/>
          </a:xfrm>
          <a:prstGeom prst="rect">
            <a:avLst/>
          </a:prstGeom>
        </p:spPr>
      </p:pic>
      <p:pic>
        <p:nvPicPr>
          <p:cNvPr id="17" name="Picture 16" descr="A graph of statistics on a white background&#10;&#10;Description automatically generated">
            <a:extLst>
              <a:ext uri="{FF2B5EF4-FFF2-40B4-BE49-F238E27FC236}">
                <a16:creationId xmlns:a16="http://schemas.microsoft.com/office/drawing/2014/main" id="{FAEC4E62-AF21-00D9-ACA4-1C81895905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9" t="3110" r="8977" b="8560"/>
          <a:stretch/>
        </p:blipFill>
        <p:spPr>
          <a:xfrm>
            <a:off x="6979015" y="548916"/>
            <a:ext cx="5212985" cy="1840507"/>
          </a:xfrm>
          <a:prstGeom prst="rect">
            <a:avLst/>
          </a:prstGeom>
        </p:spPr>
      </p:pic>
      <p:pic>
        <p:nvPicPr>
          <p:cNvPr id="4" name="Picture 3" descr="A graph with blue squares&#10;&#10;Description automatically generated">
            <a:extLst>
              <a:ext uri="{FF2B5EF4-FFF2-40B4-BE49-F238E27FC236}">
                <a16:creationId xmlns:a16="http://schemas.microsoft.com/office/drawing/2014/main" id="{575EC218-1433-8332-FD3C-9A2638A34E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30" r="7461"/>
          <a:stretch/>
        </p:blipFill>
        <p:spPr>
          <a:xfrm>
            <a:off x="7405329" y="2581195"/>
            <a:ext cx="4730916" cy="1839600"/>
          </a:xfrm>
          <a:prstGeom prst="rect">
            <a:avLst/>
          </a:prstGeom>
        </p:spPr>
      </p:pic>
      <p:pic>
        <p:nvPicPr>
          <p:cNvPr id="6" name="Picture 5" descr="A graph with blue bars&#10;&#10;Description automatically generated">
            <a:extLst>
              <a:ext uri="{FF2B5EF4-FFF2-40B4-BE49-F238E27FC236}">
                <a16:creationId xmlns:a16="http://schemas.microsoft.com/office/drawing/2014/main" id="{4C011303-7638-D2B4-FDF6-21949ACEE4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7" r="7747"/>
          <a:stretch/>
        </p:blipFill>
        <p:spPr>
          <a:xfrm>
            <a:off x="7421204" y="4525239"/>
            <a:ext cx="4699165" cy="183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C4D5F3-251B-8919-E6F4-F8258FD20F26}"/>
              </a:ext>
            </a:extLst>
          </p:cNvPr>
          <p:cNvSpPr txBox="1"/>
          <p:nvPr/>
        </p:nvSpPr>
        <p:spPr>
          <a:xfrm>
            <a:off x="9585507" y="3179535"/>
            <a:ext cx="2127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Amplitude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2993AA-27AB-B18B-E0BF-FF7B1033D234}"/>
              </a:ext>
            </a:extLst>
          </p:cNvPr>
          <p:cNvSpPr txBox="1"/>
          <p:nvPr/>
        </p:nvSpPr>
        <p:spPr>
          <a:xfrm>
            <a:off x="9585507" y="5217559"/>
            <a:ext cx="2127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Duration</a:t>
            </a:r>
          </a:p>
        </p:txBody>
      </p:sp>
    </p:spTree>
    <p:extLst>
      <p:ext uri="{BB962C8B-B14F-4D97-AF65-F5344CB8AC3E}">
        <p14:creationId xmlns:p14="http://schemas.microsoft.com/office/powerpoint/2010/main" val="147085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F9A5329-F005-185F-164E-2D55D42BD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554921"/>
            <a:ext cx="6480000" cy="1566805"/>
          </a:xfrm>
          <a:prstGeom prst="rect">
            <a:avLst/>
          </a:prstGeom>
        </p:spPr>
      </p:pic>
      <p:pic>
        <p:nvPicPr>
          <p:cNvPr id="6" name="Picture 5" descr="A graph of an amplification&#10;&#10;Description automatically generated">
            <a:extLst>
              <a:ext uri="{FF2B5EF4-FFF2-40B4-BE49-F238E27FC236}">
                <a16:creationId xmlns:a16="http://schemas.microsoft.com/office/drawing/2014/main" id="{CB192298-2B60-47BF-3A3F-39D2DE0DA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637960"/>
            <a:ext cx="6480000" cy="1566805"/>
          </a:xfrm>
          <a:prstGeom prst="rect">
            <a:avLst/>
          </a:prstGeom>
        </p:spPr>
      </p:pic>
      <p:pic>
        <p:nvPicPr>
          <p:cNvPr id="8" name="Picture 7" descr="A graph of an amplification&#10;&#10;Description automatically generated">
            <a:extLst>
              <a:ext uri="{FF2B5EF4-FFF2-40B4-BE49-F238E27FC236}">
                <a16:creationId xmlns:a16="http://schemas.microsoft.com/office/drawing/2014/main" id="{ACDD6EB9-DFD7-FE39-B715-6B8C94FDA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4" y="4720999"/>
            <a:ext cx="6480000" cy="1566805"/>
          </a:xfrm>
          <a:prstGeom prst="rect">
            <a:avLst/>
          </a:prstGeom>
        </p:spPr>
      </p:pic>
      <p:pic>
        <p:nvPicPr>
          <p:cNvPr id="10" name="Picture 9" descr="A graph of a number of samples&#10;&#10;Description automatically generated with medium confidence">
            <a:extLst>
              <a:ext uri="{FF2B5EF4-FFF2-40B4-BE49-F238E27FC236}">
                <a16:creationId xmlns:a16="http://schemas.microsoft.com/office/drawing/2014/main" id="{34B6D773-923D-24C4-46E6-DEE155D57E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37" t="3264" r="8879" b="8299"/>
          <a:stretch/>
        </p:blipFill>
        <p:spPr>
          <a:xfrm>
            <a:off x="6727856" y="573541"/>
            <a:ext cx="5296350" cy="1902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839656-EBB1-7713-919F-1731217EA206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2: samples with the best Silhouette Values</a:t>
            </a:r>
          </a:p>
        </p:txBody>
      </p:sp>
      <p:pic>
        <p:nvPicPr>
          <p:cNvPr id="7" name="Picture 6" descr="A graph with red bars&#10;&#10;Description automatically generated">
            <a:extLst>
              <a:ext uri="{FF2B5EF4-FFF2-40B4-BE49-F238E27FC236}">
                <a16:creationId xmlns:a16="http://schemas.microsoft.com/office/drawing/2014/main" id="{281D3DBD-FA07-9A89-9737-29B664EAAD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37" r="7891"/>
          <a:stretch/>
        </p:blipFill>
        <p:spPr>
          <a:xfrm>
            <a:off x="7411544" y="2569066"/>
            <a:ext cx="4612662" cy="1839600"/>
          </a:xfrm>
          <a:prstGeom prst="rect">
            <a:avLst/>
          </a:prstGeom>
        </p:spPr>
      </p:pic>
      <p:pic>
        <p:nvPicPr>
          <p:cNvPr id="13" name="Picture 12" descr="A graph with red bars&#10;&#10;Description automatically generated">
            <a:extLst>
              <a:ext uri="{FF2B5EF4-FFF2-40B4-BE49-F238E27FC236}">
                <a16:creationId xmlns:a16="http://schemas.microsoft.com/office/drawing/2014/main" id="{2402F3AC-1E6B-1307-FBDC-C0DBA98338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91" r="7604"/>
          <a:stretch/>
        </p:blipFill>
        <p:spPr>
          <a:xfrm>
            <a:off x="7348855" y="4575019"/>
            <a:ext cx="4675351" cy="183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A9CAFB-E1B6-17AA-CC23-52E410BC0272}"/>
              </a:ext>
            </a:extLst>
          </p:cNvPr>
          <p:cNvSpPr txBox="1"/>
          <p:nvPr/>
        </p:nvSpPr>
        <p:spPr>
          <a:xfrm>
            <a:off x="9585507" y="3179535"/>
            <a:ext cx="2127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Amplitude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CECB04-0695-14C9-3D41-A96E6433AA87}"/>
              </a:ext>
            </a:extLst>
          </p:cNvPr>
          <p:cNvSpPr txBox="1"/>
          <p:nvPr/>
        </p:nvSpPr>
        <p:spPr>
          <a:xfrm>
            <a:off x="7558678" y="5019135"/>
            <a:ext cx="2127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Very Long Duration</a:t>
            </a:r>
          </a:p>
        </p:txBody>
      </p:sp>
    </p:spTree>
    <p:extLst>
      <p:ext uri="{BB962C8B-B14F-4D97-AF65-F5344CB8AC3E}">
        <p14:creationId xmlns:p14="http://schemas.microsoft.com/office/powerpoint/2010/main" val="4010917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n amplification&#10;&#10;Description automatically generated">
            <a:extLst>
              <a:ext uri="{FF2B5EF4-FFF2-40B4-BE49-F238E27FC236}">
                <a16:creationId xmlns:a16="http://schemas.microsoft.com/office/drawing/2014/main" id="{25640728-337A-AA78-4B7A-32B2E175F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553916"/>
            <a:ext cx="6480000" cy="1525814"/>
          </a:xfrm>
          <a:prstGeom prst="rect">
            <a:avLst/>
          </a:prstGeom>
        </p:spPr>
      </p:pic>
      <p:pic>
        <p:nvPicPr>
          <p:cNvPr id="11" name="Picture 10" descr="A graph of an amplification&#10;&#10;Description automatically generated">
            <a:extLst>
              <a:ext uri="{FF2B5EF4-FFF2-40B4-BE49-F238E27FC236}">
                <a16:creationId xmlns:a16="http://schemas.microsoft.com/office/drawing/2014/main" id="{989B9B25-F31F-91D1-2EB4-53CB9982F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616962"/>
            <a:ext cx="6480000" cy="1566805"/>
          </a:xfrm>
          <a:prstGeom prst="rect">
            <a:avLst/>
          </a:prstGeom>
        </p:spPr>
      </p:pic>
      <p:pic>
        <p:nvPicPr>
          <p:cNvPr id="13" name="Picture 12" descr="A graph of an amplification&#10;&#10;Description automatically generated">
            <a:extLst>
              <a:ext uri="{FF2B5EF4-FFF2-40B4-BE49-F238E27FC236}">
                <a16:creationId xmlns:a16="http://schemas.microsoft.com/office/drawing/2014/main" id="{2D87FB5B-AB4E-FB85-A918-5F587AAA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4" y="4720999"/>
            <a:ext cx="6480000" cy="1566805"/>
          </a:xfrm>
          <a:prstGeom prst="rect">
            <a:avLst/>
          </a:prstGeom>
        </p:spPr>
      </p:pic>
      <p:pic>
        <p:nvPicPr>
          <p:cNvPr id="14" name="Picture 13" descr="A graph of statistics&#10;&#10;Description automatically generated with medium confidence">
            <a:extLst>
              <a:ext uri="{FF2B5EF4-FFF2-40B4-BE49-F238E27FC236}">
                <a16:creationId xmlns:a16="http://schemas.microsoft.com/office/drawing/2014/main" id="{9D5BD665-DEED-2617-B249-70A7B9FC92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50" t="1877" r="8469" b="7399"/>
          <a:stretch/>
        </p:blipFill>
        <p:spPr>
          <a:xfrm>
            <a:off x="6855154" y="562569"/>
            <a:ext cx="5204326" cy="1892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2E472-7DB3-50ED-7F3E-BFC43C3F8A7F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3: samples with the best Silhouette Values</a:t>
            </a:r>
          </a:p>
        </p:txBody>
      </p:sp>
      <p:pic>
        <p:nvPicPr>
          <p:cNvPr id="6" name="Picture 5" descr="A graph with a number of samples&#10;&#10;Description automatically generated">
            <a:extLst>
              <a:ext uri="{FF2B5EF4-FFF2-40B4-BE49-F238E27FC236}">
                <a16:creationId xmlns:a16="http://schemas.microsoft.com/office/drawing/2014/main" id="{A0A124F8-3879-066B-2BD7-19BBE6125B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4" r="8178"/>
          <a:stretch/>
        </p:blipFill>
        <p:spPr>
          <a:xfrm>
            <a:off x="7340917" y="2558174"/>
            <a:ext cx="4683289" cy="1839600"/>
          </a:xfrm>
          <a:prstGeom prst="rect">
            <a:avLst/>
          </a:prstGeom>
        </p:spPr>
      </p:pic>
      <p:pic>
        <p:nvPicPr>
          <p:cNvPr id="8" name="Picture 7" descr="A graph with a number of samples&#10;&#10;Description automatically generated">
            <a:extLst>
              <a:ext uri="{FF2B5EF4-FFF2-40B4-BE49-F238E27FC236}">
                <a16:creationId xmlns:a16="http://schemas.microsoft.com/office/drawing/2014/main" id="{9E8C3FBD-92FA-9582-939D-92D62A29E7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87" r="7316"/>
          <a:stretch/>
        </p:blipFill>
        <p:spPr>
          <a:xfrm>
            <a:off x="7340917" y="4584601"/>
            <a:ext cx="4746791" cy="183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88402F-FC57-C9AA-D00B-BE329C86A14A}"/>
              </a:ext>
            </a:extLst>
          </p:cNvPr>
          <p:cNvSpPr txBox="1"/>
          <p:nvPr/>
        </p:nvSpPr>
        <p:spPr>
          <a:xfrm>
            <a:off x="9457317" y="3011826"/>
            <a:ext cx="203258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Amplitude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25F51-2470-AAC1-FD3A-92E26A081851}"/>
              </a:ext>
            </a:extLst>
          </p:cNvPr>
          <p:cNvSpPr txBox="1"/>
          <p:nvPr/>
        </p:nvSpPr>
        <p:spPr>
          <a:xfrm>
            <a:off x="9585507" y="5335124"/>
            <a:ext cx="212785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Duration</a:t>
            </a:r>
          </a:p>
        </p:txBody>
      </p:sp>
    </p:spTree>
    <p:extLst>
      <p:ext uri="{BB962C8B-B14F-4D97-AF65-F5344CB8AC3E}">
        <p14:creationId xmlns:p14="http://schemas.microsoft.com/office/powerpoint/2010/main" val="835524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B800D16-4427-9D77-6240-9ADFABA7E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553916"/>
            <a:ext cx="6480000" cy="1525814"/>
          </a:xfrm>
          <a:prstGeom prst="rect">
            <a:avLst/>
          </a:prstGeom>
        </p:spPr>
      </p:pic>
      <p:pic>
        <p:nvPicPr>
          <p:cNvPr id="7" name="Picture 6" descr="A graph of an amplification&#10;&#10;Description automatically generated">
            <a:extLst>
              <a:ext uri="{FF2B5EF4-FFF2-40B4-BE49-F238E27FC236}">
                <a16:creationId xmlns:a16="http://schemas.microsoft.com/office/drawing/2014/main" id="{A756B9CE-5262-8F25-C368-24B790A6D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637457"/>
            <a:ext cx="6480000" cy="1525814"/>
          </a:xfrm>
          <a:prstGeom prst="rect">
            <a:avLst/>
          </a:prstGeom>
        </p:spPr>
      </p:pic>
      <p:pic>
        <p:nvPicPr>
          <p:cNvPr id="10" name="Picture 9" descr="A graph of a rockfall event&#10;&#10;Description automatically generated">
            <a:extLst>
              <a:ext uri="{FF2B5EF4-FFF2-40B4-BE49-F238E27FC236}">
                <a16:creationId xmlns:a16="http://schemas.microsoft.com/office/drawing/2014/main" id="{43920070-7378-D95C-2E91-56C80C293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4" y="4720998"/>
            <a:ext cx="6480000" cy="1525814"/>
          </a:xfrm>
          <a:prstGeom prst="rect">
            <a:avLst/>
          </a:prstGeom>
        </p:spPr>
      </p:pic>
      <p:pic>
        <p:nvPicPr>
          <p:cNvPr id="12" name="Picture 11" descr="A graph showing a number of samples&#10;&#10;Description automatically generated">
            <a:extLst>
              <a:ext uri="{FF2B5EF4-FFF2-40B4-BE49-F238E27FC236}">
                <a16:creationId xmlns:a16="http://schemas.microsoft.com/office/drawing/2014/main" id="{0ADFDF24-971D-A246-456A-64DF68EF6C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78" t="3747" r="8937" b="6114"/>
          <a:stretch/>
        </p:blipFill>
        <p:spPr>
          <a:xfrm>
            <a:off x="6809021" y="553591"/>
            <a:ext cx="5295568" cy="1915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69342F-B0E0-5609-C925-7B0DDF90A47C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4: samples with the best Silhouette Values</a:t>
            </a:r>
          </a:p>
        </p:txBody>
      </p:sp>
      <p:pic>
        <p:nvPicPr>
          <p:cNvPr id="6" name="Picture 5" descr="A graph with green bars&#10;&#10;Description automatically generated">
            <a:extLst>
              <a:ext uri="{FF2B5EF4-FFF2-40B4-BE49-F238E27FC236}">
                <a16:creationId xmlns:a16="http://schemas.microsoft.com/office/drawing/2014/main" id="{8953B106-54A8-473D-4B8E-2DAFDC3508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7" r="7747"/>
          <a:stretch/>
        </p:blipFill>
        <p:spPr>
          <a:xfrm>
            <a:off x="7429238" y="2468693"/>
            <a:ext cx="4675351" cy="1839600"/>
          </a:xfrm>
          <a:prstGeom prst="rect">
            <a:avLst/>
          </a:prstGeom>
        </p:spPr>
      </p:pic>
      <p:pic>
        <p:nvPicPr>
          <p:cNvPr id="9" name="Picture 8" descr="A graph with green bars and numbers&#10;&#10;Description automatically generated">
            <a:extLst>
              <a:ext uri="{FF2B5EF4-FFF2-40B4-BE49-F238E27FC236}">
                <a16:creationId xmlns:a16="http://schemas.microsoft.com/office/drawing/2014/main" id="{74313998-C5E4-1A79-17B8-683C32F3FA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21" r="7786"/>
          <a:stretch/>
        </p:blipFill>
        <p:spPr>
          <a:xfrm>
            <a:off x="7413362" y="4564105"/>
            <a:ext cx="4691227" cy="183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FD86DA-22B6-BAA3-F5AB-7AEE8E8D3212}"/>
              </a:ext>
            </a:extLst>
          </p:cNvPr>
          <p:cNvSpPr txBox="1"/>
          <p:nvPr/>
        </p:nvSpPr>
        <p:spPr>
          <a:xfrm>
            <a:off x="9154886" y="5335124"/>
            <a:ext cx="255847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Short - Moderate Duration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CB13C-1F33-2481-45B1-D9EEDA173C86}"/>
              </a:ext>
            </a:extLst>
          </p:cNvPr>
          <p:cNvSpPr txBox="1"/>
          <p:nvPr/>
        </p:nvSpPr>
        <p:spPr>
          <a:xfrm>
            <a:off x="9350173" y="3061810"/>
            <a:ext cx="27544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– Moderate Amplitude</a:t>
            </a:r>
          </a:p>
        </p:txBody>
      </p:sp>
    </p:spTree>
    <p:extLst>
      <p:ext uri="{BB962C8B-B14F-4D97-AF65-F5344CB8AC3E}">
        <p14:creationId xmlns:p14="http://schemas.microsoft.com/office/powerpoint/2010/main" val="2119310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n amplification&#10;&#10;Description automatically generated">
            <a:extLst>
              <a:ext uri="{FF2B5EF4-FFF2-40B4-BE49-F238E27FC236}">
                <a16:creationId xmlns:a16="http://schemas.microsoft.com/office/drawing/2014/main" id="{77F5E37F-BE6A-DD9B-7E6E-DA684F55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512925"/>
            <a:ext cx="6480000" cy="1566805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D673A04-F1FC-2551-065A-00846908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616961"/>
            <a:ext cx="6480000" cy="1566805"/>
          </a:xfrm>
          <a:prstGeom prst="rect">
            <a:avLst/>
          </a:prstGeom>
        </p:spPr>
      </p:pic>
      <p:pic>
        <p:nvPicPr>
          <p:cNvPr id="13" name="Picture 12" descr="A graph of an amplification&#10;&#10;Description automatically generated">
            <a:extLst>
              <a:ext uri="{FF2B5EF4-FFF2-40B4-BE49-F238E27FC236}">
                <a16:creationId xmlns:a16="http://schemas.microsoft.com/office/drawing/2014/main" id="{2FE409C9-28EF-FF4F-633A-5B55F89FF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4" y="4720997"/>
            <a:ext cx="6480000" cy="1566805"/>
          </a:xfrm>
          <a:prstGeom prst="rect">
            <a:avLst/>
          </a:prstGeom>
        </p:spPr>
      </p:pic>
      <p:pic>
        <p:nvPicPr>
          <p:cNvPr id="14" name="Picture 13" descr="A graph of a number of samples&#10;&#10;Description automatically generated">
            <a:extLst>
              <a:ext uri="{FF2B5EF4-FFF2-40B4-BE49-F238E27FC236}">
                <a16:creationId xmlns:a16="http://schemas.microsoft.com/office/drawing/2014/main" id="{AD00A4C1-561C-1A69-FEBF-17CCD31183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03" t="3623" r="8823" b="7939"/>
          <a:stretch/>
        </p:blipFill>
        <p:spPr>
          <a:xfrm>
            <a:off x="6712373" y="605993"/>
            <a:ext cx="5311833" cy="1875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C68AF-F75C-4337-A6D8-CAE6A04768F3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5: samples with the best Silhouette Values</a:t>
            </a:r>
          </a:p>
        </p:txBody>
      </p:sp>
      <p:pic>
        <p:nvPicPr>
          <p:cNvPr id="6" name="Picture 5" descr="A graph of a number of samples&#10;&#10;Description automatically generated">
            <a:extLst>
              <a:ext uri="{FF2B5EF4-FFF2-40B4-BE49-F238E27FC236}">
                <a16:creationId xmlns:a16="http://schemas.microsoft.com/office/drawing/2014/main" id="{BE9E5A83-125C-4456-10F0-97CD417D2E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8" r="7604"/>
          <a:stretch/>
        </p:blipFill>
        <p:spPr>
          <a:xfrm>
            <a:off x="7411765" y="2608603"/>
            <a:ext cx="4683289" cy="1839600"/>
          </a:xfrm>
          <a:prstGeom prst="rect">
            <a:avLst/>
          </a:prstGeom>
        </p:spPr>
      </p:pic>
      <p:pic>
        <p:nvPicPr>
          <p:cNvPr id="9" name="Picture 8" descr="A graph with purple squares&#10;&#10;Description automatically generated">
            <a:extLst>
              <a:ext uri="{FF2B5EF4-FFF2-40B4-BE49-F238E27FC236}">
                <a16:creationId xmlns:a16="http://schemas.microsoft.com/office/drawing/2014/main" id="{2C2E3CDA-CA0A-46BA-BAB7-18A3783FC3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17" r="7747"/>
          <a:stretch/>
        </p:blipFill>
        <p:spPr>
          <a:xfrm>
            <a:off x="7395889" y="4574886"/>
            <a:ext cx="4699165" cy="183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E6725A-2641-8A57-EC11-EF4CAEE1B2F9}"/>
              </a:ext>
            </a:extLst>
          </p:cNvPr>
          <p:cNvSpPr/>
          <p:nvPr/>
        </p:nvSpPr>
        <p:spPr>
          <a:xfrm>
            <a:off x="10219764" y="2958353"/>
            <a:ext cx="476411" cy="174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E5DE44-CD10-8D26-A044-144FC79798D4}"/>
              </a:ext>
            </a:extLst>
          </p:cNvPr>
          <p:cNvSpPr txBox="1"/>
          <p:nvPr/>
        </p:nvSpPr>
        <p:spPr>
          <a:xfrm>
            <a:off x="9335295" y="2876529"/>
            <a:ext cx="272175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– High Amplitude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269B1-1026-F6E3-E26D-14CA0E699545}"/>
              </a:ext>
            </a:extLst>
          </p:cNvPr>
          <p:cNvSpPr txBox="1"/>
          <p:nvPr/>
        </p:nvSpPr>
        <p:spPr>
          <a:xfrm>
            <a:off x="9622792" y="5401660"/>
            <a:ext cx="203580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Duration</a:t>
            </a:r>
          </a:p>
        </p:txBody>
      </p:sp>
    </p:spTree>
    <p:extLst>
      <p:ext uri="{BB962C8B-B14F-4D97-AF65-F5344CB8AC3E}">
        <p14:creationId xmlns:p14="http://schemas.microsoft.com/office/powerpoint/2010/main" val="785758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168C865-B776-6023-1B28-5F2B5028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" y="514164"/>
            <a:ext cx="6480000" cy="1566805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25EBE5DF-8575-16EB-AE44-002A6093D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94" y="2617581"/>
            <a:ext cx="6480000" cy="1566805"/>
          </a:xfrm>
          <a:prstGeom prst="rect">
            <a:avLst/>
          </a:prstGeom>
        </p:spPr>
      </p:pic>
      <p:pic>
        <p:nvPicPr>
          <p:cNvPr id="13" name="Picture 12" descr="A graph of an amplification&#10;&#10;Description automatically generated">
            <a:extLst>
              <a:ext uri="{FF2B5EF4-FFF2-40B4-BE49-F238E27FC236}">
                <a16:creationId xmlns:a16="http://schemas.microsoft.com/office/drawing/2014/main" id="{B7A7BF91-7132-FF70-D0DB-E134C90A1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4" y="4720998"/>
            <a:ext cx="6480000" cy="1566805"/>
          </a:xfrm>
          <a:prstGeom prst="rect">
            <a:avLst/>
          </a:prstGeom>
        </p:spPr>
      </p:pic>
      <p:pic>
        <p:nvPicPr>
          <p:cNvPr id="14" name="Picture 13" descr="A graph of statistics on a graph&#10;&#10;Description automatically generated with medium confidence">
            <a:extLst>
              <a:ext uri="{FF2B5EF4-FFF2-40B4-BE49-F238E27FC236}">
                <a16:creationId xmlns:a16="http://schemas.microsoft.com/office/drawing/2014/main" id="{CFD53919-62BC-EA21-8EC3-7BA7123B75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47" r="8797" b="7363"/>
          <a:stretch/>
        </p:blipFill>
        <p:spPr>
          <a:xfrm>
            <a:off x="6875634" y="635435"/>
            <a:ext cx="5266907" cy="1982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B11DD-EDF8-FE1F-A23A-8DFF22AC2689}"/>
              </a:ext>
            </a:extLst>
          </p:cNvPr>
          <p:cNvSpPr txBox="1"/>
          <p:nvPr/>
        </p:nvSpPr>
        <p:spPr>
          <a:xfrm>
            <a:off x="167793" y="-55832"/>
            <a:ext cx="78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6: samples with the best Silhouette Values</a:t>
            </a:r>
          </a:p>
        </p:txBody>
      </p:sp>
      <p:pic>
        <p:nvPicPr>
          <p:cNvPr id="6" name="Picture 5" descr="A graph of a number of samples&#10;&#10;Description automatically generated">
            <a:extLst>
              <a:ext uri="{FF2B5EF4-FFF2-40B4-BE49-F238E27FC236}">
                <a16:creationId xmlns:a16="http://schemas.microsoft.com/office/drawing/2014/main" id="{88A3D4CF-2C73-2E1F-DA5E-D1A7945720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8" r="7604"/>
          <a:stretch/>
        </p:blipFill>
        <p:spPr>
          <a:xfrm>
            <a:off x="7340916" y="2668102"/>
            <a:ext cx="4683290" cy="1839600"/>
          </a:xfrm>
          <a:prstGeom prst="rect">
            <a:avLst/>
          </a:prstGeom>
        </p:spPr>
      </p:pic>
      <p:pic>
        <p:nvPicPr>
          <p:cNvPr id="9" name="Picture 8" descr="A graph of a number of samples&#10;&#10;Description automatically generated">
            <a:extLst>
              <a:ext uri="{FF2B5EF4-FFF2-40B4-BE49-F238E27FC236}">
                <a16:creationId xmlns:a16="http://schemas.microsoft.com/office/drawing/2014/main" id="{D3683044-3A8A-BC4C-D9A8-63C1FBBEE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74" r="8045"/>
          <a:stretch/>
        </p:blipFill>
        <p:spPr>
          <a:xfrm>
            <a:off x="7340916" y="4584600"/>
            <a:ext cx="4668508" cy="183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14B5C7-31FA-5477-7FF7-2836DCEAB246}"/>
              </a:ext>
            </a:extLst>
          </p:cNvPr>
          <p:cNvSpPr txBox="1"/>
          <p:nvPr/>
        </p:nvSpPr>
        <p:spPr>
          <a:xfrm>
            <a:off x="10352134" y="5141380"/>
            <a:ext cx="149152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 Duration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B93FF-204E-87D2-634C-1B0905053297}"/>
              </a:ext>
            </a:extLst>
          </p:cNvPr>
          <p:cNvSpPr txBox="1"/>
          <p:nvPr/>
        </p:nvSpPr>
        <p:spPr>
          <a:xfrm>
            <a:off x="7990608" y="3112156"/>
            <a:ext cx="157219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Amplitude</a:t>
            </a:r>
          </a:p>
        </p:txBody>
      </p:sp>
    </p:spTree>
    <p:extLst>
      <p:ext uri="{BB962C8B-B14F-4D97-AF65-F5344CB8AC3E}">
        <p14:creationId xmlns:p14="http://schemas.microsoft.com/office/powerpoint/2010/main" val="2463600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DF822B6-4BC7-DB9A-A41B-987E160F5E60}"/>
              </a:ext>
            </a:extLst>
          </p:cNvPr>
          <p:cNvSpPr/>
          <p:nvPr/>
        </p:nvSpPr>
        <p:spPr>
          <a:xfrm>
            <a:off x="0" y="0"/>
            <a:ext cx="12192000" cy="4003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4D23F-5F00-E81B-8CBD-0FD9D4E323DB}"/>
              </a:ext>
            </a:extLst>
          </p:cNvPr>
          <p:cNvSpPr txBox="1"/>
          <p:nvPr/>
        </p:nvSpPr>
        <p:spPr>
          <a:xfrm>
            <a:off x="167793" y="-55832"/>
            <a:ext cx="8694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Proportions of Observatory’s Labels in Six Clusters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52A7E3-A1A6-BFA2-FB59-5320BC8AD382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DBE4BA-2BD2-AF56-94C3-B87D4EDCC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99865"/>
              </p:ext>
            </p:extLst>
          </p:nvPr>
        </p:nvGraphicFramePr>
        <p:xfrm>
          <a:off x="974847" y="591661"/>
          <a:ext cx="4942205" cy="201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247355686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3735806715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432567299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4087224290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Cluster 1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728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Earthquake Counts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Percentage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58649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rgbClr val="0067B1"/>
                          </a:solidFill>
                          <a:effectLst/>
                        </a:rPr>
                        <a:t>VTA</a:t>
                      </a:r>
                      <a:endParaRPr lang="en-SG" sz="1200" b="1" kern="100" dirty="0">
                        <a:solidFill>
                          <a:srgbClr val="0067B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226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33.68%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476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 dirty="0">
                          <a:effectLst/>
                        </a:rPr>
                        <a:t>MP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162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24.14%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329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GASBURST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160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23.85%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676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LF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9.24%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015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ROCKFALL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8.05%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0617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TECT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0.45%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963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7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TECLOC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0.30%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4897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8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AUTO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0.15%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1827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9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VTB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0.15%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760804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671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494046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CC9A60-1993-2627-0B55-6601BEF94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847390"/>
              </p:ext>
            </p:extLst>
          </p:nvPr>
        </p:nvGraphicFramePr>
        <p:xfrm>
          <a:off x="984318" y="2866291"/>
          <a:ext cx="4942205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2250304275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3509555469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932561998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442462894"/>
                    </a:ext>
                  </a:extLst>
                </a:gridCol>
              </a:tblGrid>
              <a:tr h="14515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Cluster 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802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Earthquake Counts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Percentage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8859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rgbClr val="FF0000"/>
                          </a:solidFill>
                          <a:effectLst/>
                        </a:rPr>
                        <a:t>ROCKFALL</a:t>
                      </a:r>
                      <a:endParaRPr lang="en-SG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b="1" kern="100">
                          <a:solidFill>
                            <a:srgbClr val="FF0000"/>
                          </a:solidFill>
                          <a:effectLst/>
                        </a:rPr>
                        <a:t>174</a:t>
                      </a:r>
                      <a:endParaRPr lang="en-SG" sz="1200" b="1" kern="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b="1" kern="100" dirty="0">
                          <a:solidFill>
                            <a:srgbClr val="FF0000"/>
                          </a:solidFill>
                          <a:effectLst/>
                        </a:rPr>
                        <a:t>86.57%</a:t>
                      </a:r>
                      <a:endParaRPr lang="en-SG" sz="12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11215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GASBURST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5.97%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032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LF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7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3.48%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3130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MP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2.49%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089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VTA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1.00%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8575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TECT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0.50%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534075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201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16837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FF1A4D2-1BAE-A781-FFF8-B937864ED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702328"/>
              </p:ext>
            </p:extLst>
          </p:nvPr>
        </p:nvGraphicFramePr>
        <p:xfrm>
          <a:off x="984317" y="4638001"/>
          <a:ext cx="4942205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2840672796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4155039163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5744683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476137806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Cluster 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28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Earthquake Counts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Percentage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0791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rgbClr val="9999FF"/>
                          </a:solidFill>
                          <a:effectLst/>
                        </a:rPr>
                        <a:t>GASBURST</a:t>
                      </a:r>
                      <a:endParaRPr lang="en-SG" sz="1200" b="1" kern="100" dirty="0">
                        <a:solidFill>
                          <a:srgbClr val="9999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115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25.73%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3421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ROCKFALL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106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23.71%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351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LF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87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19.46%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957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MP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71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15.88%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1511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VTA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14.54%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949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VTB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0.67%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444786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447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865014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6B448A0-16AF-CEE6-4A80-959F009B6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978312"/>
              </p:ext>
            </p:extLst>
          </p:nvPr>
        </p:nvGraphicFramePr>
        <p:xfrm>
          <a:off x="6274948" y="705727"/>
          <a:ext cx="4942205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779295573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2872546338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7459861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276733771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Cluster 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139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Earthquake Counts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Percentage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318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rgbClr val="00B050"/>
                          </a:solidFill>
                          <a:effectLst/>
                        </a:rPr>
                        <a:t>MP</a:t>
                      </a:r>
                      <a:endParaRPr lang="en-SG" sz="1200" b="1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125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49.02%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7464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ROCKFALL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49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19.22%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1519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GASBURST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17.65%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173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LF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29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11.37%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670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VTA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2.35%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210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SOUND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0.39%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403632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255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143813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0C8AE1B-18BE-9C78-A819-C45CC8246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53354"/>
              </p:ext>
            </p:extLst>
          </p:nvPr>
        </p:nvGraphicFramePr>
        <p:xfrm>
          <a:off x="6274947" y="2866291"/>
          <a:ext cx="4942205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218188351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332039323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59093909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1655828771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Cluster 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366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Earthquake Counts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Percentage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008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rgbClr val="7030A0"/>
                          </a:solidFill>
                          <a:effectLst/>
                        </a:rPr>
                        <a:t>MP</a:t>
                      </a:r>
                      <a:endParaRPr lang="en-SG" sz="1200" b="1" kern="1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132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50.19%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1579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VTB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96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36.50%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07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ROCKFALL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18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6.84%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84283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4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GASBURST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8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3.04%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4549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VTA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8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3.04%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2234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LF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0.38%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06631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263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354184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67D7956-E81C-825C-2884-1D14BE27F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606859"/>
              </p:ext>
            </p:extLst>
          </p:nvPr>
        </p:nvGraphicFramePr>
        <p:xfrm>
          <a:off x="6259420" y="4638001"/>
          <a:ext cx="4942205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040">
                  <a:extLst>
                    <a:ext uri="{9D8B030D-6E8A-4147-A177-3AD203B41FA5}">
                      <a16:colId xmlns:a16="http://schemas.microsoft.com/office/drawing/2014/main" val="1458508927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val="2934878619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203461974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348345906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Cluster 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266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No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Observatory Label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Earthquake Counts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Percentage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507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b="1" kern="1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VTB</a:t>
                      </a:r>
                      <a:endParaRPr lang="en-SG" sz="1200" b="1" kern="1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b="1" kern="1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54</a:t>
                      </a:r>
                      <a:endParaRPr lang="en-SG" sz="1200" b="1" kern="1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b="1" kern="1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96.43%</a:t>
                      </a:r>
                      <a:endParaRPr lang="en-SG" sz="1200" b="1" kern="1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6548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2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MP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1.79%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535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3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SG" sz="1100" kern="100">
                          <a:effectLst/>
                        </a:rPr>
                        <a:t>ROCKFALL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1.79%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658625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Total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>
                          <a:effectLst/>
                        </a:rPr>
                        <a:t>56</a:t>
                      </a:r>
                      <a:endParaRPr lang="en-SG" sz="12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100" kern="100" dirty="0">
                          <a:effectLst/>
                        </a:rPr>
                        <a:t>100%</a:t>
                      </a:r>
                      <a:endParaRPr lang="en-SG" sz="12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3515087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E2716C7-FB4F-5A7A-CFBE-9237D9EFA18B}"/>
              </a:ext>
            </a:extLst>
          </p:cNvPr>
          <p:cNvSpPr txBox="1"/>
          <p:nvPr/>
        </p:nvSpPr>
        <p:spPr>
          <a:xfrm>
            <a:off x="6096000" y="5949247"/>
            <a:ext cx="58015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There are two exclusive clusters: Cluster 2 and Cluster 6</a:t>
            </a:r>
          </a:p>
        </p:txBody>
      </p:sp>
    </p:spTree>
    <p:extLst>
      <p:ext uri="{BB962C8B-B14F-4D97-AF65-F5344CB8AC3E}">
        <p14:creationId xmlns:p14="http://schemas.microsoft.com/office/powerpoint/2010/main" val="2173391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97B6142-3996-D2D5-F43E-8E34AE92CDB5}"/>
              </a:ext>
            </a:extLst>
          </p:cNvPr>
          <p:cNvSpPr/>
          <p:nvPr/>
        </p:nvSpPr>
        <p:spPr>
          <a:xfrm>
            <a:off x="0" y="1"/>
            <a:ext cx="12192000" cy="4616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69318-FDBF-BF90-3805-783BBA3C1C55}"/>
              </a:ext>
            </a:extLst>
          </p:cNvPr>
          <p:cNvSpPr txBox="1"/>
          <p:nvPr/>
        </p:nvSpPr>
        <p:spPr>
          <a:xfrm>
            <a:off x="146049" y="-19867"/>
            <a:ext cx="613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Volcanic Earthquakes: A Continuum?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D7885-5EAA-62DC-224F-B2E130DC9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3" r="27427" b="64056"/>
          <a:stretch/>
        </p:blipFill>
        <p:spPr>
          <a:xfrm>
            <a:off x="3891349" y="1075384"/>
            <a:ext cx="1934816" cy="1414954"/>
          </a:xfrm>
          <a:prstGeom prst="rect">
            <a:avLst/>
          </a:prstGeom>
        </p:spPr>
      </p:pic>
      <p:pic>
        <p:nvPicPr>
          <p:cNvPr id="33" name="Picture 32" descr="A screenshot of a graph&#10;&#10;Description automatically generated">
            <a:extLst>
              <a:ext uri="{FF2B5EF4-FFF2-40B4-BE49-F238E27FC236}">
                <a16:creationId xmlns:a16="http://schemas.microsoft.com/office/drawing/2014/main" id="{6EF7870F-E429-0D12-35B4-F49B150EA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196" y="829435"/>
            <a:ext cx="4078813" cy="51367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253AD8-36BA-D558-A5C7-D54F27357F5C}"/>
              </a:ext>
            </a:extLst>
          </p:cNvPr>
          <p:cNvSpPr txBox="1"/>
          <p:nvPr/>
        </p:nvSpPr>
        <p:spPr>
          <a:xfrm>
            <a:off x="4466012" y="5852482"/>
            <a:ext cx="2964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Cotopaxi (Duque, et al (2020))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E596F8-5BBA-1AA7-89D1-602951B770C6}"/>
              </a:ext>
            </a:extLst>
          </p:cNvPr>
          <p:cNvSpPr txBox="1"/>
          <p:nvPr/>
        </p:nvSpPr>
        <p:spPr>
          <a:xfrm>
            <a:off x="8415404" y="5900249"/>
            <a:ext cx="2964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Sakurajima (Ida, et al (2022))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83ECCF-356C-2F3A-ACB0-5EBEAA1E3FF5}"/>
              </a:ext>
            </a:extLst>
          </p:cNvPr>
          <p:cNvSpPr txBox="1"/>
          <p:nvPr/>
        </p:nvSpPr>
        <p:spPr>
          <a:xfrm>
            <a:off x="3839625" y="634691"/>
            <a:ext cx="359102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Observatory (Manual) Classification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7C9A80-2D6B-9A79-914D-AFD38739185D}"/>
              </a:ext>
            </a:extLst>
          </p:cNvPr>
          <p:cNvSpPr txBox="1"/>
          <p:nvPr/>
        </p:nvSpPr>
        <p:spPr>
          <a:xfrm>
            <a:off x="5800650" y="1187214"/>
            <a:ext cx="223251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LP</a:t>
            </a:r>
          </a:p>
          <a:p>
            <a:r>
              <a:rPr lang="en-US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VT</a:t>
            </a:r>
          </a:p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LP/VT with overlapping signals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4B564A-10A4-5497-5CBE-56741574FC23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A78212-A5F2-412E-5902-6D503009E441}"/>
              </a:ext>
            </a:extLst>
          </p:cNvPr>
          <p:cNvCxnSpPr/>
          <p:nvPr/>
        </p:nvCxnSpPr>
        <p:spPr>
          <a:xfrm>
            <a:off x="3540851" y="752275"/>
            <a:ext cx="0" cy="54865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3D59A4-0385-68FF-23EA-A7DA3C9122AD}"/>
              </a:ext>
            </a:extLst>
          </p:cNvPr>
          <p:cNvCxnSpPr>
            <a:cxnSpLocks/>
          </p:cNvCxnSpPr>
          <p:nvPr/>
        </p:nvCxnSpPr>
        <p:spPr>
          <a:xfrm>
            <a:off x="8256315" y="674460"/>
            <a:ext cx="0" cy="56421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agram of a cluster of clusters&#10;&#10;Description automatically generated with medium confidence">
            <a:extLst>
              <a:ext uri="{FF2B5EF4-FFF2-40B4-BE49-F238E27FC236}">
                <a16:creationId xmlns:a16="http://schemas.microsoft.com/office/drawing/2014/main" id="{E9B552AE-52F6-DDD3-1CA9-9CE0B6D74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6" t="4060" r="8375"/>
          <a:stretch/>
        </p:blipFill>
        <p:spPr>
          <a:xfrm>
            <a:off x="120051" y="1104018"/>
            <a:ext cx="3370769" cy="2055963"/>
          </a:xfrm>
          <a:prstGeom prst="rect">
            <a:avLst/>
          </a:prstGeom>
        </p:spPr>
      </p:pic>
      <p:pic>
        <p:nvPicPr>
          <p:cNvPr id="21" name="Picture 20" descr="A diagram of clustering clusters&#10;&#10;Description automatically generated">
            <a:extLst>
              <a:ext uri="{FF2B5EF4-FFF2-40B4-BE49-F238E27FC236}">
                <a16:creationId xmlns:a16="http://schemas.microsoft.com/office/drawing/2014/main" id="{7FD20150-8DF7-F2CB-11EE-40E741027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1" r="11748"/>
          <a:stretch/>
        </p:blipFill>
        <p:spPr>
          <a:xfrm>
            <a:off x="120051" y="3373345"/>
            <a:ext cx="3324370" cy="21794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00844D-3D6A-F9E7-DF06-2B5E0DF6FAD6}"/>
              </a:ext>
            </a:extLst>
          </p:cNvPr>
          <p:cNvSpPr txBox="1"/>
          <p:nvPr/>
        </p:nvSpPr>
        <p:spPr>
          <a:xfrm>
            <a:off x="323113" y="5796934"/>
            <a:ext cx="29646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Merapi (this study)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78CC86-CC18-3E52-F02F-F17BE15D1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96" b="3286"/>
          <a:stretch/>
        </p:blipFill>
        <p:spPr>
          <a:xfrm>
            <a:off x="3697515" y="3616598"/>
            <a:ext cx="4445808" cy="227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B04D3-8F66-7537-E01C-F54FDCF24C18}"/>
              </a:ext>
            </a:extLst>
          </p:cNvPr>
          <p:cNvSpPr txBox="1"/>
          <p:nvPr/>
        </p:nvSpPr>
        <p:spPr>
          <a:xfrm>
            <a:off x="4438097" y="3011954"/>
            <a:ext cx="29646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Clustering Results Using Various Algorithms</a:t>
            </a:r>
          </a:p>
        </p:txBody>
      </p:sp>
    </p:spTree>
    <p:extLst>
      <p:ext uri="{BB962C8B-B14F-4D97-AF65-F5344CB8AC3E}">
        <p14:creationId xmlns:p14="http://schemas.microsoft.com/office/powerpoint/2010/main" val="1492250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97B6142-3996-D2D5-F43E-8E34AE92CDB5}"/>
              </a:ext>
            </a:extLst>
          </p:cNvPr>
          <p:cNvSpPr/>
          <p:nvPr/>
        </p:nvSpPr>
        <p:spPr>
          <a:xfrm>
            <a:off x="0" y="1"/>
            <a:ext cx="12192000" cy="4616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69318-FDBF-BF90-3805-783BBA3C1C55}"/>
              </a:ext>
            </a:extLst>
          </p:cNvPr>
          <p:cNvSpPr txBox="1"/>
          <p:nvPr/>
        </p:nvSpPr>
        <p:spPr>
          <a:xfrm>
            <a:off x="146049" y="-19867"/>
            <a:ext cx="440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14B564A-10A4-5497-5CBE-56741574FC23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">
            <a:extLst>
              <a:ext uri="{FF2B5EF4-FFF2-40B4-BE49-F238E27FC236}">
                <a16:creationId xmlns:a16="http://schemas.microsoft.com/office/drawing/2014/main" id="{235C374E-5CAE-AE80-BC9C-595F2F5B59B9}"/>
              </a:ext>
            </a:extLst>
          </p:cNvPr>
          <p:cNvSpPr/>
          <p:nvPr/>
        </p:nvSpPr>
        <p:spPr>
          <a:xfrm>
            <a:off x="7434942" y="0"/>
            <a:ext cx="4757057" cy="467573"/>
          </a:xfrm>
          <a:prstGeom prst="roundRect">
            <a:avLst/>
          </a:prstGeom>
          <a:solidFill>
            <a:srgbClr val="CDB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0774E344-F261-864B-0480-1CFFF79666E5}"/>
              </a:ext>
            </a:extLst>
          </p:cNvPr>
          <p:cNvSpPr/>
          <p:nvPr/>
        </p:nvSpPr>
        <p:spPr>
          <a:xfrm>
            <a:off x="7434942" y="6458073"/>
            <a:ext cx="4757058" cy="391972"/>
          </a:xfrm>
          <a:prstGeom prst="roundRect">
            <a:avLst/>
          </a:prstGeom>
          <a:solidFill>
            <a:srgbClr val="CDBB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56589F-70FD-B153-8915-2588E7D1C859}"/>
              </a:ext>
            </a:extLst>
          </p:cNvPr>
          <p:cNvSpPr txBox="1"/>
          <p:nvPr/>
        </p:nvSpPr>
        <p:spPr>
          <a:xfrm>
            <a:off x="7580991" y="-11849"/>
            <a:ext cx="440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Probabilistic Classification</a:t>
            </a:r>
          </a:p>
        </p:txBody>
      </p:sp>
      <p:pic>
        <p:nvPicPr>
          <p:cNvPr id="247" name="Picture 246" descr="A group of colored dots with text&#10;&#10;Description automatically generated">
            <a:extLst>
              <a:ext uri="{FF2B5EF4-FFF2-40B4-BE49-F238E27FC236}">
                <a16:creationId xmlns:a16="http://schemas.microsoft.com/office/drawing/2014/main" id="{A1231D8A-B7AF-6E74-7C90-CFFF0A58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49" y="760887"/>
            <a:ext cx="4129181" cy="2696029"/>
          </a:xfrm>
          <a:prstGeom prst="rect">
            <a:avLst/>
          </a:prstGeom>
        </p:spPr>
      </p:pic>
      <p:pic>
        <p:nvPicPr>
          <p:cNvPr id="248" name="Picture 247" descr="A diagram of a cluster of clusters&#10;&#10;Description automatically generated with medium confidence">
            <a:extLst>
              <a:ext uri="{FF2B5EF4-FFF2-40B4-BE49-F238E27FC236}">
                <a16:creationId xmlns:a16="http://schemas.microsoft.com/office/drawing/2014/main" id="{2B28AF5F-306E-ECE5-E2F0-79B728608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6" t="4060" r="8375"/>
          <a:stretch/>
        </p:blipFill>
        <p:spPr>
          <a:xfrm>
            <a:off x="128977" y="3718490"/>
            <a:ext cx="4420163" cy="2696029"/>
          </a:xfrm>
          <a:prstGeom prst="rect">
            <a:avLst/>
          </a:prstGeom>
        </p:spPr>
      </p:pic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14F7A38C-AA53-CF05-2F1B-7A26F913DCB8}"/>
              </a:ext>
            </a:extLst>
          </p:cNvPr>
          <p:cNvCxnSpPr/>
          <p:nvPr/>
        </p:nvCxnSpPr>
        <p:spPr>
          <a:xfrm flipH="1">
            <a:off x="631371" y="870857"/>
            <a:ext cx="3037115" cy="1981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CAA170E7-52ED-37BA-8BC8-16AA27F5BC55}"/>
              </a:ext>
            </a:extLst>
          </p:cNvPr>
          <p:cNvCxnSpPr>
            <a:cxnSpLocks/>
          </p:cNvCxnSpPr>
          <p:nvPr/>
        </p:nvCxnSpPr>
        <p:spPr>
          <a:xfrm>
            <a:off x="829036" y="870857"/>
            <a:ext cx="3037115" cy="1981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CA61FF26-190A-B3F9-80F1-C06CE536D68D}"/>
              </a:ext>
            </a:extLst>
          </p:cNvPr>
          <p:cNvSpPr/>
          <p:nvPr/>
        </p:nvSpPr>
        <p:spPr>
          <a:xfrm>
            <a:off x="4760552" y="1286147"/>
            <a:ext cx="697230" cy="31318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F43FFA-56B2-A646-9114-677DD304CD7A}"/>
              </a:ext>
            </a:extLst>
          </p:cNvPr>
          <p:cNvSpPr txBox="1"/>
          <p:nvPr/>
        </p:nvSpPr>
        <p:spPr>
          <a:xfrm>
            <a:off x="5603528" y="2456302"/>
            <a:ext cx="133067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4 EQ Type</a:t>
            </a: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AFB2864A-2E71-79D2-F02E-7EAB2D473303}"/>
              </a:ext>
            </a:extLst>
          </p:cNvPr>
          <p:cNvSpPr/>
          <p:nvPr/>
        </p:nvSpPr>
        <p:spPr>
          <a:xfrm>
            <a:off x="10016973" y="1286147"/>
            <a:ext cx="697230" cy="21488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A821A633-668E-7BF1-04EB-E70FC254B1E6}"/>
              </a:ext>
            </a:extLst>
          </p:cNvPr>
          <p:cNvSpPr/>
          <p:nvPr/>
        </p:nvSpPr>
        <p:spPr>
          <a:xfrm>
            <a:off x="10016973" y="3434987"/>
            <a:ext cx="697230" cy="75438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F07C04EA-684D-A5DE-D096-BC3EF0D2975D}"/>
              </a:ext>
            </a:extLst>
          </p:cNvPr>
          <p:cNvSpPr/>
          <p:nvPr/>
        </p:nvSpPr>
        <p:spPr>
          <a:xfrm>
            <a:off x="10016973" y="4189367"/>
            <a:ext cx="697230" cy="27714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68B687FC-2D4A-6A6D-F3D2-C327EED4E5BE}"/>
              </a:ext>
            </a:extLst>
          </p:cNvPr>
          <p:cNvSpPr txBox="1"/>
          <p:nvPr/>
        </p:nvSpPr>
        <p:spPr>
          <a:xfrm>
            <a:off x="8340785" y="2386193"/>
            <a:ext cx="14838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 Cluster 4 EQ Type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133D376-5C57-E090-813F-D66A90510012}"/>
              </a:ext>
            </a:extLst>
          </p:cNvPr>
          <p:cNvSpPr txBox="1"/>
          <p:nvPr/>
        </p:nvSpPr>
        <p:spPr>
          <a:xfrm>
            <a:off x="8340785" y="3426103"/>
            <a:ext cx="148382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Cluster 5 EQ Type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0CD7C66B-E0B1-DBFF-D784-078B4B682C3B}"/>
              </a:ext>
            </a:extLst>
          </p:cNvPr>
          <p:cNvSpPr txBox="1"/>
          <p:nvPr/>
        </p:nvSpPr>
        <p:spPr>
          <a:xfrm>
            <a:off x="8333436" y="4125580"/>
            <a:ext cx="148382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 Cluster 2 EQ Type</a:t>
            </a:r>
          </a:p>
        </p:txBody>
      </p:sp>
    </p:spTree>
    <p:extLst>
      <p:ext uri="{BB962C8B-B14F-4D97-AF65-F5344CB8AC3E}">
        <p14:creationId xmlns:p14="http://schemas.microsoft.com/office/powerpoint/2010/main" val="192590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73419" y="-49801"/>
            <a:ext cx="9814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Important to Catch the Earthquakes’ Heads and Tails?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AB7C1A-8393-7351-C420-37557E0FAFFE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og standing in grass&#10;&#10;Description automatically generated">
            <a:extLst>
              <a:ext uri="{FF2B5EF4-FFF2-40B4-BE49-F238E27FC236}">
                <a16:creationId xmlns:a16="http://schemas.microsoft.com/office/drawing/2014/main" id="{7B7698D9-5882-318B-2F3A-E6B0284EC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5" t="9775" r="33854"/>
          <a:stretch/>
        </p:blipFill>
        <p:spPr>
          <a:xfrm>
            <a:off x="856016" y="691522"/>
            <a:ext cx="2729182" cy="34073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C445E0-BDD8-C419-31A0-4C82E07C7AF4}"/>
              </a:ext>
            </a:extLst>
          </p:cNvPr>
          <p:cNvSpPr/>
          <p:nvPr/>
        </p:nvSpPr>
        <p:spPr>
          <a:xfrm>
            <a:off x="856016" y="700202"/>
            <a:ext cx="1315684" cy="338716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og standing in grass&#10;&#10;Description automatically generated">
            <a:extLst>
              <a:ext uri="{FF2B5EF4-FFF2-40B4-BE49-F238E27FC236}">
                <a16:creationId xmlns:a16="http://schemas.microsoft.com/office/drawing/2014/main" id="{1364A3A0-C836-0C86-9D7E-57F026182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5" t="9775" r="33854"/>
          <a:stretch/>
        </p:blipFill>
        <p:spPr>
          <a:xfrm>
            <a:off x="4764873" y="691522"/>
            <a:ext cx="2729182" cy="3407395"/>
          </a:xfrm>
          <a:prstGeom prst="rect">
            <a:avLst/>
          </a:prstGeom>
        </p:spPr>
      </p:pic>
      <p:pic>
        <p:nvPicPr>
          <p:cNvPr id="9" name="Picture 8" descr="A dog standing in grass&#10;&#10;Description automatically generated">
            <a:extLst>
              <a:ext uri="{FF2B5EF4-FFF2-40B4-BE49-F238E27FC236}">
                <a16:creationId xmlns:a16="http://schemas.microsoft.com/office/drawing/2014/main" id="{F622855B-C9E1-6637-E007-CD842976AB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5" t="9775" r="33854"/>
          <a:stretch/>
        </p:blipFill>
        <p:spPr>
          <a:xfrm>
            <a:off x="8525449" y="691522"/>
            <a:ext cx="2729182" cy="34073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0177C3-0EAB-65B5-BAB1-DDC055042C78}"/>
              </a:ext>
            </a:extLst>
          </p:cNvPr>
          <p:cNvSpPr txBox="1"/>
          <p:nvPr/>
        </p:nvSpPr>
        <p:spPr>
          <a:xfrm>
            <a:off x="4181884" y="5720955"/>
            <a:ext cx="345676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clustering and classification</a:t>
            </a:r>
          </a:p>
        </p:txBody>
      </p:sp>
      <p:pic>
        <p:nvPicPr>
          <p:cNvPr id="13" name="Picture 1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892EF2-F0D8-7E22-D1BB-B643DC624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83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47" t="9889" r="51993" b="59185"/>
          <a:stretch/>
        </p:blipFill>
        <p:spPr>
          <a:xfrm>
            <a:off x="400167" y="4444415"/>
            <a:ext cx="3185032" cy="11330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0778B6-3C42-504D-10FB-6ED7971CC026}"/>
              </a:ext>
            </a:extLst>
          </p:cNvPr>
          <p:cNvSpPr/>
          <p:nvPr/>
        </p:nvSpPr>
        <p:spPr>
          <a:xfrm>
            <a:off x="2388870" y="4456243"/>
            <a:ext cx="1164832" cy="10929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7028FAB-0F9F-A86E-40A0-59D26350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83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47" t="9889" r="51993" b="59185"/>
          <a:stretch/>
        </p:blipFill>
        <p:spPr>
          <a:xfrm>
            <a:off x="4453616" y="4427459"/>
            <a:ext cx="3185033" cy="1133078"/>
          </a:xfrm>
          <a:prstGeom prst="rect">
            <a:avLst/>
          </a:prstGeom>
        </p:spPr>
      </p:pic>
      <p:pic>
        <p:nvPicPr>
          <p:cNvPr id="22" name="Picture 2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A44BD80-6635-291F-6A55-D72C2809B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83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747" t="9889" r="51993" b="59185"/>
          <a:stretch/>
        </p:blipFill>
        <p:spPr>
          <a:xfrm>
            <a:off x="8519061" y="4460584"/>
            <a:ext cx="3185033" cy="11330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3B2363-82D1-7DA9-1D68-03AAF7C44C7C}"/>
              </a:ext>
            </a:extLst>
          </p:cNvPr>
          <p:cNvSpPr/>
          <p:nvPr/>
        </p:nvSpPr>
        <p:spPr>
          <a:xfrm>
            <a:off x="2377440" y="700203"/>
            <a:ext cx="1214146" cy="33871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3B342C-385A-57DD-23B2-1348B9ED952A}"/>
              </a:ext>
            </a:extLst>
          </p:cNvPr>
          <p:cNvSpPr/>
          <p:nvPr/>
        </p:nvSpPr>
        <p:spPr>
          <a:xfrm>
            <a:off x="357240" y="4456243"/>
            <a:ext cx="1164832" cy="10929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F5DFC-F2D1-1C5F-6143-A73556D82F26}"/>
              </a:ext>
            </a:extLst>
          </p:cNvPr>
          <p:cNvSpPr/>
          <p:nvPr/>
        </p:nvSpPr>
        <p:spPr>
          <a:xfrm>
            <a:off x="6488433" y="700203"/>
            <a:ext cx="1005622" cy="33871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B8BBC0-B05D-8914-C7BC-C827EB5BC02A}"/>
              </a:ext>
            </a:extLst>
          </p:cNvPr>
          <p:cNvSpPr/>
          <p:nvPr/>
        </p:nvSpPr>
        <p:spPr>
          <a:xfrm>
            <a:off x="4758485" y="691522"/>
            <a:ext cx="945085" cy="33871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BA9918-32FD-07A9-71DA-7006B7196117}"/>
              </a:ext>
            </a:extLst>
          </p:cNvPr>
          <p:cNvSpPr/>
          <p:nvPr/>
        </p:nvSpPr>
        <p:spPr>
          <a:xfrm>
            <a:off x="6839999" y="4454523"/>
            <a:ext cx="798649" cy="10462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1F6D5E-AA07-D118-7A3D-EC6696FF89FD}"/>
              </a:ext>
            </a:extLst>
          </p:cNvPr>
          <p:cNvSpPr/>
          <p:nvPr/>
        </p:nvSpPr>
        <p:spPr>
          <a:xfrm>
            <a:off x="4498088" y="4447686"/>
            <a:ext cx="664312" cy="10462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1AE1BF-FA7B-2C02-5B2D-D709D8DA27D2}"/>
              </a:ext>
            </a:extLst>
          </p:cNvPr>
          <p:cNvSpPr/>
          <p:nvPr/>
        </p:nvSpPr>
        <p:spPr>
          <a:xfrm>
            <a:off x="11452860" y="4499245"/>
            <a:ext cx="212525" cy="10462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DAE492-D55D-EEBF-0AC6-5407DBE70FE5}"/>
              </a:ext>
            </a:extLst>
          </p:cNvPr>
          <p:cNvSpPr/>
          <p:nvPr/>
        </p:nvSpPr>
        <p:spPr>
          <a:xfrm>
            <a:off x="8557986" y="4499245"/>
            <a:ext cx="212525" cy="104627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7EADA4-E9AF-AD65-9BF6-9D5D52F27B74}"/>
              </a:ext>
            </a:extLst>
          </p:cNvPr>
          <p:cNvSpPr/>
          <p:nvPr/>
        </p:nvSpPr>
        <p:spPr>
          <a:xfrm>
            <a:off x="10938509" y="700203"/>
            <a:ext cx="316121" cy="33871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8ADD18-2194-EA43-9DBF-4A1C80FD8AFE}"/>
              </a:ext>
            </a:extLst>
          </p:cNvPr>
          <p:cNvSpPr/>
          <p:nvPr/>
        </p:nvSpPr>
        <p:spPr>
          <a:xfrm>
            <a:off x="8532958" y="705466"/>
            <a:ext cx="316121" cy="3387168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72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A67E15-5159-2320-EFAF-9CE0BDFED931}"/>
              </a:ext>
            </a:extLst>
          </p:cNvPr>
          <p:cNvSpPr txBox="1"/>
          <p:nvPr/>
        </p:nvSpPr>
        <p:spPr>
          <a:xfrm>
            <a:off x="144347" y="14280"/>
            <a:ext cx="118536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6DCC2C-A3EA-80F0-0AF4-C24FC1AFEE6D}"/>
              </a:ext>
            </a:extLst>
          </p:cNvPr>
          <p:cNvSpPr txBox="1"/>
          <p:nvPr/>
        </p:nvSpPr>
        <p:spPr>
          <a:xfrm>
            <a:off x="424489" y="708266"/>
            <a:ext cx="1129340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 detection is the first step to classify volcanic earthquakes 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Volcanic earthquakes may be a continuum, some of them are ambiguous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EC1D5E-0E84-4594-B632-C8C3F0C864E7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44A987-E116-C947-AF0C-ACA3567C701B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5C7D7-8C3A-2999-F379-A8D89360910A}"/>
              </a:ext>
            </a:extLst>
          </p:cNvPr>
          <p:cNvSpPr txBox="1"/>
          <p:nvPr/>
        </p:nvSpPr>
        <p:spPr>
          <a:xfrm>
            <a:off x="132624" y="-30672"/>
            <a:ext cx="704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7" name="Picture 6" descr="A graph showing the formation of the tetrahynchite&#10;&#10;AI-generated content may be incorrect.">
            <a:extLst>
              <a:ext uri="{FF2B5EF4-FFF2-40B4-BE49-F238E27FC236}">
                <a16:creationId xmlns:a16="http://schemas.microsoft.com/office/drawing/2014/main" id="{241D3140-75F1-17BB-E83D-8A6BA53B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05" y="2277926"/>
            <a:ext cx="6049700" cy="3871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D2870-7195-9090-A3B1-C28D9669F5A9}"/>
              </a:ext>
            </a:extLst>
          </p:cNvPr>
          <p:cNvSpPr txBox="1"/>
          <p:nvPr/>
        </p:nvSpPr>
        <p:spPr>
          <a:xfrm>
            <a:off x="398802" y="4500458"/>
            <a:ext cx="483295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a consensus like this?: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7EDE04E-1AA8-EB10-DBAA-15F0BB78A4B0}"/>
              </a:ext>
            </a:extLst>
          </p:cNvPr>
          <p:cNvSpPr/>
          <p:nvPr/>
        </p:nvSpPr>
        <p:spPr>
          <a:xfrm>
            <a:off x="4962569" y="4574562"/>
            <a:ext cx="949124" cy="4282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8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extLst>
              <a:ext uri="{FF2B5EF4-FFF2-40B4-BE49-F238E27FC236}">
                <a16:creationId xmlns:a16="http://schemas.microsoft.com/office/drawing/2014/main" id="{5B7E364A-6D16-CCEC-4432-5880B2A4E512}"/>
              </a:ext>
            </a:extLst>
          </p:cNvPr>
          <p:cNvSpPr/>
          <p:nvPr/>
        </p:nvSpPr>
        <p:spPr>
          <a:xfrm>
            <a:off x="3701143" y="2283216"/>
            <a:ext cx="8202869" cy="99439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0"/>
            <a:ext cx="12192000" cy="39789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86E0A-926C-C206-E428-671AD17C19CB}"/>
              </a:ext>
            </a:extLst>
          </p:cNvPr>
          <p:cNvSpPr txBox="1"/>
          <p:nvPr/>
        </p:nvSpPr>
        <p:spPr>
          <a:xfrm>
            <a:off x="123082" y="-63770"/>
            <a:ext cx="11796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link between Detection and Clustering – Classification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76D8-D393-9CA4-084F-09A0D11DBBC3}"/>
              </a:ext>
            </a:extLst>
          </p:cNvPr>
          <p:cNvSpPr txBox="1"/>
          <p:nvPr/>
        </p:nvSpPr>
        <p:spPr>
          <a:xfrm>
            <a:off x="3701143" y="2518804"/>
            <a:ext cx="17999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Seismic Catalogue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(Input)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1BABE3-E9C7-D008-CF7A-5849CC447598}"/>
              </a:ext>
            </a:extLst>
          </p:cNvPr>
          <p:cNvSpPr txBox="1"/>
          <p:nvPr/>
        </p:nvSpPr>
        <p:spPr>
          <a:xfrm>
            <a:off x="5439766" y="2514761"/>
            <a:ext cx="192038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Waveform Extraction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6BDE1E-EBE3-F8FC-418A-A509EFD9B8B4}"/>
              </a:ext>
            </a:extLst>
          </p:cNvPr>
          <p:cNvSpPr txBox="1"/>
          <p:nvPr/>
        </p:nvSpPr>
        <p:spPr>
          <a:xfrm>
            <a:off x="7630885" y="2522783"/>
            <a:ext cx="168788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Feature Extraction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A8B4EC-5272-8E27-90AF-A9AF325B3807}"/>
              </a:ext>
            </a:extLst>
          </p:cNvPr>
          <p:cNvSpPr txBox="1"/>
          <p:nvPr/>
        </p:nvSpPr>
        <p:spPr>
          <a:xfrm>
            <a:off x="9260660" y="2510865"/>
            <a:ext cx="24044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Clustering using k-means (Output)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18D51BE-785D-0ED7-2826-B84EAB23E038}"/>
              </a:ext>
            </a:extLst>
          </p:cNvPr>
          <p:cNvSpPr/>
          <p:nvPr/>
        </p:nvSpPr>
        <p:spPr>
          <a:xfrm>
            <a:off x="3701143" y="4087450"/>
            <a:ext cx="8202869" cy="99439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FC181-AE01-ACB7-F34B-B3E09DA21AFD}"/>
              </a:ext>
            </a:extLst>
          </p:cNvPr>
          <p:cNvSpPr txBox="1"/>
          <p:nvPr/>
        </p:nvSpPr>
        <p:spPr>
          <a:xfrm>
            <a:off x="3703567" y="4323037"/>
            <a:ext cx="197568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Get Training Set from Clusters (Input)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E5FD7-5869-AB9A-C5E5-A52C9F03A9D8}"/>
              </a:ext>
            </a:extLst>
          </p:cNvPr>
          <p:cNvSpPr txBox="1"/>
          <p:nvPr/>
        </p:nvSpPr>
        <p:spPr>
          <a:xfrm>
            <a:off x="6149186" y="4323037"/>
            <a:ext cx="28278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Artificial Neural Network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(Model Training and Validation)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8E6509-6943-3F83-3D73-CC6B365FDCF0}"/>
              </a:ext>
            </a:extLst>
          </p:cNvPr>
          <p:cNvSpPr txBox="1"/>
          <p:nvPr/>
        </p:nvSpPr>
        <p:spPr>
          <a:xfrm>
            <a:off x="9120294" y="4323037"/>
            <a:ext cx="28278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Probabilistic Classification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(Output)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5CC09E-814A-3736-0F7C-36A018012DFC}"/>
              </a:ext>
            </a:extLst>
          </p:cNvPr>
          <p:cNvSpPr/>
          <p:nvPr/>
        </p:nvSpPr>
        <p:spPr>
          <a:xfrm>
            <a:off x="5098" y="6457680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A3E61599-53E4-7725-85D9-6C00F8932327}"/>
              </a:ext>
            </a:extLst>
          </p:cNvPr>
          <p:cNvCxnSpPr>
            <a:cxnSpLocks/>
            <a:stCxn id="37" idx="2"/>
            <a:endCxn id="12" idx="0"/>
          </p:cNvCxnSpPr>
          <p:nvPr/>
        </p:nvCxnSpPr>
        <p:spPr>
          <a:xfrm rot="5400000">
            <a:off x="6932682" y="792813"/>
            <a:ext cx="1288952" cy="5771497"/>
          </a:xfrm>
          <a:prstGeom prst="bentConnector3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E8C86D9F-1BBF-CE69-E24C-460B733D24D1}"/>
              </a:ext>
            </a:extLst>
          </p:cNvPr>
          <p:cNvSpPr/>
          <p:nvPr/>
        </p:nvSpPr>
        <p:spPr>
          <a:xfrm>
            <a:off x="8958943" y="4990118"/>
            <a:ext cx="2839541" cy="117744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2CC760-4D3C-8823-BA8E-3CB7BC4ED4C0}"/>
              </a:ext>
            </a:extLst>
          </p:cNvPr>
          <p:cNvSpPr txBox="1"/>
          <p:nvPr/>
        </p:nvSpPr>
        <p:spPr>
          <a:xfrm>
            <a:off x="9008032" y="5386187"/>
            <a:ext cx="2862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Template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0D3D3C45-ADAB-107A-1C04-5855D075A67E}"/>
              </a:ext>
            </a:extLst>
          </p:cNvPr>
          <p:cNvSpPr/>
          <p:nvPr/>
        </p:nvSpPr>
        <p:spPr>
          <a:xfrm>
            <a:off x="9031434" y="1097836"/>
            <a:ext cx="2839541" cy="117744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FEA588-14F6-A7FF-684C-D434FA6D7BCB}"/>
              </a:ext>
            </a:extLst>
          </p:cNvPr>
          <p:cNvSpPr txBox="1"/>
          <p:nvPr/>
        </p:nvSpPr>
        <p:spPr>
          <a:xfrm>
            <a:off x="9057121" y="1375275"/>
            <a:ext cx="2862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Clustering Template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45F0EA-672C-4A32-801F-B98148082DE5}"/>
              </a:ext>
            </a:extLst>
          </p:cNvPr>
          <p:cNvSpPr/>
          <p:nvPr/>
        </p:nvSpPr>
        <p:spPr>
          <a:xfrm>
            <a:off x="123082" y="840658"/>
            <a:ext cx="2559754" cy="5471652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572B71-387F-7406-4501-079347ECA7FD}"/>
              </a:ext>
            </a:extLst>
          </p:cNvPr>
          <p:cNvSpPr/>
          <p:nvPr/>
        </p:nvSpPr>
        <p:spPr>
          <a:xfrm>
            <a:off x="3548743" y="838164"/>
            <a:ext cx="8520174" cy="547414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923BCC-B69C-D675-87F3-0A34824D7D4F}"/>
              </a:ext>
            </a:extLst>
          </p:cNvPr>
          <p:cNvSpPr txBox="1"/>
          <p:nvPr/>
        </p:nvSpPr>
        <p:spPr>
          <a:xfrm>
            <a:off x="271936" y="1097836"/>
            <a:ext cx="225003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Proposing Procedures to Refine Earthquake Detection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25B8B-A67E-1256-EDB4-50DC6B0DDAC4}"/>
              </a:ext>
            </a:extLst>
          </p:cNvPr>
          <p:cNvSpPr txBox="1"/>
          <p:nvPr/>
        </p:nvSpPr>
        <p:spPr>
          <a:xfrm>
            <a:off x="271936" y="2601343"/>
            <a:ext cx="225003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Detecting Earthquakes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(Using Merapi Volcano as the Case Study)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9B3BE-EBB3-F4AB-3CA0-8962CF005C08}"/>
              </a:ext>
            </a:extLst>
          </p:cNvPr>
          <p:cNvSpPr txBox="1"/>
          <p:nvPr/>
        </p:nvSpPr>
        <p:spPr>
          <a:xfrm>
            <a:off x="271936" y="4532386"/>
            <a:ext cx="225003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Catalogue of Detected Earthquakes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(Output)</a:t>
            </a:r>
          </a:p>
        </p:txBody>
      </p: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EADAC0AF-EBCF-28B9-FB41-DD49BD6070DD}"/>
              </a:ext>
            </a:extLst>
          </p:cNvPr>
          <p:cNvCxnSpPr>
            <a:stCxn id="9" idx="3"/>
            <a:endCxn id="6" idx="1"/>
          </p:cNvCxnSpPr>
          <p:nvPr/>
        </p:nvCxnSpPr>
        <p:spPr>
          <a:xfrm flipV="1">
            <a:off x="2521974" y="2780414"/>
            <a:ext cx="1179169" cy="2121304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6EBD43F4-15C8-BBDA-F264-99943A39F59F}"/>
              </a:ext>
            </a:extLst>
          </p:cNvPr>
          <p:cNvSpPr/>
          <p:nvPr/>
        </p:nvSpPr>
        <p:spPr>
          <a:xfrm>
            <a:off x="1072508" y="1967099"/>
            <a:ext cx="434898" cy="503645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BD9E2411-392F-EAC8-A972-95761C6C6CE4}"/>
              </a:ext>
            </a:extLst>
          </p:cNvPr>
          <p:cNvSpPr/>
          <p:nvPr/>
        </p:nvSpPr>
        <p:spPr>
          <a:xfrm>
            <a:off x="1067497" y="3702386"/>
            <a:ext cx="434898" cy="503645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n amplification&#10;&#10;Description automatically generated">
            <a:extLst>
              <a:ext uri="{FF2B5EF4-FFF2-40B4-BE49-F238E27FC236}">
                <a16:creationId xmlns:a16="http://schemas.microsoft.com/office/drawing/2014/main" id="{101168A3-124D-5A29-7DFA-C5BCF784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8517" t="20802" r="51894" b="16765"/>
          <a:stretch/>
        </p:blipFill>
        <p:spPr>
          <a:xfrm>
            <a:off x="7996944" y="1271148"/>
            <a:ext cx="3185033" cy="118269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44347" y="-44337"/>
            <a:ext cx="918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Widely Used Detection Algorithm: STA/LTA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2C2BD92-808D-F31B-56DD-F2FCBE662487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C60378-C8CD-5DEB-E8AE-138E8BE7D678}"/>
              </a:ext>
            </a:extLst>
          </p:cNvPr>
          <p:cNvSpPr/>
          <p:nvPr/>
        </p:nvSpPr>
        <p:spPr>
          <a:xfrm>
            <a:off x="10054636" y="1489702"/>
            <a:ext cx="415636" cy="637309"/>
          </a:xfrm>
          <a:prstGeom prst="rect">
            <a:avLst/>
          </a:prstGeom>
          <a:solidFill>
            <a:srgbClr val="00B0F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727DA7-B33E-6A22-8C40-AF02BA889517}"/>
              </a:ext>
            </a:extLst>
          </p:cNvPr>
          <p:cNvSpPr/>
          <p:nvPr/>
        </p:nvSpPr>
        <p:spPr>
          <a:xfrm>
            <a:off x="8616394" y="1489702"/>
            <a:ext cx="1427401" cy="637309"/>
          </a:xfrm>
          <a:prstGeom prst="rect">
            <a:avLst/>
          </a:prstGeom>
          <a:solidFill>
            <a:srgbClr val="00B050">
              <a:alpha val="3058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8DE7CB-FC3C-1CB6-9EA0-32199282460D}"/>
              </a:ext>
            </a:extLst>
          </p:cNvPr>
          <p:cNvSpPr txBox="1"/>
          <p:nvPr/>
        </p:nvSpPr>
        <p:spPr>
          <a:xfrm>
            <a:off x="10001421" y="2369398"/>
            <a:ext cx="196530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average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06017-35F1-0DBA-2255-F3181F99EF75}"/>
              </a:ext>
            </a:extLst>
          </p:cNvPr>
          <p:cNvSpPr txBox="1"/>
          <p:nvPr/>
        </p:nvSpPr>
        <p:spPr>
          <a:xfrm>
            <a:off x="7479999" y="2428881"/>
            <a:ext cx="184817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average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C1C8E4-3570-3A12-F220-6411E34DDE59}"/>
              </a:ext>
            </a:extLst>
          </p:cNvPr>
          <p:cNvCxnSpPr/>
          <p:nvPr/>
        </p:nvCxnSpPr>
        <p:spPr>
          <a:xfrm flipH="1" flipV="1">
            <a:off x="10112920" y="2142251"/>
            <a:ext cx="639940" cy="32683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C080F2-50B3-6E0F-C22E-84ACA33BF017}"/>
              </a:ext>
            </a:extLst>
          </p:cNvPr>
          <p:cNvCxnSpPr>
            <a:cxnSpLocks/>
          </p:cNvCxnSpPr>
          <p:nvPr/>
        </p:nvCxnSpPr>
        <p:spPr>
          <a:xfrm flipV="1">
            <a:off x="8796503" y="2227006"/>
            <a:ext cx="510369" cy="29990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91FA9D-4E68-0F1B-BE72-8AE86F60C9D5}"/>
              </a:ext>
            </a:extLst>
          </p:cNvPr>
          <p:cNvCxnSpPr>
            <a:cxnSpLocks/>
          </p:cNvCxnSpPr>
          <p:nvPr/>
        </p:nvCxnSpPr>
        <p:spPr>
          <a:xfrm>
            <a:off x="10050145" y="1125311"/>
            <a:ext cx="0" cy="143510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68421B-390E-4910-0B5A-0E20B240C985}"/>
                  </a:ext>
                </a:extLst>
              </p:cNvPr>
              <p:cNvSpPr txBox="1"/>
              <p:nvPr/>
            </p:nvSpPr>
            <p:spPr>
              <a:xfrm>
                <a:off x="7773115" y="3296560"/>
                <a:ext cx="38335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𝑺𝑻𝑨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mean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𝑨𝒎𝒑𝒍𝒊𝒕𝒖𝒅𝒆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𝒔𝒉𝒐𝒓𝒕</m:t>
                              </m:r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𝒃𝒐𝒙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68421B-390E-4910-0B5A-0E20B240C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115" y="3296560"/>
                <a:ext cx="3833571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1EC69-4CD0-7188-A5B5-9CD25DF19D8C}"/>
                  </a:ext>
                </a:extLst>
              </p:cNvPr>
              <p:cNvSpPr txBox="1"/>
              <p:nvPr/>
            </p:nvSpPr>
            <p:spPr>
              <a:xfrm>
                <a:off x="7773114" y="3903387"/>
                <a:ext cx="3833571" cy="4153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𝑻𝑨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mean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𝑨𝒎𝒑𝒍𝒊𝒕𝒖𝒅𝒆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𝒍𝒐𝒏𝒈</m:t>
                              </m:r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𝒃𝒐𝒙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01EC69-4CD0-7188-A5B5-9CD25DF19D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114" y="3903387"/>
                <a:ext cx="3833571" cy="415370"/>
              </a:xfrm>
              <a:prstGeom prst="rect">
                <a:avLst/>
              </a:prstGeom>
              <a:blipFill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628124-242B-F849-2F1F-885FD68CA763}"/>
                  </a:ext>
                </a:extLst>
              </p:cNvPr>
              <p:cNvSpPr txBox="1"/>
              <p:nvPr/>
            </p:nvSpPr>
            <p:spPr>
              <a:xfrm>
                <a:off x="7895330" y="4721014"/>
                <a:ext cx="2857530" cy="8486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𝑆𝑇𝐴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𝐿𝑇𝐴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𝑺𝑻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r>
                            <a:rPr lang="en-US" sz="24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𝑳𝑻</m:t>
                          </m:r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628124-242B-F849-2F1F-885FD68CA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330" y="4721014"/>
                <a:ext cx="2857530" cy="848630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E437BBB-05AE-7CF6-84D5-2FB5E3392DC5}"/>
              </a:ext>
            </a:extLst>
          </p:cNvPr>
          <p:cNvSpPr txBox="1"/>
          <p:nvPr/>
        </p:nvSpPr>
        <p:spPr>
          <a:xfrm>
            <a:off x="9417524" y="807180"/>
            <a:ext cx="126524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index =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A8A316-8795-8735-A2A0-2EA6BC402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22" y="1772988"/>
            <a:ext cx="7143318" cy="31057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6AD98C6-F4E7-291E-0F85-7AFF5CB5EC18}"/>
              </a:ext>
            </a:extLst>
          </p:cNvPr>
          <p:cNvCxnSpPr>
            <a:cxnSpLocks/>
          </p:cNvCxnSpPr>
          <p:nvPr/>
        </p:nvCxnSpPr>
        <p:spPr>
          <a:xfrm>
            <a:off x="1260760" y="5376647"/>
            <a:ext cx="805543" cy="0"/>
          </a:xfrm>
          <a:prstGeom prst="line">
            <a:avLst/>
          </a:prstGeom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4CFBE7-1501-075B-9E86-C21961DA762B}"/>
              </a:ext>
            </a:extLst>
          </p:cNvPr>
          <p:cNvSpPr txBox="1"/>
          <p:nvPr/>
        </p:nvSpPr>
        <p:spPr>
          <a:xfrm>
            <a:off x="2060861" y="5207370"/>
            <a:ext cx="143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Seismic trace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557129-18B1-A735-026D-65634F3A4450}"/>
              </a:ext>
            </a:extLst>
          </p:cNvPr>
          <p:cNvCxnSpPr>
            <a:cxnSpLocks/>
          </p:cNvCxnSpPr>
          <p:nvPr/>
        </p:nvCxnSpPr>
        <p:spPr>
          <a:xfrm>
            <a:off x="3977940" y="5376647"/>
            <a:ext cx="8055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08EB554-3AF0-8EC9-25D6-C3EA1A21442A}"/>
              </a:ext>
            </a:extLst>
          </p:cNvPr>
          <p:cNvSpPr txBox="1"/>
          <p:nvPr/>
        </p:nvSpPr>
        <p:spPr>
          <a:xfrm>
            <a:off x="4783483" y="5231090"/>
            <a:ext cx="1680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STA/LTA values</a:t>
            </a:r>
          </a:p>
        </p:txBody>
      </p:sp>
    </p:spTree>
    <p:extLst>
      <p:ext uri="{BB962C8B-B14F-4D97-AF65-F5344CB8AC3E}">
        <p14:creationId xmlns:p14="http://schemas.microsoft.com/office/powerpoint/2010/main" val="82483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People Normally Do Detection Using STA/LTA?</a:t>
            </a:r>
          </a:p>
        </p:txBody>
      </p:sp>
      <p:pic>
        <p:nvPicPr>
          <p:cNvPr id="5" name="Picture 4" descr="A graph showing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5626A48-D7F7-52A6-6EEE-B4A0EB0B1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2" t="3757" r="8436" b="3214"/>
          <a:stretch/>
        </p:blipFill>
        <p:spPr bwMode="auto">
          <a:xfrm>
            <a:off x="0" y="1252000"/>
            <a:ext cx="7769760" cy="4048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55431D-B089-6DC0-AA1E-971268B7EDDC}"/>
              </a:ext>
            </a:extLst>
          </p:cNvPr>
          <p:cNvSpPr txBox="1"/>
          <p:nvPr/>
        </p:nvSpPr>
        <p:spPr>
          <a:xfrm>
            <a:off x="8009759" y="1461279"/>
            <a:ext cx="3912877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Detection is declared (trigger-on) when the STA/LTA value exceeds the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 value.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triggered-on state is terminated when the STA/LTA value goes below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value.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values for the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usually determined arbitrarily.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9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Novelty: Proposing Minor Modifications to the STA/LTA 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431D-B089-6DC0-AA1E-971268B7EDDC}"/>
              </a:ext>
            </a:extLst>
          </p:cNvPr>
          <p:cNvSpPr txBox="1"/>
          <p:nvPr/>
        </p:nvSpPr>
        <p:spPr>
          <a:xfrm>
            <a:off x="570334" y="2760832"/>
            <a:ext cx="391287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values for the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usually determined arbitrarily.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C6CD5-C266-083E-1194-6D2BB4D3E678}"/>
              </a:ext>
            </a:extLst>
          </p:cNvPr>
          <p:cNvSpPr txBox="1"/>
          <p:nvPr/>
        </p:nvSpPr>
        <p:spPr>
          <a:xfrm>
            <a:off x="7069463" y="1082232"/>
            <a:ext cx="391287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values for </a:t>
            </a: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determined from the noise level during quiet periods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58703-80E0-7FC2-20AE-7318AD913D76}"/>
              </a:ext>
            </a:extLst>
          </p:cNvPr>
          <p:cNvSpPr txBox="1"/>
          <p:nvPr/>
        </p:nvSpPr>
        <p:spPr>
          <a:xfrm>
            <a:off x="7069463" y="2588165"/>
            <a:ext cx="391287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addition, there are three criteria to terminate/stop detection: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BEE96-36EC-10F6-6320-4332983F8BEC}"/>
              </a:ext>
            </a:extLst>
          </p:cNvPr>
          <p:cNvSpPr txBox="1"/>
          <p:nvPr/>
        </p:nvSpPr>
        <p:spPr>
          <a:xfrm>
            <a:off x="7365616" y="3329413"/>
            <a:ext cx="372280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smoothed STA/LTA values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the smoothed STA/LTA values cross the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twice (since the </a:t>
            </a:r>
            <a:r>
              <a:rPr lang="en-US" b="1" dirty="0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 the envelope of pre-event noise with the envelope at the stopping point candidates (following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Hibert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2014)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53CE9AA-CEDA-DF13-7D24-9FC16ED4F345}"/>
              </a:ext>
            </a:extLst>
          </p:cNvPr>
          <p:cNvSpPr/>
          <p:nvPr/>
        </p:nvSpPr>
        <p:spPr>
          <a:xfrm>
            <a:off x="353040" y="1682396"/>
            <a:ext cx="4347469" cy="294159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77E3B-4044-F527-B588-8EF5ADEE18F7}"/>
              </a:ext>
            </a:extLst>
          </p:cNvPr>
          <p:cNvSpPr txBox="1"/>
          <p:nvPr/>
        </p:nvSpPr>
        <p:spPr>
          <a:xfrm>
            <a:off x="1472790" y="1482447"/>
            <a:ext cx="21079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Classical STA/LTA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42FB64D-6CE4-E21B-196C-49636354029C}"/>
              </a:ext>
            </a:extLst>
          </p:cNvPr>
          <p:cNvSpPr/>
          <p:nvPr/>
        </p:nvSpPr>
        <p:spPr>
          <a:xfrm>
            <a:off x="6750009" y="811762"/>
            <a:ext cx="4646537" cy="5399467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BC255-91A2-4E68-3C36-E8AE3ED11766}"/>
              </a:ext>
            </a:extLst>
          </p:cNvPr>
          <p:cNvSpPr txBox="1"/>
          <p:nvPr/>
        </p:nvSpPr>
        <p:spPr>
          <a:xfrm>
            <a:off x="7779947" y="471919"/>
            <a:ext cx="25866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Proposed Modifications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(more systematic)</a:t>
            </a:r>
          </a:p>
        </p:txBody>
      </p:sp>
    </p:spTree>
    <p:extLst>
      <p:ext uri="{BB962C8B-B14F-4D97-AF65-F5344CB8AC3E}">
        <p14:creationId xmlns:p14="http://schemas.microsoft.com/office/powerpoint/2010/main" val="40073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B7F30-154D-50E0-3BEA-0A3D5C704731}"/>
              </a:ext>
            </a:extLst>
          </p:cNvPr>
          <p:cNvSpPr/>
          <p:nvPr/>
        </p:nvSpPr>
        <p:spPr>
          <a:xfrm>
            <a:off x="0" y="1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4191F-1939-2394-6975-6D6F19411580}"/>
              </a:ext>
            </a:extLst>
          </p:cNvPr>
          <p:cNvSpPr txBox="1"/>
          <p:nvPr/>
        </p:nvSpPr>
        <p:spPr>
          <a:xfrm>
            <a:off x="169155" y="-30672"/>
            <a:ext cx="1185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Thresholds (on and off) from Quiet Periods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2A71E-4246-EBA7-450C-2B41336D7DA1}"/>
              </a:ext>
            </a:extLst>
          </p:cNvPr>
          <p:cNvSpPr/>
          <p:nvPr/>
        </p:nvSpPr>
        <p:spPr>
          <a:xfrm>
            <a:off x="0" y="6452167"/>
            <a:ext cx="12192000" cy="4003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5DA311F4-95CB-A4D0-8B57-4FB23F10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" y="805545"/>
            <a:ext cx="6725001" cy="4506685"/>
          </a:xfrm>
          <a:prstGeom prst="rect">
            <a:avLst/>
          </a:prstGeom>
        </p:spPr>
      </p:pic>
      <p:pic>
        <p:nvPicPr>
          <p:cNvPr id="8" name="Picture 7" descr="A graph of a distribution of a quiet period&#10;&#10;Description automatically generated">
            <a:extLst>
              <a:ext uri="{FF2B5EF4-FFF2-40B4-BE49-F238E27FC236}">
                <a16:creationId xmlns:a16="http://schemas.microsoft.com/office/drawing/2014/main" id="{BA075C5B-7CE2-D1BD-5EF0-1DFF58FF1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3" r="6775"/>
          <a:stretch/>
        </p:blipFill>
        <p:spPr bwMode="auto">
          <a:xfrm>
            <a:off x="6945489" y="892629"/>
            <a:ext cx="5044697" cy="4332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8C2340-446E-CBF4-62B8-B804F6800CED}"/>
              </a:ext>
            </a:extLst>
          </p:cNvPr>
          <p:cNvSpPr/>
          <p:nvPr/>
        </p:nvSpPr>
        <p:spPr>
          <a:xfrm>
            <a:off x="2000658" y="4398581"/>
            <a:ext cx="415636" cy="637309"/>
          </a:xfrm>
          <a:prstGeom prst="rect">
            <a:avLst/>
          </a:prstGeom>
          <a:solidFill>
            <a:srgbClr val="00B0F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3F9A22-0253-5C20-5AC7-F86A35DD0182}"/>
              </a:ext>
            </a:extLst>
          </p:cNvPr>
          <p:cNvSpPr/>
          <p:nvPr/>
        </p:nvSpPr>
        <p:spPr>
          <a:xfrm>
            <a:off x="562416" y="4398581"/>
            <a:ext cx="1427401" cy="637309"/>
          </a:xfrm>
          <a:prstGeom prst="rect">
            <a:avLst/>
          </a:prstGeom>
          <a:solidFill>
            <a:srgbClr val="00B050">
              <a:alpha val="3058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0E45B-94E5-50CF-2D7E-49FE51C29524}"/>
              </a:ext>
            </a:extLst>
          </p:cNvPr>
          <p:cNvSpPr txBox="1"/>
          <p:nvPr/>
        </p:nvSpPr>
        <p:spPr>
          <a:xfrm>
            <a:off x="7342994" y="1555467"/>
            <a:ext cx="212484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Mean     = -0.0056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Std Dev =  0.0869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10372-5441-0F69-340D-6F23E01EDED9}"/>
              </a:ext>
            </a:extLst>
          </p:cNvPr>
          <p:cNvSpPr txBox="1"/>
          <p:nvPr/>
        </p:nvSpPr>
        <p:spPr>
          <a:xfrm>
            <a:off x="7636202" y="2707760"/>
            <a:ext cx="3940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threshold-on = mean + 3 x Std Dev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AB214-96C3-2661-0AC5-9BB297EB0129}"/>
              </a:ext>
            </a:extLst>
          </p:cNvPr>
          <p:cNvSpPr txBox="1"/>
          <p:nvPr/>
        </p:nvSpPr>
        <p:spPr>
          <a:xfrm>
            <a:off x="8199525" y="3398388"/>
            <a:ext cx="2536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threshold-off = mean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306C9-B25D-96C2-233C-8DD679383972}"/>
              </a:ext>
            </a:extLst>
          </p:cNvPr>
          <p:cNvSpPr txBox="1"/>
          <p:nvPr/>
        </p:nvSpPr>
        <p:spPr>
          <a:xfrm>
            <a:off x="383655" y="5376991"/>
            <a:ext cx="488503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manually 35 hours of quiet periods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 the STA/LTA values of the entire quiet periods</a:t>
            </a:r>
          </a:p>
        </p:txBody>
      </p:sp>
    </p:spTree>
    <p:extLst>
      <p:ext uri="{BB962C8B-B14F-4D97-AF65-F5344CB8AC3E}">
        <p14:creationId xmlns:p14="http://schemas.microsoft.com/office/powerpoint/2010/main" val="1264542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12521</TotalTime>
  <Words>2213</Words>
  <Application>Microsoft Macintosh PowerPoint</Application>
  <PresentationFormat>Widescreen</PresentationFormat>
  <Paragraphs>716</Paragraphs>
  <Slides>40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DotMatrix_TR</vt:lpstr>
      <vt:lpstr>Times New Roman</vt:lpstr>
      <vt:lpstr>Wingdings</vt:lpstr>
      <vt:lpstr>Office Theme</vt:lpstr>
      <vt:lpstr>Volcanic Earthquakes: Their Detection, and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Forecasting the Onset of an Eruption Using the Increase in Seismicity due to Seismic Migration</dc:title>
  <dc:subject/>
  <dc:creator>Andika Bayu Aji</dc:creator>
  <cp:keywords/>
  <dc:description/>
  <cp:lastModifiedBy>#ANDIKA BAYU AJI#</cp:lastModifiedBy>
  <cp:revision>508</cp:revision>
  <cp:lastPrinted>2024-08-12T07:28:18Z</cp:lastPrinted>
  <dcterms:created xsi:type="dcterms:W3CDTF">2023-01-25T10:02:27Z</dcterms:created>
  <dcterms:modified xsi:type="dcterms:W3CDTF">2025-11-18T23:47:46Z</dcterms:modified>
  <cp:category/>
</cp:coreProperties>
</file>