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1"/>
  </p:notesMasterIdLst>
  <p:sldIdLst>
    <p:sldId id="256" r:id="rId4"/>
    <p:sldId id="257" r:id="rId5"/>
    <p:sldId id="1282" r:id="rId6"/>
    <p:sldId id="1291" r:id="rId7"/>
    <p:sldId id="286" r:id="rId8"/>
    <p:sldId id="435" r:id="rId9"/>
    <p:sldId id="1273" r:id="rId10"/>
    <p:sldId id="1283" r:id="rId11"/>
    <p:sldId id="1284" r:id="rId12"/>
    <p:sldId id="1288" r:id="rId13"/>
    <p:sldId id="1285" r:id="rId14"/>
    <p:sldId id="1286" r:id="rId15"/>
    <p:sldId id="1287" r:id="rId16"/>
    <p:sldId id="1294" r:id="rId17"/>
    <p:sldId id="1293" r:id="rId18"/>
    <p:sldId id="1292" r:id="rId19"/>
    <p:sldId id="1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5BBC63-23F2-6EBE-934B-D225E2D4FEBD}" name="Euan Mutch (Asst Prof)" initials="EP" userId="S::euan.mutch@staff.main.ntu.edu.sg::399ab679-6c5e-4bd0-afd4-df18483a6852" providerId="AD"/>
  <p188:author id="{4A3B5690-FB33-290B-3860-7F2023E57E60}" name="Dorianne Evelyne Anne-Marie Tailpied (Dr)" initials="D(" userId="S::dtailpied@staff.main.ntu.edu.sg::fbccbe8f-b7b9-4a0f-aa21-02505a1ff7e1" providerId="AD"/>
  <p188:author id="{C75835C3-391B-B77F-89E3-0B8CD4F2D09E}" name="Christina Widiwijayanti (Dr)" initials="CW" userId="S::CWidiwijayanti@staff.main.ntu.edu.sg::9826e91f-5610-4b95-b285-1fb10d1df9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94"/>
  </p:normalViewPr>
  <p:slideViewPr>
    <p:cSldViewPr snapToGrid="0">
      <p:cViewPr>
        <p:scale>
          <a:sx n="40" d="100"/>
          <a:sy n="40" d="100"/>
        </p:scale>
        <p:origin x="1624" y="696"/>
      </p:cViewPr>
      <p:guideLst/>
    </p:cSldViewPr>
  </p:slideViewPr>
  <p:notesTextViewPr>
    <p:cViewPr>
      <p:scale>
        <a:sx n="1" d="1"/>
        <a:sy n="1" d="1"/>
      </p:scale>
      <p:origin x="0" y="0"/>
    </p:cViewPr>
  </p:notesTextViewPr>
  <p:sorterViewPr>
    <p:cViewPr>
      <p:scale>
        <a:sx n="100" d="100"/>
        <a:sy n="100" d="100"/>
      </p:scale>
      <p:origin x="0" y="-1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CB4DA-B715-A64B-87E6-14D7BE976123}"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B1487-34D5-1F4C-88BB-F6759534B4A6}" type="slidenum">
              <a:rPr lang="en-US" smtClean="0"/>
              <a:t>‹#›</a:t>
            </a:fld>
            <a:endParaRPr lang="en-US"/>
          </a:p>
        </p:txBody>
      </p:sp>
    </p:spTree>
    <p:extLst>
      <p:ext uri="{BB962C8B-B14F-4D97-AF65-F5344CB8AC3E}">
        <p14:creationId xmlns:p14="http://schemas.microsoft.com/office/powerpoint/2010/main" val="151082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B1487-34D5-1F4C-88BB-F6759534B4A6}" type="slidenum">
              <a:rPr lang="en-US" smtClean="0"/>
              <a:t>5</a:t>
            </a:fld>
            <a:endParaRPr lang="en-US"/>
          </a:p>
        </p:txBody>
      </p:sp>
    </p:spTree>
    <p:extLst>
      <p:ext uri="{BB962C8B-B14F-4D97-AF65-F5344CB8AC3E}">
        <p14:creationId xmlns:p14="http://schemas.microsoft.com/office/powerpoint/2010/main" val="142450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B1487-34D5-1F4C-88BB-F6759534B4A6}" type="slidenum">
              <a:rPr lang="en-US" smtClean="0"/>
              <a:t>6</a:t>
            </a:fld>
            <a:endParaRPr lang="en-US"/>
          </a:p>
        </p:txBody>
      </p:sp>
    </p:spTree>
    <p:extLst>
      <p:ext uri="{BB962C8B-B14F-4D97-AF65-F5344CB8AC3E}">
        <p14:creationId xmlns:p14="http://schemas.microsoft.com/office/powerpoint/2010/main" val="176765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7B4C-98E3-0BDC-4996-BE2DDE2D2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9F0CD-3AE5-3EFA-9DFF-1695058D6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509F7-2705-99D8-599C-A68C6E2416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290E2C-E7CB-9958-007E-76349EA5C151}"/>
              </a:ext>
            </a:extLst>
          </p:cNvPr>
          <p:cNvSpPr>
            <a:spLocks noGrp="1"/>
          </p:cNvSpPr>
          <p:nvPr>
            <p:ph type="sldNum" sz="quarter" idx="5"/>
          </p:nvPr>
        </p:nvSpPr>
        <p:spPr/>
        <p:txBody>
          <a:bodyPr/>
          <a:lstStyle/>
          <a:p>
            <a:fld id="{0E08E8C3-A44A-BE49-9402-8389B114D276}" type="slidenum">
              <a:rPr lang="en-US" smtClean="0"/>
              <a:t>7</a:t>
            </a:fld>
            <a:endParaRPr lang="en-US"/>
          </a:p>
        </p:txBody>
      </p:sp>
    </p:spTree>
    <p:extLst>
      <p:ext uri="{BB962C8B-B14F-4D97-AF65-F5344CB8AC3E}">
        <p14:creationId xmlns:p14="http://schemas.microsoft.com/office/powerpoint/2010/main" val="316633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FE58-DA0C-E64D-129F-09835C2B58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351ABC-E87B-435F-360C-932EAAE28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263EB9A-471F-25DD-1055-0883E88E3A07}"/>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5" name="Footer Placeholder 4">
            <a:extLst>
              <a:ext uri="{FF2B5EF4-FFF2-40B4-BE49-F238E27FC236}">
                <a16:creationId xmlns:a16="http://schemas.microsoft.com/office/drawing/2014/main" id="{D1DECEE1-8A89-1EE6-9BEE-E308D72FB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C9C68-4331-0F5B-BD16-C99CAAF91C96}"/>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253179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3371-4964-F990-AC1D-90D54F3EEA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71931A-82D1-0128-F2F7-44D5A4D203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02501A-C370-3635-9838-82A8D1D7EB85}"/>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5" name="Footer Placeholder 4">
            <a:extLst>
              <a:ext uri="{FF2B5EF4-FFF2-40B4-BE49-F238E27FC236}">
                <a16:creationId xmlns:a16="http://schemas.microsoft.com/office/drawing/2014/main" id="{FCCE725A-C1C8-A05C-24D6-124F57DAC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83395-0386-F8BF-A6E6-3424FB2CEF3C}"/>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422672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1714C-8EEC-D3AA-0AD4-B5A481CB4D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1969C2-7A36-5E6B-0A2B-E599D22F030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3B5D18-043B-1DB4-7CB1-CB741E75B69D}"/>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5" name="Footer Placeholder 4">
            <a:extLst>
              <a:ext uri="{FF2B5EF4-FFF2-40B4-BE49-F238E27FC236}">
                <a16:creationId xmlns:a16="http://schemas.microsoft.com/office/drawing/2014/main" id="{D1F2511D-891E-E16E-6C68-558571F76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05C55-7B3F-626E-C930-E68BAE31B3FD}"/>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284524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652D-8CAD-D88B-6C8D-C33BB0C6CC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CBEABEB-63FE-8072-C533-003751186C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7537B6-9F85-E4C3-6C59-D1C8B67F072F}"/>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5" name="Footer Placeholder 4">
            <a:extLst>
              <a:ext uri="{FF2B5EF4-FFF2-40B4-BE49-F238E27FC236}">
                <a16:creationId xmlns:a16="http://schemas.microsoft.com/office/drawing/2014/main" id="{8C4D3B0E-C7B3-D439-A9CE-F0353F364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29B11-4025-285D-5E72-9117002FD8FC}"/>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285164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DC50-D0F1-FEF1-46CD-B930995B0C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932198-7502-9266-452A-85FEF6D176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39B8BB-53B5-FCE8-B2B3-0957E588CAC1}"/>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5" name="Footer Placeholder 4">
            <a:extLst>
              <a:ext uri="{FF2B5EF4-FFF2-40B4-BE49-F238E27FC236}">
                <a16:creationId xmlns:a16="http://schemas.microsoft.com/office/drawing/2014/main" id="{CE8366D5-8440-7940-0ED0-0A319F826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32A5C-7D81-D35F-516F-400D29885D22}"/>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149469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60DA-7810-5DF1-4610-F549E8338D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22F872-D8A0-8B88-556C-86C6D54E2FA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CA8FD3-19C7-086F-B875-F8F17EC63D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EF75BAF-2220-1318-7F07-61DCBCCAEEB5}"/>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6" name="Footer Placeholder 5">
            <a:extLst>
              <a:ext uri="{FF2B5EF4-FFF2-40B4-BE49-F238E27FC236}">
                <a16:creationId xmlns:a16="http://schemas.microsoft.com/office/drawing/2014/main" id="{B7A052CD-E68E-0682-1110-64D841566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691BB-23FA-2D18-6AAC-53976603BE31}"/>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304071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8CCF-2B22-1D20-7642-A86194EE869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DC646E-4607-8B61-6D2B-FB435C25C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D156ED-5DD1-F388-9661-AB9230E7308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5674A8-2269-B980-71F3-16A32365D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E6CCE6-363F-31B6-874C-E29842DDD4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4DDAB8-39B4-2ADF-78C2-754EAAE8BD70}"/>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8" name="Footer Placeholder 7">
            <a:extLst>
              <a:ext uri="{FF2B5EF4-FFF2-40B4-BE49-F238E27FC236}">
                <a16:creationId xmlns:a16="http://schemas.microsoft.com/office/drawing/2014/main" id="{D92B8449-8070-D2AC-83F1-874F6D3B92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DAC925-0962-8B62-F79E-83F1C9EFBF99}"/>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33461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0B3D-0BEB-82CE-BDA8-AB7D9BD3DE9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75122FD-A804-6778-65F8-234C4154CE98}"/>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4" name="Footer Placeholder 3">
            <a:extLst>
              <a:ext uri="{FF2B5EF4-FFF2-40B4-BE49-F238E27FC236}">
                <a16:creationId xmlns:a16="http://schemas.microsoft.com/office/drawing/2014/main" id="{1745F91F-0983-6737-C771-31DCA6C91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50CA4B-89E3-20DF-4D81-CA06E764F9FB}"/>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3185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C8F3EC-2C7E-0A56-D4D9-2D16AEEF6100}"/>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3" name="Footer Placeholder 2">
            <a:extLst>
              <a:ext uri="{FF2B5EF4-FFF2-40B4-BE49-F238E27FC236}">
                <a16:creationId xmlns:a16="http://schemas.microsoft.com/office/drawing/2014/main" id="{2E45812A-6C6A-8240-E147-3FACFA2D20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50EA8-8C0F-E82B-21AF-A348B77F6497}"/>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390996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80A3-7A43-0C5A-EA3B-088AACD73D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1534A5-398E-95E0-35F0-FD2CBC1C5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A417B4D-18EB-3B52-BD86-C2E18FDF3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69AD9B-DC21-6FC6-8C84-22644703AF0B}"/>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6" name="Footer Placeholder 5">
            <a:extLst>
              <a:ext uri="{FF2B5EF4-FFF2-40B4-BE49-F238E27FC236}">
                <a16:creationId xmlns:a16="http://schemas.microsoft.com/office/drawing/2014/main" id="{5551678B-B190-82B0-8939-A4EAF1C3C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0CA46-6818-25AA-CD61-A493352B4271}"/>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62821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356-3D3A-5DBD-53F0-1AA9AE4A03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E153131-309A-A6E0-DF2B-E4508A98F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DCDC9-4570-E083-A461-432BD44E8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24FAF3-A10E-995C-B629-19ECA0D8FDA2}"/>
              </a:ext>
            </a:extLst>
          </p:cNvPr>
          <p:cNvSpPr>
            <a:spLocks noGrp="1"/>
          </p:cNvSpPr>
          <p:nvPr>
            <p:ph type="dt" sz="half" idx="10"/>
          </p:nvPr>
        </p:nvSpPr>
        <p:spPr/>
        <p:txBody>
          <a:bodyPr/>
          <a:lstStyle/>
          <a:p>
            <a:fld id="{588C1253-5C93-3D41-9A24-4F19FC204409}" type="datetimeFigureOut">
              <a:rPr lang="en-US" smtClean="0"/>
              <a:t>11/18/2025</a:t>
            </a:fld>
            <a:endParaRPr lang="en-US"/>
          </a:p>
        </p:txBody>
      </p:sp>
      <p:sp>
        <p:nvSpPr>
          <p:cNvPr id="6" name="Footer Placeholder 5">
            <a:extLst>
              <a:ext uri="{FF2B5EF4-FFF2-40B4-BE49-F238E27FC236}">
                <a16:creationId xmlns:a16="http://schemas.microsoft.com/office/drawing/2014/main" id="{36245F62-BC7A-321F-6FF5-BDCBCCA99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17FAC-6284-41D6-AC87-69109197FC38}"/>
              </a:ext>
            </a:extLst>
          </p:cNvPr>
          <p:cNvSpPr>
            <a:spLocks noGrp="1"/>
          </p:cNvSpPr>
          <p:nvPr>
            <p:ph type="sldNum" sz="quarter" idx="12"/>
          </p:nvPr>
        </p:nvSpPr>
        <p:spPr/>
        <p:txBody>
          <a:bodyPr/>
          <a:lstStyle/>
          <a:p>
            <a:fld id="{3E65010C-5317-C446-82FA-4433E03BBA70}" type="slidenum">
              <a:rPr lang="en-US" smtClean="0"/>
              <a:t>‹#›</a:t>
            </a:fld>
            <a:endParaRPr lang="en-US"/>
          </a:p>
        </p:txBody>
      </p:sp>
    </p:spTree>
    <p:extLst>
      <p:ext uri="{BB962C8B-B14F-4D97-AF65-F5344CB8AC3E}">
        <p14:creationId xmlns:p14="http://schemas.microsoft.com/office/powerpoint/2010/main" val="13590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552FB-F24D-4F2B-D793-21BB8C5AA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C0988C-4B83-311B-57D5-3B0FF677A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A97EC4-F8A3-1465-CD78-1D56F9724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8C1253-5C93-3D41-9A24-4F19FC204409}" type="datetimeFigureOut">
              <a:rPr lang="en-US" smtClean="0"/>
              <a:t>11/18/2025</a:t>
            </a:fld>
            <a:endParaRPr lang="en-US"/>
          </a:p>
        </p:txBody>
      </p:sp>
      <p:sp>
        <p:nvSpPr>
          <p:cNvPr id="5" name="Footer Placeholder 4">
            <a:extLst>
              <a:ext uri="{FF2B5EF4-FFF2-40B4-BE49-F238E27FC236}">
                <a16:creationId xmlns:a16="http://schemas.microsoft.com/office/drawing/2014/main" id="{40C776E4-C9D6-5850-4452-9C2D930BE9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995405-0192-C691-3961-01530C964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65010C-5317-C446-82FA-4433E03BBA70}" type="slidenum">
              <a:rPr lang="en-US" smtClean="0"/>
              <a:t>‹#›</a:t>
            </a:fld>
            <a:endParaRPr lang="en-US"/>
          </a:p>
        </p:txBody>
      </p:sp>
    </p:spTree>
    <p:extLst>
      <p:ext uri="{BB962C8B-B14F-4D97-AF65-F5344CB8AC3E}">
        <p14:creationId xmlns:p14="http://schemas.microsoft.com/office/powerpoint/2010/main" val="108576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volcanoes.usgs.gov/software/swarm/doc/swarm_v3.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D4E5F-0193-CA69-8F15-4F70EEE1D800}"/>
              </a:ext>
            </a:extLst>
          </p:cNvPr>
          <p:cNvSpPr>
            <a:spLocks noGrp="1"/>
          </p:cNvSpPr>
          <p:nvPr>
            <p:ph type="ctrTitle"/>
          </p:nvPr>
        </p:nvSpPr>
        <p:spPr>
          <a:xfrm>
            <a:off x="1144761" y="1559621"/>
            <a:ext cx="9654902" cy="2194212"/>
          </a:xfrm>
        </p:spPr>
        <p:txBody>
          <a:bodyPr anchor="b">
            <a:normAutofit fontScale="90000"/>
          </a:bodyPr>
          <a:lstStyle/>
          <a:p>
            <a:r>
              <a:rPr lang="en-US" sz="4000" dirty="0"/>
              <a:t>Overview of Earthworm and its Core Functionality for Standardizing and Automating workflows</a:t>
            </a:r>
            <a:br>
              <a:rPr lang="en-US" sz="4000" dirty="0"/>
            </a:br>
            <a:br>
              <a:rPr lang="en-US" sz="4000" dirty="0"/>
            </a:br>
            <a:r>
              <a:rPr lang="en-US" sz="2700" dirty="0"/>
              <a:t>Dannie Hidayat</a:t>
            </a:r>
            <a:br>
              <a:rPr lang="en-US" sz="2700" dirty="0"/>
            </a:br>
            <a:r>
              <a:rPr lang="en-US" sz="2700" dirty="0"/>
              <a:t>Earth Observatory of Singapore, Nanyang Technological University</a:t>
            </a:r>
            <a:endParaRPr lang="en-US" sz="2700" dirty="0">
              <a:latin typeface="Aptos" panose="020B0004020202020204" pitchFamily="34" charset="0"/>
            </a:endParaRPr>
          </a:p>
        </p:txBody>
      </p:sp>
      <p:pic>
        <p:nvPicPr>
          <p:cNvPr id="5" name="Picture 4" descr="Logo_ESDM1.gif">
            <a:extLst>
              <a:ext uri="{FF2B5EF4-FFF2-40B4-BE49-F238E27FC236}">
                <a16:creationId xmlns:a16="http://schemas.microsoft.com/office/drawing/2014/main" id="{CF772186-2EBA-24EB-8679-4339ECB9C7C8}"/>
              </a:ext>
            </a:extLst>
          </p:cNvPr>
          <p:cNvPicPr>
            <a:picLocks noChangeAspect="1"/>
          </p:cNvPicPr>
          <p:nvPr/>
        </p:nvPicPr>
        <p:blipFill>
          <a:blip r:embed="rId2"/>
          <a:stretch>
            <a:fillRect/>
          </a:stretch>
        </p:blipFill>
        <p:spPr>
          <a:xfrm>
            <a:off x="862779" y="5058010"/>
            <a:ext cx="960013" cy="914241"/>
          </a:xfrm>
          <a:prstGeom prst="rect">
            <a:avLst/>
          </a:prstGeom>
        </p:spPr>
      </p:pic>
      <p:pic>
        <p:nvPicPr>
          <p:cNvPr id="6" name="Picture 5" descr="EOS_Logo_Vertical.gif">
            <a:extLst>
              <a:ext uri="{FF2B5EF4-FFF2-40B4-BE49-F238E27FC236}">
                <a16:creationId xmlns:a16="http://schemas.microsoft.com/office/drawing/2014/main" id="{BC70BD2E-0F3B-3D6B-784C-93895B2BB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772" y="4886252"/>
            <a:ext cx="1111055" cy="1111055"/>
          </a:xfrm>
          <a:prstGeom prst="rect">
            <a:avLst/>
          </a:prstGeom>
        </p:spPr>
      </p:pic>
      <p:pic>
        <p:nvPicPr>
          <p:cNvPr id="4" name="Picture 3" descr="A logo of a company&#10;&#10;AI-generated content may be incorrect.">
            <a:extLst>
              <a:ext uri="{FF2B5EF4-FFF2-40B4-BE49-F238E27FC236}">
                <a16:creationId xmlns:a16="http://schemas.microsoft.com/office/drawing/2014/main" id="{B35210E1-C0B4-4D67-53FD-3BE1086E1702}"/>
              </a:ext>
            </a:extLst>
          </p:cNvPr>
          <p:cNvPicPr>
            <a:picLocks noChangeAspect="1"/>
          </p:cNvPicPr>
          <p:nvPr/>
        </p:nvPicPr>
        <p:blipFill>
          <a:blip r:embed="rId4"/>
          <a:stretch>
            <a:fillRect/>
          </a:stretch>
        </p:blipFill>
        <p:spPr>
          <a:xfrm>
            <a:off x="10399512" y="5058010"/>
            <a:ext cx="967201" cy="967201"/>
          </a:xfrm>
          <a:prstGeom prst="rect">
            <a:avLst/>
          </a:prstGeom>
        </p:spPr>
      </p:pic>
    </p:spTree>
    <p:extLst>
      <p:ext uri="{BB962C8B-B14F-4D97-AF65-F5344CB8AC3E}">
        <p14:creationId xmlns:p14="http://schemas.microsoft.com/office/powerpoint/2010/main" val="304583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001B17-A75A-8352-FFE3-945FD8902CC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D707325-71FF-FAB6-A884-1B1D07FCAFFF}"/>
              </a:ext>
            </a:extLst>
          </p:cNvPr>
          <p:cNvSpPr txBox="1"/>
          <p:nvPr/>
        </p:nvSpPr>
        <p:spPr>
          <a:xfrm>
            <a:off x="793662" y="386930"/>
            <a:ext cx="10066122" cy="12984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latin typeface="+mj-lt"/>
                <a:ea typeface="+mj-ea"/>
                <a:cs typeface="+mj-cs"/>
              </a:rPr>
              <a:t>Earthworm </a:t>
            </a:r>
            <a:r>
              <a:rPr lang="en-US" sz="3600" dirty="0" err="1">
                <a:latin typeface="+mj-lt"/>
                <a:ea typeface="+mj-ea"/>
                <a:cs typeface="+mj-cs"/>
              </a:rPr>
              <a:t>wave_serverV</a:t>
            </a:r>
            <a:r>
              <a:rPr lang="en-US" sz="3600" dirty="0">
                <a:latin typeface="+mj-lt"/>
                <a:ea typeface="+mj-ea"/>
                <a:cs typeface="+mj-cs"/>
              </a:rPr>
              <a:t> vs Winston</a:t>
            </a:r>
            <a:endParaRPr lang="en-US" sz="36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id="{D8373895-C32B-6D9F-91E6-16FE5C49AF08}"/>
              </a:ext>
            </a:extLst>
          </p:cNvPr>
          <p:cNvSpPr>
            <a:spLocks noChangeArrowheads="1"/>
          </p:cNvSpPr>
          <p:nvPr/>
        </p:nvSpPr>
        <p:spPr bwMode="auto">
          <a:xfrm>
            <a:off x="793661" y="2599509"/>
            <a:ext cx="4530898" cy="3639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lang="en-US" altLang="en-US" sz="2000" dirty="0"/>
              <a:t>D</a:t>
            </a:r>
            <a:r>
              <a:rPr kumimoji="0" lang="en-US" altLang="en-US" sz="2000" b="0" i="0" u="none" strike="noStrike" cap="none" normalizeH="0" baseline="0" dirty="0">
                <a:ln>
                  <a:noFill/>
                </a:ln>
                <a:effectLst/>
              </a:rPr>
              <a:t>ifferent functions regarding data storage and access:</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1" i="0" u="none" strike="noStrike" cap="none" normalizeH="0" baseline="0" dirty="0" err="1">
                <a:ln>
                  <a:noFill/>
                </a:ln>
                <a:effectLst/>
              </a:rPr>
              <a:t>wave_serverV</a:t>
            </a:r>
            <a:r>
              <a:rPr kumimoji="0" lang="en-US" altLang="en-US" sz="2000" b="0" i="0" u="none" strike="noStrike" cap="none" normalizeH="0" baseline="0" dirty="0">
                <a:ln>
                  <a:noFill/>
                </a:ln>
                <a:effectLst/>
              </a:rPr>
              <a:t> is a C-based module providing real-time access to a temporary, disk-based circular buffer of recent waveform data.</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1" i="0" u="none" strike="noStrike" cap="none" normalizeH="0" baseline="0" dirty="0">
                <a:ln>
                  <a:noFill/>
                </a:ln>
                <a:effectLst/>
              </a:rPr>
              <a:t>Winston</a:t>
            </a:r>
            <a:r>
              <a:rPr kumimoji="0" lang="en-US" altLang="en-US" sz="2000" b="0" i="0" u="none" strike="noStrike" cap="none" normalizeH="0" baseline="0" dirty="0">
                <a:ln>
                  <a:noFill/>
                </a:ln>
                <a:effectLst/>
              </a:rPr>
              <a:t> is a Java-based suite that uses a relational database (typically MySQL) for permanent, long-term data archiving and serving.</a:t>
            </a:r>
          </a:p>
        </p:txBody>
      </p:sp>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9A3EBF8C-7C4A-A7CD-6D8A-794DF2744ECC}"/>
              </a:ext>
            </a:extLst>
          </p:cNvPr>
          <p:cNvGraphicFramePr>
            <a:graphicFrameLocks noGrp="1"/>
          </p:cNvGraphicFramePr>
          <p:nvPr>
            <p:extLst>
              <p:ext uri="{D42A27DB-BD31-4B8C-83A1-F6EECF244321}">
                <p14:modId xmlns:p14="http://schemas.microsoft.com/office/powerpoint/2010/main" val="1458296708"/>
              </p:ext>
            </p:extLst>
          </p:nvPr>
        </p:nvGraphicFramePr>
        <p:xfrm>
          <a:off x="5911532" y="2610922"/>
          <a:ext cx="5150278" cy="3460913"/>
        </p:xfrm>
        <a:graphic>
          <a:graphicData uri="http://schemas.openxmlformats.org/drawingml/2006/table">
            <a:tbl>
              <a:tblPr firstRow="1" firstCol="1" bandRow="1">
                <a:noFill/>
                <a:tableStyleId>{5C22544A-7EE6-4342-B048-85BDC9FD1C3A}</a:tableStyleId>
              </a:tblPr>
              <a:tblGrid>
                <a:gridCol w="1595138">
                  <a:extLst>
                    <a:ext uri="{9D8B030D-6E8A-4147-A177-3AD203B41FA5}">
                      <a16:colId xmlns:a16="http://schemas.microsoft.com/office/drawing/2014/main" val="3334942525"/>
                    </a:ext>
                  </a:extLst>
                </a:gridCol>
                <a:gridCol w="1606169">
                  <a:extLst>
                    <a:ext uri="{9D8B030D-6E8A-4147-A177-3AD203B41FA5}">
                      <a16:colId xmlns:a16="http://schemas.microsoft.com/office/drawing/2014/main" val="3817852897"/>
                    </a:ext>
                  </a:extLst>
                </a:gridCol>
                <a:gridCol w="1948971">
                  <a:extLst>
                    <a:ext uri="{9D8B030D-6E8A-4147-A177-3AD203B41FA5}">
                      <a16:colId xmlns:a16="http://schemas.microsoft.com/office/drawing/2014/main" val="1441085945"/>
                    </a:ext>
                  </a:extLst>
                </a:gridCol>
              </a:tblGrid>
              <a:tr h="398459">
                <a:tc>
                  <a:txBody>
                    <a:bodyPr/>
                    <a:lstStyle/>
                    <a:p>
                      <a:pPr marL="0" marR="0">
                        <a:lnSpc>
                          <a:spcPct val="115000"/>
                        </a:lnSpc>
                        <a:spcAft>
                          <a:spcPts val="800"/>
                        </a:spcAft>
                        <a:buNone/>
                      </a:pPr>
                      <a:r>
                        <a:rPr lang="en-US" sz="1400" b="1" kern="100">
                          <a:solidFill>
                            <a:schemeClr val="tx1">
                              <a:lumMod val="75000"/>
                              <a:lumOff val="25000"/>
                            </a:schemeClr>
                          </a:solidFill>
                          <a:effectLst/>
                        </a:rPr>
                        <a:t>Feature</a:t>
                      </a:r>
                      <a:endParaRPr lang="en-US" sz="14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a:lnSpc>
                          <a:spcPct val="115000"/>
                        </a:lnSpc>
                        <a:spcAft>
                          <a:spcPts val="800"/>
                        </a:spcAft>
                        <a:buNone/>
                      </a:pPr>
                      <a:r>
                        <a:rPr lang="en-US" sz="1400" b="1" kern="100">
                          <a:solidFill>
                            <a:schemeClr val="tx1">
                              <a:lumMod val="75000"/>
                              <a:lumOff val="25000"/>
                            </a:schemeClr>
                          </a:solidFill>
                          <a:effectLst/>
                        </a:rPr>
                        <a:t>wave_serverV</a:t>
                      </a:r>
                      <a:endParaRPr lang="en-US" sz="14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a:lnSpc>
                          <a:spcPct val="115000"/>
                        </a:lnSpc>
                        <a:spcAft>
                          <a:spcPts val="800"/>
                        </a:spcAft>
                        <a:buNone/>
                      </a:pPr>
                      <a:r>
                        <a:rPr lang="en-US" sz="1400" b="1" kern="100">
                          <a:solidFill>
                            <a:schemeClr val="tx1">
                              <a:lumMod val="75000"/>
                              <a:lumOff val="25000"/>
                            </a:schemeClr>
                          </a:solidFill>
                          <a:effectLst/>
                        </a:rPr>
                        <a:t>Winston</a:t>
                      </a:r>
                      <a:endParaRPr lang="en-US" sz="14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2003480"/>
                  </a:ext>
                </a:extLst>
              </a:tr>
              <a:tr h="510409">
                <a:tc>
                  <a:txBody>
                    <a:bodyPr/>
                    <a:lstStyle/>
                    <a:p>
                      <a:pPr marL="0" marR="0">
                        <a:lnSpc>
                          <a:spcPct val="115000"/>
                        </a:lnSpc>
                        <a:spcAft>
                          <a:spcPts val="800"/>
                        </a:spcAft>
                        <a:buNone/>
                      </a:pPr>
                      <a:r>
                        <a:rPr lang="en-US" sz="1000" b="1" kern="100">
                          <a:solidFill>
                            <a:schemeClr val="tx1">
                              <a:lumMod val="75000"/>
                              <a:lumOff val="25000"/>
                            </a:schemeClr>
                          </a:solidFill>
                          <a:effectLst/>
                        </a:rPr>
                        <a:t>Primary Role</a:t>
                      </a:r>
                      <a:endParaRPr lang="en-US" sz="10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Real-time access to recent data</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Long-term data archive and service</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592844242"/>
                  </a:ext>
                </a:extLst>
              </a:tr>
              <a:tr h="334774">
                <a:tc>
                  <a:txBody>
                    <a:bodyPr/>
                    <a:lstStyle/>
                    <a:p>
                      <a:pPr marL="0" marR="0">
                        <a:lnSpc>
                          <a:spcPct val="115000"/>
                        </a:lnSpc>
                        <a:spcAft>
                          <a:spcPts val="800"/>
                        </a:spcAft>
                        <a:buNone/>
                      </a:pPr>
                      <a:r>
                        <a:rPr lang="en-US" sz="1000" b="1" kern="100">
                          <a:solidFill>
                            <a:schemeClr val="tx1">
                              <a:lumMod val="75000"/>
                              <a:lumOff val="25000"/>
                            </a:schemeClr>
                          </a:solidFill>
                          <a:effectLst/>
                        </a:rPr>
                        <a:t>Technology</a:t>
                      </a:r>
                      <a:endParaRPr lang="en-US" sz="10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Written in C</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Java-based (using a wrapper)</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84495580"/>
                  </a:ext>
                </a:extLst>
              </a:tr>
              <a:tr h="510409">
                <a:tc>
                  <a:txBody>
                    <a:bodyPr/>
                    <a:lstStyle/>
                    <a:p>
                      <a:pPr marL="0" marR="0">
                        <a:lnSpc>
                          <a:spcPct val="115000"/>
                        </a:lnSpc>
                        <a:spcAft>
                          <a:spcPts val="800"/>
                        </a:spcAft>
                        <a:buNone/>
                      </a:pPr>
                      <a:r>
                        <a:rPr lang="en-US" sz="1000" b="1" kern="100">
                          <a:solidFill>
                            <a:schemeClr val="tx1">
                              <a:lumMod val="75000"/>
                              <a:lumOff val="25000"/>
                            </a:schemeClr>
                          </a:solidFill>
                          <a:effectLst/>
                        </a:rPr>
                        <a:t>Data Storage</a:t>
                      </a:r>
                      <a:endParaRPr lang="en-US" sz="10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Flat files (tank files) in a circular buffer</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Relational database (MySQL)</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65643726"/>
                  </a:ext>
                </a:extLst>
              </a:tr>
              <a:tr h="510409">
                <a:tc>
                  <a:txBody>
                    <a:bodyPr/>
                    <a:lstStyle/>
                    <a:p>
                      <a:pPr marL="0" marR="0">
                        <a:lnSpc>
                          <a:spcPct val="115000"/>
                        </a:lnSpc>
                        <a:spcAft>
                          <a:spcPts val="800"/>
                        </a:spcAft>
                        <a:buNone/>
                      </a:pPr>
                      <a:r>
                        <a:rPr lang="en-US" sz="1000" b="1" kern="100">
                          <a:solidFill>
                            <a:schemeClr val="tx1">
                              <a:lumMod val="75000"/>
                              <a:lumOff val="25000"/>
                            </a:schemeClr>
                          </a:solidFill>
                          <a:effectLst/>
                        </a:rPr>
                        <a:t>Data Longevity</a:t>
                      </a:r>
                      <a:endParaRPr lang="en-US" sz="10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Temporary; data is eventually overwritten</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Permanent; archived as long as needed</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40180373"/>
                  </a:ext>
                </a:extLst>
              </a:tr>
              <a:tr h="510409">
                <a:tc>
                  <a:txBody>
                    <a:bodyPr/>
                    <a:lstStyle/>
                    <a:p>
                      <a:pPr marL="0" marR="0">
                        <a:lnSpc>
                          <a:spcPct val="115000"/>
                        </a:lnSpc>
                        <a:spcAft>
                          <a:spcPts val="800"/>
                        </a:spcAft>
                        <a:buNone/>
                      </a:pPr>
                      <a:r>
                        <a:rPr lang="en-US" sz="1000" b="1" kern="100">
                          <a:solidFill>
                            <a:schemeClr val="tx1">
                              <a:lumMod val="75000"/>
                              <a:lumOff val="25000"/>
                            </a:schemeClr>
                          </a:solidFill>
                          <a:effectLst/>
                        </a:rPr>
                        <a:t>Functionality</a:t>
                      </a:r>
                      <a:endParaRPr lang="en-US" sz="10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Focuses on real-time data serving</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Offers sophisticated data management and querying</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394613186"/>
                  </a:ext>
                </a:extLst>
              </a:tr>
              <a:tr h="686044">
                <a:tc>
                  <a:txBody>
                    <a:bodyPr/>
                    <a:lstStyle/>
                    <a:p>
                      <a:pPr marL="0" marR="0">
                        <a:lnSpc>
                          <a:spcPct val="115000"/>
                        </a:lnSpc>
                        <a:spcAft>
                          <a:spcPts val="800"/>
                        </a:spcAft>
                        <a:buNone/>
                      </a:pPr>
                      <a:r>
                        <a:rPr lang="en-US" sz="1000" b="1" kern="100">
                          <a:solidFill>
                            <a:schemeClr val="tx1">
                              <a:lumMod val="75000"/>
                              <a:lumOff val="25000"/>
                            </a:schemeClr>
                          </a:solidFill>
                          <a:effectLst/>
                        </a:rPr>
                        <a:t>Client Access</a:t>
                      </a:r>
                      <a:endParaRPr lang="en-US" sz="10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Direct connection via defined protocol</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nSpc>
                          <a:spcPct val="115000"/>
                        </a:lnSpc>
                        <a:spcAft>
                          <a:spcPts val="800"/>
                        </a:spcAft>
                        <a:buNone/>
                      </a:pPr>
                      <a:r>
                        <a:rPr lang="en-US" sz="1000" kern="100">
                          <a:solidFill>
                            <a:schemeClr val="tx1">
                              <a:lumMod val="75000"/>
                              <a:lumOff val="25000"/>
                            </a:schemeClr>
                          </a:solidFill>
                          <a:effectLst/>
                        </a:rPr>
                        <a:t>Emulates the wave_serverV protocol for compatibility</a:t>
                      </a:r>
                      <a:endParaRPr lang="en-US" sz="10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140978" marR="105733" marT="70489" marB="7048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25713942"/>
                  </a:ext>
                </a:extLst>
              </a:tr>
            </a:tbl>
          </a:graphicData>
        </a:graphic>
      </p:graphicFrame>
    </p:spTree>
    <p:extLst>
      <p:ext uri="{BB962C8B-B14F-4D97-AF65-F5344CB8AC3E}">
        <p14:creationId xmlns:p14="http://schemas.microsoft.com/office/powerpoint/2010/main" val="252700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8E0813C-857D-3BD7-7239-643EBD141755}"/>
              </a:ext>
            </a:extLst>
          </p:cNvPr>
          <p:cNvPicPr>
            <a:picLocks noChangeAspect="1"/>
          </p:cNvPicPr>
          <p:nvPr/>
        </p:nvPicPr>
        <p:blipFill>
          <a:blip r:embed="rId2"/>
          <a:stretch>
            <a:fillRect/>
          </a:stretch>
        </p:blipFill>
        <p:spPr>
          <a:xfrm>
            <a:off x="3991371" y="899035"/>
            <a:ext cx="6691972" cy="5571067"/>
          </a:xfrm>
          <a:prstGeom prst="rect">
            <a:avLst/>
          </a:prstGeom>
        </p:spPr>
      </p:pic>
      <p:sp>
        <p:nvSpPr>
          <p:cNvPr id="4" name="TextBox 3">
            <a:extLst>
              <a:ext uri="{FF2B5EF4-FFF2-40B4-BE49-F238E27FC236}">
                <a16:creationId xmlns:a16="http://schemas.microsoft.com/office/drawing/2014/main" id="{79247A2A-35C6-2A8B-00EB-8FA3554AF724}"/>
              </a:ext>
            </a:extLst>
          </p:cNvPr>
          <p:cNvSpPr txBox="1"/>
          <p:nvPr/>
        </p:nvSpPr>
        <p:spPr>
          <a:xfrm>
            <a:off x="3991371" y="437370"/>
            <a:ext cx="4138121" cy="461665"/>
          </a:xfrm>
          <a:prstGeom prst="rect">
            <a:avLst/>
          </a:prstGeom>
          <a:noFill/>
        </p:spPr>
        <p:txBody>
          <a:bodyPr wrap="none" rtlCol="0">
            <a:spAutoFit/>
          </a:bodyPr>
          <a:lstStyle/>
          <a:p>
            <a:r>
              <a:rPr lang="en-US" sz="2400" b="1" dirty="0"/>
              <a:t>Winston Wave Server at EOS</a:t>
            </a:r>
          </a:p>
        </p:txBody>
      </p:sp>
      <p:pic>
        <p:nvPicPr>
          <p:cNvPr id="5" name="Picture 4" descr="A computer screen shot of a computer server&#10;&#10;Description automatically generated">
            <a:extLst>
              <a:ext uri="{FF2B5EF4-FFF2-40B4-BE49-F238E27FC236}">
                <a16:creationId xmlns:a16="http://schemas.microsoft.com/office/drawing/2014/main" id="{CAD93D83-6C8B-9138-A1A7-593067CD30EF}"/>
              </a:ext>
            </a:extLst>
          </p:cNvPr>
          <p:cNvPicPr>
            <a:picLocks noChangeAspect="1"/>
          </p:cNvPicPr>
          <p:nvPr/>
        </p:nvPicPr>
        <p:blipFill>
          <a:blip r:embed="rId3"/>
          <a:stretch>
            <a:fillRect/>
          </a:stretch>
        </p:blipFill>
        <p:spPr>
          <a:xfrm>
            <a:off x="1434599" y="3429000"/>
            <a:ext cx="1356089" cy="1356089"/>
          </a:xfrm>
          <a:prstGeom prst="rect">
            <a:avLst/>
          </a:prstGeom>
          <a:solidFill>
            <a:schemeClr val="accent6">
              <a:lumMod val="20000"/>
              <a:lumOff val="80000"/>
            </a:schemeClr>
          </a:solidFill>
          <a:ln w="38100">
            <a:solidFill>
              <a:schemeClr val="tx1">
                <a:lumMod val="50000"/>
                <a:lumOff val="50000"/>
              </a:schemeClr>
            </a:solidFill>
          </a:ln>
        </p:spPr>
      </p:pic>
      <p:sp>
        <p:nvSpPr>
          <p:cNvPr id="6" name="TextBox 5">
            <a:extLst>
              <a:ext uri="{FF2B5EF4-FFF2-40B4-BE49-F238E27FC236}">
                <a16:creationId xmlns:a16="http://schemas.microsoft.com/office/drawing/2014/main" id="{7937E980-49AE-23F8-85A8-3F90326A4D71}"/>
              </a:ext>
            </a:extLst>
          </p:cNvPr>
          <p:cNvSpPr txBox="1"/>
          <p:nvPr/>
        </p:nvSpPr>
        <p:spPr>
          <a:xfrm>
            <a:off x="1190077" y="4761601"/>
            <a:ext cx="1878942" cy="369332"/>
          </a:xfrm>
          <a:prstGeom prst="rect">
            <a:avLst/>
          </a:prstGeom>
          <a:noFill/>
        </p:spPr>
        <p:txBody>
          <a:bodyPr wrap="square">
            <a:spAutoFit/>
          </a:bodyPr>
          <a:lstStyle/>
          <a:p>
            <a:pPr algn="ctr"/>
            <a:r>
              <a:rPr lang="en-US" sz="1800" b="1"/>
              <a:t>EOS SERVER</a:t>
            </a:r>
          </a:p>
        </p:txBody>
      </p:sp>
      <p:cxnSp>
        <p:nvCxnSpPr>
          <p:cNvPr id="7" name="Straight Arrow Connector 6">
            <a:extLst>
              <a:ext uri="{FF2B5EF4-FFF2-40B4-BE49-F238E27FC236}">
                <a16:creationId xmlns:a16="http://schemas.microsoft.com/office/drawing/2014/main" id="{BD3044CC-2F52-BF90-015C-931D02AEEB55}"/>
              </a:ext>
            </a:extLst>
          </p:cNvPr>
          <p:cNvCxnSpPr>
            <a:cxnSpLocks/>
            <a:endCxn id="5" idx="1"/>
          </p:cNvCxnSpPr>
          <p:nvPr/>
        </p:nvCxnSpPr>
        <p:spPr>
          <a:xfrm flipV="1">
            <a:off x="233916" y="4107045"/>
            <a:ext cx="1200683" cy="11967"/>
          </a:xfrm>
          <a:prstGeom prst="straightConnector1">
            <a:avLst/>
          </a:prstGeom>
          <a:ln w="38100">
            <a:solidFill>
              <a:schemeClr val="tx1">
                <a:lumMod val="50000"/>
                <a:lumOff val="50000"/>
              </a:schemeClr>
            </a:solidFill>
            <a:prstDash val="solid"/>
            <a:tailEnd type="stealth" w="lg"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6E20C19-BE96-0DFE-22C4-2FC954BE9CA3}"/>
              </a:ext>
            </a:extLst>
          </p:cNvPr>
          <p:cNvSpPr txBox="1"/>
          <p:nvPr/>
        </p:nvSpPr>
        <p:spPr>
          <a:xfrm>
            <a:off x="-242321" y="2750955"/>
            <a:ext cx="2354964" cy="646331"/>
          </a:xfrm>
          <a:prstGeom prst="rect">
            <a:avLst/>
          </a:prstGeom>
          <a:noFill/>
        </p:spPr>
        <p:txBody>
          <a:bodyPr wrap="square" rtlCol="0">
            <a:spAutoFit/>
          </a:bodyPr>
          <a:lstStyle/>
          <a:p>
            <a:pPr algn="ctr"/>
            <a:r>
              <a:rPr lang="en-US" b="1" i="1" dirty="0">
                <a:solidFill>
                  <a:srgbClr val="C00000"/>
                </a:solidFill>
              </a:rPr>
              <a:t>Earthworm data</a:t>
            </a:r>
          </a:p>
          <a:p>
            <a:pPr algn="ctr"/>
            <a:r>
              <a:rPr lang="en-US" b="1" i="1" dirty="0">
                <a:solidFill>
                  <a:srgbClr val="C00000"/>
                </a:solidFill>
              </a:rPr>
              <a:t>Via internet</a:t>
            </a:r>
          </a:p>
        </p:txBody>
      </p:sp>
    </p:spTree>
    <p:extLst>
      <p:ext uri="{BB962C8B-B14F-4D97-AF65-F5344CB8AC3E}">
        <p14:creationId xmlns:p14="http://schemas.microsoft.com/office/powerpoint/2010/main" val="413678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8203CC-4232-4CF3-FD52-370851C1E74A}"/>
              </a:ext>
            </a:extLst>
          </p:cNvPr>
          <p:cNvSpPr txBox="1"/>
          <p:nvPr/>
        </p:nvSpPr>
        <p:spPr>
          <a:xfrm>
            <a:off x="5155261" y="275557"/>
            <a:ext cx="5178960" cy="1680519"/>
          </a:xfrm>
          <a:prstGeom prst="rect">
            <a:avLst/>
          </a:prstGeom>
        </p:spPr>
        <p:txBody>
          <a:bodyPr vert="horz" lIns="91440" tIns="45720" rIns="91440" bIns="45720" rtlCol="0" anchor="ctr">
            <a:normAutofit/>
          </a:bodyPr>
          <a:lstStyle/>
          <a:p>
            <a:pPr>
              <a:lnSpc>
                <a:spcPct val="90000"/>
              </a:lnSpc>
              <a:spcAft>
                <a:spcPts val="600"/>
              </a:spcAft>
            </a:pPr>
            <a:r>
              <a:rPr lang="en-US" sz="2800" b="1" dirty="0" err="1"/>
              <a:t>Helicorder</a:t>
            </a:r>
            <a:r>
              <a:rPr lang="en-US" sz="2800" b="1" dirty="0"/>
              <a:t> plots</a:t>
            </a:r>
          </a:p>
        </p:txBody>
      </p:sp>
      <p:pic>
        <p:nvPicPr>
          <p:cNvPr id="6" name="Picture 5" descr="A screen shot of a graph&#10;&#10;AI-generated content may be incorrect.">
            <a:extLst>
              <a:ext uri="{FF2B5EF4-FFF2-40B4-BE49-F238E27FC236}">
                <a16:creationId xmlns:a16="http://schemas.microsoft.com/office/drawing/2014/main" id="{4ADB3B3C-7EA7-E644-CE48-DCA5438B41D2}"/>
              </a:ext>
            </a:extLst>
          </p:cNvPr>
          <p:cNvPicPr>
            <a:picLocks noChangeAspect="1"/>
          </p:cNvPicPr>
          <p:nvPr/>
        </p:nvPicPr>
        <p:blipFill>
          <a:blip r:embed="rId2"/>
          <a:stretch>
            <a:fillRect/>
          </a:stretch>
        </p:blipFill>
        <p:spPr>
          <a:xfrm>
            <a:off x="1566216" y="1840747"/>
            <a:ext cx="4292323" cy="4292323"/>
          </a:xfrm>
          <a:prstGeom prst="rect">
            <a:avLst/>
          </a:prstGeom>
        </p:spPr>
      </p:pic>
      <p:pic>
        <p:nvPicPr>
          <p:cNvPr id="4" name="Picture 3" descr="A screen shot of a graph&#10;&#10;AI-generated content may be incorrect.">
            <a:extLst>
              <a:ext uri="{FF2B5EF4-FFF2-40B4-BE49-F238E27FC236}">
                <a16:creationId xmlns:a16="http://schemas.microsoft.com/office/drawing/2014/main" id="{6AE9FEDD-33B5-37BD-3EAB-8AA8C7144669}"/>
              </a:ext>
            </a:extLst>
          </p:cNvPr>
          <p:cNvPicPr>
            <a:picLocks noChangeAspect="1"/>
          </p:cNvPicPr>
          <p:nvPr/>
        </p:nvPicPr>
        <p:blipFill>
          <a:blip r:embed="rId3"/>
          <a:stretch>
            <a:fillRect/>
          </a:stretch>
        </p:blipFill>
        <p:spPr>
          <a:xfrm>
            <a:off x="6926412" y="1840747"/>
            <a:ext cx="4292323" cy="4292323"/>
          </a:xfrm>
          <a:prstGeom prst="rect">
            <a:avLst/>
          </a:prstGeom>
        </p:spPr>
      </p:pic>
    </p:spTree>
    <p:extLst>
      <p:ext uri="{BB962C8B-B14F-4D97-AF65-F5344CB8AC3E}">
        <p14:creationId xmlns:p14="http://schemas.microsoft.com/office/powerpoint/2010/main" val="165042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32ADB-198A-EA30-109F-6FA7CE4D63D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FC0E59-C7B2-6CEA-5361-5AC6903706A6}"/>
              </a:ext>
            </a:extLst>
          </p:cNvPr>
          <p:cNvSpPr txBox="1"/>
          <p:nvPr/>
        </p:nvSpPr>
        <p:spPr>
          <a:xfrm>
            <a:off x="4889205" y="1109404"/>
            <a:ext cx="10515600" cy="186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mj-lt"/>
                <a:ea typeface="+mj-ea"/>
                <a:cs typeface="+mj-cs"/>
              </a:rPr>
              <a:t>RSAM Plots</a:t>
            </a:r>
          </a:p>
        </p:txBody>
      </p:sp>
      <p:pic>
        <p:nvPicPr>
          <p:cNvPr id="4" name="Picture 3" descr="A graph showing a graph&#10;&#10;AI-generated content may be incorrect.">
            <a:extLst>
              <a:ext uri="{FF2B5EF4-FFF2-40B4-BE49-F238E27FC236}">
                <a16:creationId xmlns:a16="http://schemas.microsoft.com/office/drawing/2014/main" id="{71B56CCC-0585-6006-CD4B-A1D0E0AF25E3}"/>
              </a:ext>
            </a:extLst>
          </p:cNvPr>
          <p:cNvPicPr>
            <a:picLocks noChangeAspect="1"/>
          </p:cNvPicPr>
          <p:nvPr/>
        </p:nvPicPr>
        <p:blipFill>
          <a:blip r:embed="rId2"/>
          <a:stretch>
            <a:fillRect/>
          </a:stretch>
        </p:blipFill>
        <p:spPr>
          <a:xfrm>
            <a:off x="181234" y="3365715"/>
            <a:ext cx="5828261" cy="1937896"/>
          </a:xfrm>
          <a:prstGeom prst="rect">
            <a:avLst/>
          </a:prstGeom>
        </p:spPr>
      </p:pic>
      <p:pic>
        <p:nvPicPr>
          <p:cNvPr id="6" name="Picture 5" descr="A graph showing a number of data&#10;&#10;AI-generated content may be incorrect.">
            <a:extLst>
              <a:ext uri="{FF2B5EF4-FFF2-40B4-BE49-F238E27FC236}">
                <a16:creationId xmlns:a16="http://schemas.microsoft.com/office/drawing/2014/main" id="{FE6E3110-381B-7B74-B4C7-7544CB356890}"/>
              </a:ext>
            </a:extLst>
          </p:cNvPr>
          <p:cNvPicPr>
            <a:picLocks noChangeAspect="1"/>
          </p:cNvPicPr>
          <p:nvPr/>
        </p:nvPicPr>
        <p:blipFill>
          <a:blip r:embed="rId3"/>
          <a:stretch>
            <a:fillRect/>
          </a:stretch>
        </p:blipFill>
        <p:spPr>
          <a:xfrm>
            <a:off x="6182505" y="3365715"/>
            <a:ext cx="5828261" cy="1937896"/>
          </a:xfrm>
          <a:prstGeom prst="rect">
            <a:avLst/>
          </a:prstGeom>
        </p:spPr>
      </p:pic>
    </p:spTree>
    <p:extLst>
      <p:ext uri="{BB962C8B-B14F-4D97-AF65-F5344CB8AC3E}">
        <p14:creationId xmlns:p14="http://schemas.microsoft.com/office/powerpoint/2010/main" val="331988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80647376-3164-CD07-496A-24F7BF9AEC43}"/>
              </a:ext>
            </a:extLst>
          </p:cNvPr>
          <p:cNvSpPr txBox="1"/>
          <p:nvPr/>
        </p:nvSpPr>
        <p:spPr>
          <a:xfrm>
            <a:off x="1600162" y="267238"/>
            <a:ext cx="8765669" cy="43088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200" dirty="0">
                <a:latin typeface="Arial Black"/>
                <a:cs typeface="Arial Black"/>
              </a:rPr>
              <a:t>Earthquake: automatic detection and reviewed location</a:t>
            </a:r>
            <a:endParaRPr lang="en-SG" sz="2200" b="1" dirty="0">
              <a:latin typeface="Arial Black"/>
              <a:cs typeface="Arial Black"/>
            </a:endParaRPr>
          </a:p>
        </p:txBody>
      </p:sp>
      <p:sp>
        <p:nvSpPr>
          <p:cNvPr id="3" name="Rectangle 2">
            <a:extLst>
              <a:ext uri="{FF2B5EF4-FFF2-40B4-BE49-F238E27FC236}">
                <a16:creationId xmlns:a16="http://schemas.microsoft.com/office/drawing/2014/main" id="{44DD3D81-AE28-5C1D-F879-F38B732A2646}"/>
              </a:ext>
            </a:extLst>
          </p:cNvPr>
          <p:cNvSpPr/>
          <p:nvPr/>
        </p:nvSpPr>
        <p:spPr>
          <a:xfrm>
            <a:off x="2823629" y="815691"/>
            <a:ext cx="6991325" cy="147732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In addition to regular earthquake identification/counts, automatic earthquake detection can be implemented in Earthworm installation.  Example of the recent detection and reviewed earthquakes locations shown (below)</a:t>
            </a:r>
          </a:p>
          <a:p>
            <a:r>
              <a:rPr lang="en-US" dirty="0"/>
              <a:t> </a:t>
            </a:r>
          </a:p>
        </p:txBody>
      </p:sp>
      <p:pic>
        <p:nvPicPr>
          <p:cNvPr id="4" name="Picture 3">
            <a:extLst>
              <a:ext uri="{FF2B5EF4-FFF2-40B4-BE49-F238E27FC236}">
                <a16:creationId xmlns:a16="http://schemas.microsoft.com/office/drawing/2014/main" id="{33137757-0717-1F7B-D8BE-9A916EE26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996" y="2061236"/>
            <a:ext cx="5734050" cy="4414949"/>
          </a:xfrm>
          <a:prstGeom prst="rect">
            <a:avLst/>
          </a:prstGeom>
          <a:ln>
            <a:noFill/>
          </a:ln>
        </p:spPr>
      </p:pic>
      <p:sp>
        <p:nvSpPr>
          <p:cNvPr id="5" name="TextBox 14">
            <a:extLst>
              <a:ext uri="{FF2B5EF4-FFF2-40B4-BE49-F238E27FC236}">
                <a16:creationId xmlns:a16="http://schemas.microsoft.com/office/drawing/2014/main" id="{B4C298DF-A1EF-5940-6B46-9CB58A7A8464}"/>
              </a:ext>
            </a:extLst>
          </p:cNvPr>
          <p:cNvSpPr txBox="1"/>
          <p:nvPr/>
        </p:nvSpPr>
        <p:spPr>
          <a:xfrm>
            <a:off x="5205470" y="2293019"/>
            <a:ext cx="2550891" cy="70788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chemeClr val="bg1">
                    <a:lumMod val="95000"/>
                    <a:lumOff val="5000"/>
                  </a:schemeClr>
                </a:solidFill>
              </a:rPr>
              <a:t>Pasaman</a:t>
            </a:r>
            <a:r>
              <a:rPr lang="en-US" sz="2000" dirty="0">
                <a:solidFill>
                  <a:schemeClr val="bg1">
                    <a:lumMod val="95000"/>
                    <a:lumOff val="5000"/>
                  </a:schemeClr>
                </a:solidFill>
              </a:rPr>
              <a:t>, W. Sumatra </a:t>
            </a:r>
          </a:p>
          <a:p>
            <a:r>
              <a:rPr lang="en-US" sz="2000" dirty="0">
                <a:solidFill>
                  <a:schemeClr val="bg1">
                    <a:lumMod val="95000"/>
                    <a:lumOff val="5000"/>
                  </a:schemeClr>
                </a:solidFill>
              </a:rPr>
              <a:t>EQs 25 Feb-2Mar 2022</a:t>
            </a:r>
            <a:endParaRPr lang="en-SG" sz="2000" dirty="0">
              <a:solidFill>
                <a:schemeClr val="bg1">
                  <a:lumMod val="95000"/>
                  <a:lumOff val="5000"/>
                </a:schemeClr>
              </a:solidFill>
            </a:endParaRPr>
          </a:p>
        </p:txBody>
      </p:sp>
      <p:sp>
        <p:nvSpPr>
          <p:cNvPr id="6" name="Rectangle 5">
            <a:extLst>
              <a:ext uri="{FF2B5EF4-FFF2-40B4-BE49-F238E27FC236}">
                <a16:creationId xmlns:a16="http://schemas.microsoft.com/office/drawing/2014/main" id="{1B90BF1B-29F1-3A45-B468-08C80E7303D6}"/>
              </a:ext>
            </a:extLst>
          </p:cNvPr>
          <p:cNvSpPr/>
          <p:nvPr/>
        </p:nvSpPr>
        <p:spPr>
          <a:xfrm rot="-1800000">
            <a:off x="6073107" y="3046794"/>
            <a:ext cx="492368" cy="4923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SG"/>
          </a:p>
        </p:txBody>
      </p:sp>
      <p:sp>
        <p:nvSpPr>
          <p:cNvPr id="7" name="TextBox 16">
            <a:extLst>
              <a:ext uri="{FF2B5EF4-FFF2-40B4-BE49-F238E27FC236}">
                <a16:creationId xmlns:a16="http://schemas.microsoft.com/office/drawing/2014/main" id="{CC709521-DF59-D24E-22C9-C22D01D185E3}"/>
              </a:ext>
            </a:extLst>
          </p:cNvPr>
          <p:cNvSpPr txBox="1"/>
          <p:nvPr/>
        </p:nvSpPr>
        <p:spPr>
          <a:xfrm>
            <a:off x="4720007" y="4177725"/>
            <a:ext cx="1604991"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chemeClr val="bg1">
                    <a:lumMod val="95000"/>
                    <a:lumOff val="5000"/>
                  </a:schemeClr>
                </a:solidFill>
              </a:rPr>
              <a:t>Marapi</a:t>
            </a:r>
            <a:r>
              <a:rPr lang="en-US" dirty="0">
                <a:solidFill>
                  <a:schemeClr val="bg1">
                    <a:lumMod val="95000"/>
                    <a:lumOff val="5000"/>
                  </a:schemeClr>
                </a:solidFill>
              </a:rPr>
              <a:t> Seismic</a:t>
            </a:r>
          </a:p>
          <a:p>
            <a:r>
              <a:rPr lang="en-US" dirty="0">
                <a:solidFill>
                  <a:schemeClr val="bg1">
                    <a:lumMod val="95000"/>
                    <a:lumOff val="5000"/>
                  </a:schemeClr>
                </a:solidFill>
              </a:rPr>
              <a:t>Network</a:t>
            </a:r>
            <a:endParaRPr lang="en-SG" dirty="0">
              <a:solidFill>
                <a:schemeClr val="bg1">
                  <a:lumMod val="95000"/>
                  <a:lumOff val="5000"/>
                </a:schemeClr>
              </a:solidFill>
            </a:endParaRPr>
          </a:p>
        </p:txBody>
      </p:sp>
      <p:cxnSp>
        <p:nvCxnSpPr>
          <p:cNvPr id="8" name="Straight Arrow Connector 7">
            <a:extLst>
              <a:ext uri="{FF2B5EF4-FFF2-40B4-BE49-F238E27FC236}">
                <a16:creationId xmlns:a16="http://schemas.microsoft.com/office/drawing/2014/main" id="{9C685947-CACC-508B-3F05-CB797E5C55D4}"/>
              </a:ext>
            </a:extLst>
          </p:cNvPr>
          <p:cNvCxnSpPr/>
          <p:nvPr/>
        </p:nvCxnSpPr>
        <p:spPr>
          <a:xfrm flipV="1">
            <a:off x="6270406" y="4219370"/>
            <a:ext cx="359202" cy="14713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45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504C2-3A7E-DDE8-12B2-AAA8FEAAAB0F}"/>
              </a:ext>
            </a:extLst>
          </p:cNvPr>
          <p:cNvSpPr txBox="1"/>
          <p:nvPr/>
        </p:nvSpPr>
        <p:spPr>
          <a:xfrm>
            <a:off x="7443537" y="4420864"/>
            <a:ext cx="4753581" cy="1477328"/>
          </a:xfrm>
          <a:prstGeom prst="rect">
            <a:avLst/>
          </a:prstGeom>
          <a:noFill/>
        </p:spPr>
        <p:txBody>
          <a:bodyPr wrap="square">
            <a:spAutoFit/>
          </a:bodyPr>
          <a:lstStyle/>
          <a:p>
            <a:pPr algn="ctr"/>
            <a:r>
              <a:rPr lang="en-SG" i="1" dirty="0" err="1"/>
              <a:t>Hypocenters</a:t>
            </a:r>
            <a:r>
              <a:rPr lang="en-SG" i="1" dirty="0"/>
              <a:t> of earthquakes Aug - Dec 2022:</a:t>
            </a:r>
            <a:br>
              <a:rPr lang="en-SG" i="1" dirty="0"/>
            </a:br>
            <a:r>
              <a:rPr lang="en-SG" i="1" dirty="0"/>
              <a:t>(a) Seismic swarm events in September 2022 (red circle).</a:t>
            </a:r>
            <a:br>
              <a:rPr lang="en-SG" i="1" dirty="0"/>
            </a:br>
            <a:r>
              <a:rPr lang="en-SG" i="1" dirty="0"/>
              <a:t>(b) Earthquake depths projected along </a:t>
            </a:r>
          </a:p>
          <a:p>
            <a:pPr algn="ctr"/>
            <a:r>
              <a:rPr lang="en-SG" i="1" dirty="0"/>
              <a:t>a SW–NE cross-section.</a:t>
            </a:r>
            <a:endParaRPr lang="en-US" i="1" dirty="0">
              <a:cs typeface="Times New Roman" panose="02020603050405020304" pitchFamily="18" charset="0"/>
            </a:endParaRPr>
          </a:p>
        </p:txBody>
      </p:sp>
      <p:grpSp>
        <p:nvGrpSpPr>
          <p:cNvPr id="3" name="Group 2">
            <a:extLst>
              <a:ext uri="{FF2B5EF4-FFF2-40B4-BE49-F238E27FC236}">
                <a16:creationId xmlns:a16="http://schemas.microsoft.com/office/drawing/2014/main" id="{B88964BD-DEAE-DB6A-74DA-4E06BBF56422}"/>
              </a:ext>
            </a:extLst>
          </p:cNvPr>
          <p:cNvGrpSpPr/>
          <p:nvPr/>
        </p:nvGrpSpPr>
        <p:grpSpPr>
          <a:xfrm>
            <a:off x="384221" y="171467"/>
            <a:ext cx="7059316" cy="6515066"/>
            <a:chOff x="14383998" y="6876315"/>
            <a:chExt cx="7303276" cy="6827887"/>
          </a:xfrm>
        </p:grpSpPr>
        <p:pic>
          <p:nvPicPr>
            <p:cNvPr id="4" name="Picture 3">
              <a:extLst>
                <a:ext uri="{FF2B5EF4-FFF2-40B4-BE49-F238E27FC236}">
                  <a16:creationId xmlns:a16="http://schemas.microsoft.com/office/drawing/2014/main" id="{38B71937-36DE-024A-B298-3085CF1C096C}"/>
                </a:ext>
              </a:extLst>
            </p:cNvPr>
            <p:cNvPicPr>
              <a:picLocks noChangeAspect="1"/>
            </p:cNvPicPr>
            <p:nvPr/>
          </p:nvPicPr>
          <p:blipFill>
            <a:blip r:embed="rId2">
              <a:extLst>
                <a:ext uri="{28A0092B-C50C-407E-A947-70E740481C1C}">
                  <a14:useLocalDpi xmlns:a14="http://schemas.microsoft.com/office/drawing/2010/main" val="0"/>
                </a:ext>
              </a:extLst>
            </a:blip>
            <a:srcRect l="2422" t="4507" r="2340" b="2930"/>
            <a:stretch>
              <a:fillRect/>
            </a:stretch>
          </p:blipFill>
          <p:spPr>
            <a:xfrm>
              <a:off x="14873764" y="7007252"/>
              <a:ext cx="6813510" cy="3721511"/>
            </a:xfrm>
            <a:prstGeom prst="rect">
              <a:avLst/>
            </a:prstGeom>
          </p:spPr>
        </p:pic>
        <p:pic>
          <p:nvPicPr>
            <p:cNvPr id="5" name="Picture 4">
              <a:extLst>
                <a:ext uri="{FF2B5EF4-FFF2-40B4-BE49-F238E27FC236}">
                  <a16:creationId xmlns:a16="http://schemas.microsoft.com/office/drawing/2014/main" id="{FA3EC119-2D3D-1F7F-685B-A2843AC0FA8C}"/>
                </a:ext>
              </a:extLst>
            </p:cNvPr>
            <p:cNvPicPr>
              <a:picLocks/>
            </p:cNvPicPr>
            <p:nvPr/>
          </p:nvPicPr>
          <p:blipFill>
            <a:blip r:embed="rId3">
              <a:extLst>
                <a:ext uri="{28A0092B-C50C-407E-A947-70E740481C1C}">
                  <a14:useLocalDpi xmlns:a14="http://schemas.microsoft.com/office/drawing/2010/main" val="0"/>
                </a:ext>
              </a:extLst>
            </a:blip>
            <a:srcRect t="3955" r="1857"/>
            <a:stretch>
              <a:fillRect/>
            </a:stretch>
          </p:blipFill>
          <p:spPr>
            <a:xfrm>
              <a:off x="16227321" y="10936824"/>
              <a:ext cx="5033964" cy="2767378"/>
            </a:xfrm>
            <a:prstGeom prst="rect">
              <a:avLst/>
            </a:prstGeom>
          </p:spPr>
        </p:pic>
        <p:sp>
          <p:nvSpPr>
            <p:cNvPr id="6" name="TextBox 5">
              <a:extLst>
                <a:ext uri="{FF2B5EF4-FFF2-40B4-BE49-F238E27FC236}">
                  <a16:creationId xmlns:a16="http://schemas.microsoft.com/office/drawing/2014/main" id="{79F40265-E3AF-4F34-D56E-0BE579B29A35}"/>
                </a:ext>
              </a:extLst>
            </p:cNvPr>
            <p:cNvSpPr txBox="1"/>
            <p:nvPr/>
          </p:nvSpPr>
          <p:spPr>
            <a:xfrm>
              <a:off x="14383998" y="7084671"/>
              <a:ext cx="637218" cy="461665"/>
            </a:xfrm>
            <a:prstGeom prst="rect">
              <a:avLst/>
            </a:prstGeom>
            <a:noFill/>
          </p:spPr>
          <p:txBody>
            <a:bodyPr wrap="square">
              <a:spAutoFit/>
            </a:bodyPr>
            <a:lstStyle/>
            <a:p>
              <a:r>
                <a:rPr lang="en-US" sz="2400" dirty="0">
                  <a:latin typeface="+mj-lt"/>
                  <a:cs typeface="Times New Roman" panose="02020603050405020304" pitchFamily="18" charset="0"/>
                </a:rPr>
                <a:t>(a)</a:t>
              </a:r>
            </a:p>
          </p:txBody>
        </p:sp>
        <p:sp>
          <p:nvSpPr>
            <p:cNvPr id="7" name="TextBox 6">
              <a:extLst>
                <a:ext uri="{FF2B5EF4-FFF2-40B4-BE49-F238E27FC236}">
                  <a16:creationId xmlns:a16="http://schemas.microsoft.com/office/drawing/2014/main" id="{826823B9-880D-FA23-BDAC-4B145448CAE7}"/>
                </a:ext>
              </a:extLst>
            </p:cNvPr>
            <p:cNvSpPr txBox="1"/>
            <p:nvPr/>
          </p:nvSpPr>
          <p:spPr>
            <a:xfrm>
              <a:off x="14407193" y="10564563"/>
              <a:ext cx="590828" cy="461665"/>
            </a:xfrm>
            <a:prstGeom prst="rect">
              <a:avLst/>
            </a:prstGeom>
            <a:noFill/>
          </p:spPr>
          <p:txBody>
            <a:bodyPr wrap="square">
              <a:spAutoFit/>
            </a:bodyPr>
            <a:lstStyle/>
            <a:p>
              <a:r>
                <a:rPr lang="en-US" sz="2400" dirty="0">
                  <a:latin typeface="+mj-lt"/>
                  <a:cs typeface="Times New Roman" panose="02020603050405020304" pitchFamily="18" charset="0"/>
                </a:rPr>
                <a:t>(b)</a:t>
              </a:r>
            </a:p>
          </p:txBody>
        </p:sp>
        <p:sp>
          <p:nvSpPr>
            <p:cNvPr id="8" name="TextBox 7">
              <a:extLst>
                <a:ext uri="{FF2B5EF4-FFF2-40B4-BE49-F238E27FC236}">
                  <a16:creationId xmlns:a16="http://schemas.microsoft.com/office/drawing/2014/main" id="{5545F9F6-F0E8-D03B-F7CB-DEA69589768B}"/>
                </a:ext>
              </a:extLst>
            </p:cNvPr>
            <p:cNvSpPr txBox="1"/>
            <p:nvPr/>
          </p:nvSpPr>
          <p:spPr>
            <a:xfrm>
              <a:off x="17630188" y="6876315"/>
              <a:ext cx="1885196" cy="461665"/>
            </a:xfrm>
            <a:prstGeom prst="rect">
              <a:avLst/>
            </a:prstGeom>
            <a:solidFill>
              <a:schemeClr val="accent6">
                <a:lumMod val="20000"/>
                <a:lumOff val="80000"/>
              </a:schemeClr>
            </a:solidFill>
            <a:ln>
              <a:solidFill>
                <a:srgbClr val="C00000"/>
              </a:solidFill>
            </a:ln>
          </p:spPr>
          <p:txBody>
            <a:bodyPr wrap="none" rtlCol="0">
              <a:spAutoFit/>
            </a:bodyPr>
            <a:lstStyle/>
            <a:p>
              <a:pPr algn="ctr"/>
              <a:r>
                <a:rPr lang="en-US" sz="2400" b="1" dirty="0"/>
                <a:t>Pre – Phase 1</a:t>
              </a:r>
            </a:p>
          </p:txBody>
        </p:sp>
        <p:sp>
          <p:nvSpPr>
            <p:cNvPr id="9" name="Oval 8">
              <a:extLst>
                <a:ext uri="{FF2B5EF4-FFF2-40B4-BE49-F238E27FC236}">
                  <a16:creationId xmlns:a16="http://schemas.microsoft.com/office/drawing/2014/main" id="{192006C5-C07F-F684-EEB2-4BA77B265D6B}"/>
                </a:ext>
              </a:extLst>
            </p:cNvPr>
            <p:cNvSpPr/>
            <p:nvPr/>
          </p:nvSpPr>
          <p:spPr>
            <a:xfrm>
              <a:off x="18744303" y="8408504"/>
              <a:ext cx="517732" cy="459503"/>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6896BAA-B412-17A9-E38F-DC2AA471BB5B}"/>
                </a:ext>
              </a:extLst>
            </p:cNvPr>
            <p:cNvSpPr/>
            <p:nvPr/>
          </p:nvSpPr>
          <p:spPr>
            <a:xfrm>
              <a:off x="18818748" y="11644375"/>
              <a:ext cx="517732" cy="459503"/>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CA834BB-5E9C-E4A0-B43B-8A006A403EF2}"/>
              </a:ext>
            </a:extLst>
          </p:cNvPr>
          <p:cNvSpPr txBox="1"/>
          <p:nvPr/>
        </p:nvSpPr>
        <p:spPr>
          <a:xfrm>
            <a:off x="7740316" y="810791"/>
            <a:ext cx="3444468" cy="2246769"/>
          </a:xfrm>
          <a:prstGeom prst="rect">
            <a:avLst/>
          </a:prstGeom>
          <a:noFill/>
        </p:spPr>
        <p:txBody>
          <a:bodyPr wrap="square">
            <a:spAutoFit/>
          </a:bodyPr>
          <a:lstStyle/>
          <a:p>
            <a:r>
              <a:rPr lang="en-SG" sz="2000" dirty="0">
                <a:cs typeface="Calibri" panose="020F0502020204030204" pitchFamily="34" charset="0"/>
              </a:rPr>
              <a:t>S</a:t>
            </a:r>
            <a:r>
              <a:rPr lang="en-SG" sz="2000" dirty="0">
                <a:solidFill>
                  <a:schemeClr val="tx1"/>
                </a:solidFill>
                <a:cs typeface="Calibri" panose="020F0502020204030204" pitchFamily="34" charset="0"/>
              </a:rPr>
              <a:t>ubtle changes in seismicity were observed during the seismic swarms of September 2022. The events (left) were located 2–4 km deep, northwest of the active crater.</a:t>
            </a:r>
            <a:endParaRPr lang="en-US" sz="2000" dirty="0"/>
          </a:p>
        </p:txBody>
      </p:sp>
    </p:spTree>
    <p:extLst>
      <p:ext uri="{BB962C8B-B14F-4D97-AF65-F5344CB8AC3E}">
        <p14:creationId xmlns:p14="http://schemas.microsoft.com/office/powerpoint/2010/main" val="400009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2D0A-5FF0-F60E-9125-6F0057D6AA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959AF7E-DFBB-F5AA-9DE9-6460FD719BE6}"/>
              </a:ext>
            </a:extLst>
          </p:cNvPr>
          <p:cNvSpPr txBox="1"/>
          <p:nvPr/>
        </p:nvSpPr>
        <p:spPr>
          <a:xfrm>
            <a:off x="818706" y="699182"/>
            <a:ext cx="10738884" cy="5565819"/>
          </a:xfrm>
          <a:prstGeom prst="rect">
            <a:avLst/>
          </a:prstGeom>
          <a:noFill/>
        </p:spPr>
        <p:txBody>
          <a:bodyPr wrap="square">
            <a:spAutoFit/>
          </a:bodyPr>
          <a:lstStyle/>
          <a:p>
            <a:pPr marL="0" marR="0">
              <a:lnSpc>
                <a:spcPct val="115000"/>
              </a:lnSpc>
              <a:spcAft>
                <a:spcPts val="800"/>
              </a:spcAft>
              <a:buNone/>
            </a:pPr>
            <a:r>
              <a:rPr lang="en-US" sz="2400" b="1" i="1" kern="100" dirty="0">
                <a:effectLst/>
                <a:latin typeface="Aptos" panose="020B0004020202020204" pitchFamily="34" charset="0"/>
                <a:ea typeface="Aptos" panose="020B0004020202020204" pitchFamily="34" charset="0"/>
                <a:cs typeface="Times New Roman" panose="02020603050405020304" pitchFamily="18" charset="0"/>
              </a:rPr>
              <a:t>Can earthworm be used for event classification on volcanoes?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While Earthworm is highly effective for basic earthquake detection and location, its core modules do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not inherently perform sophisticated, automatic classification of diverse volcanic event types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like volcano-tectonic (VT), long-period (LP), very-long-period (VLP), or tremor events.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Earthworm's primary automated functions focus on:</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Detection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phase arrivals (P and S waves).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Association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these arrivals into locatable events.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Location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magnitude calculation for standard, impulsive earthquakes (primarily VTs). </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Event Classification Capabilities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capabilities within the standard Earthworm distribution for classification are limited to:</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RSAM (Real-time Seismic Amplitude Measurement):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Monitoring general background amplitude levels, which is a key tool in volcano monitoring, but not a classification of specific event types.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Swarm Alarms: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Triggering alerts based on an increased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rate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detected events, rather than the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type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event. </a:t>
            </a:r>
          </a:p>
        </p:txBody>
      </p:sp>
    </p:spTree>
    <p:extLst>
      <p:ext uri="{BB962C8B-B14F-4D97-AF65-F5344CB8AC3E}">
        <p14:creationId xmlns:p14="http://schemas.microsoft.com/office/powerpoint/2010/main" val="262569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6BF88-92B3-E406-5C35-61274B0FEB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AD7A13-5705-36CE-6005-AE175D8C09A1}"/>
              </a:ext>
            </a:extLst>
          </p:cNvPr>
          <p:cNvSpPr txBox="1"/>
          <p:nvPr/>
        </p:nvSpPr>
        <p:spPr>
          <a:xfrm>
            <a:off x="997689" y="358272"/>
            <a:ext cx="10196622" cy="6499728"/>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Enhancing Classification Capabilities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achieve automatic event classification in an Earthworm environment, volcano observatories typically employ supplementary methods: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Human Review:</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most common approach involves human analysts using client software like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SWARM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visually inspect waveforms, classify events manually, and refine the automatic solutions.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b="1" dirty="0"/>
              <a:t>External Software Integration:</a:t>
            </a:r>
            <a:r>
              <a:rPr lang="en-US" dirty="0"/>
              <a:t> Researchers often use dedicated external software packages (e.g., in Python, such as </a:t>
            </a:r>
            <a:r>
              <a:rPr lang="en-US" dirty="0" err="1"/>
              <a:t>ObsPy</a:t>
            </a:r>
            <a:r>
              <a:rPr lang="en-US" dirty="0"/>
              <a:t> or </a:t>
            </a:r>
            <a:r>
              <a:rPr lang="en-US" dirty="0" err="1"/>
              <a:t>EQCorrScan</a:t>
            </a:r>
            <a:r>
              <a:rPr lang="en-US" dirty="0"/>
              <a:t>) to perform template matching on historical waveform data, including data archived from Earthworm systems (e.g., from a Winston database or SAC files). The results (new event times, picks) can then be imported back into Earthworm for location and archiving.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800" b="1" dirty="0">
                <a:effectLst/>
                <a:latin typeface="Aptos" panose="020B0004020202020204" pitchFamily="34" charset="0"/>
                <a:ea typeface="Aptos" panose="020B0004020202020204" pitchFamily="34" charset="0"/>
                <a:cs typeface="Times New Roman" panose="02020603050405020304" pitchFamily="18" charset="0"/>
              </a:rPr>
              <a:t>Custom Modules:</a:t>
            </a:r>
            <a:r>
              <a:rPr lang="en-US" sz="1800" dirty="0">
                <a:effectLst/>
                <a:latin typeface="Aptos" panose="020B0004020202020204" pitchFamily="34" charset="0"/>
                <a:ea typeface="Aptos" panose="020B0004020202020204" pitchFamily="34" charset="0"/>
                <a:cs typeface="Times New Roman" panose="02020603050405020304" pitchFamily="18" charset="0"/>
              </a:rPr>
              <a:t> Observatories may develop their own custom Earthworm modules tailored to the specific characteristics of the local volcano, but these are not part of the generic Earthworm distribution.</a:t>
            </a:r>
            <a:r>
              <a:rPr lang="en-US" b="1" kern="100" dirty="0">
                <a:latin typeface="Aptos" panose="020B0004020202020204" pitchFamily="34" charset="0"/>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US" b="1" kern="100" dirty="0">
                <a:latin typeface="Aptos" panose="020B0004020202020204" pitchFamily="34" charset="0"/>
                <a:ea typeface="Aptos" panose="020B0004020202020204" pitchFamily="34" charset="0"/>
                <a:cs typeface="Times New Roman" panose="02020603050405020304" pitchFamily="18" charset="0"/>
              </a:rPr>
              <a:t>Machine Learning Integration:</a:t>
            </a:r>
            <a:r>
              <a:rPr lang="en-US" kern="100" dirty="0">
                <a:latin typeface="Aptos" panose="020B0004020202020204" pitchFamily="34" charset="0"/>
                <a:ea typeface="Aptos" panose="020B0004020202020204" pitchFamily="34" charset="0"/>
                <a:cs typeface="Times New Roman" panose="02020603050405020304" pitchFamily="18" charset="0"/>
              </a:rPr>
              <a:t> Research has shown that machine learning (ML) algorithms (such as Neural Networks or Hidden Markov Models) can achieve high accuracy in classifying different volcanic event types (Type A/B, LP, VLP, Tremor). These ML-based classifiers are often developed as external tools or "wrappers" that interface with Earthworm's data streams and products, rather than being built-in standard modules.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3133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C93A12-BB78-6FF8-8567-528A4DF51616}"/>
              </a:ext>
            </a:extLst>
          </p:cNvPr>
          <p:cNvSpPr txBox="1"/>
          <p:nvPr/>
        </p:nvSpPr>
        <p:spPr>
          <a:xfrm>
            <a:off x="284299" y="871870"/>
            <a:ext cx="11103170" cy="1200329"/>
          </a:xfrm>
          <a:prstGeom prst="rect">
            <a:avLst/>
          </a:prstGeom>
          <a:noFill/>
        </p:spPr>
        <p:txBody>
          <a:bodyPr wrap="square" rtlCol="0">
            <a:spAutoFit/>
          </a:bodyPr>
          <a:lstStyle/>
          <a:p>
            <a:pPr lvl="1"/>
            <a:r>
              <a:rPr lang="en-US" dirty="0"/>
              <a:t>Earthworm is an </a:t>
            </a:r>
            <a:r>
              <a:rPr lang="en-US" b="1" dirty="0"/>
              <a:t>open-source, modular software system</a:t>
            </a:r>
            <a:r>
              <a:rPr lang="en-US" dirty="0"/>
              <a:t> for real-time seismic data acquisition and automated earthquake processing, originally developed by the USGS. It standardizes workflows through a system of independent modules that communicate via shared memory regions, or "transport rings", and automates tasks such as event detection, location, and data exchange.</a:t>
            </a:r>
            <a:endParaRPr lang="en-US" sz="2200" dirty="0">
              <a:latin typeface="Aptos" panose="020B0004020202020204" pitchFamily="34" charset="0"/>
            </a:endParaRPr>
          </a:p>
        </p:txBody>
      </p:sp>
      <p:sp>
        <p:nvSpPr>
          <p:cNvPr id="2" name="Rectangle 1">
            <a:extLst>
              <a:ext uri="{FF2B5EF4-FFF2-40B4-BE49-F238E27FC236}">
                <a16:creationId xmlns:a16="http://schemas.microsoft.com/office/drawing/2014/main" id="{CD163888-5B1A-3553-5A46-F6BBB851B4F6}"/>
              </a:ext>
            </a:extLst>
          </p:cNvPr>
          <p:cNvSpPr>
            <a:spLocks noChangeArrowheads="1"/>
          </p:cNvSpPr>
          <p:nvPr/>
        </p:nvSpPr>
        <p:spPr bwMode="auto">
          <a:xfrm>
            <a:off x="850605" y="2305580"/>
            <a:ext cx="10717619" cy="378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9204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A0A0A"/>
                </a:solidFill>
                <a:effectLst/>
              </a:rPr>
              <a:t>Overview of Earthworm</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rPr>
              <a:t>Modular Architecture:</a:t>
            </a:r>
            <a:r>
              <a:rPr kumimoji="0" lang="en-US" altLang="en-US" b="0" i="0" u="none" strike="noStrike" cap="none" normalizeH="0" baseline="0" dirty="0">
                <a:ln>
                  <a:noFill/>
                </a:ln>
                <a:solidFill>
                  <a:schemeClr val="tx1"/>
                </a:solidFill>
                <a:effectLst/>
              </a:rPr>
              <a:t> Earthworm is designed as a collection of nearly 200 independent modules. Each module is specialized for a specific task (e.g., data acquisition, processing, archiving, system control), allowing for flexibility and customization to meet specific network requirements.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rPr>
              <a:t>Real-time Processing:</a:t>
            </a:r>
            <a:r>
              <a:rPr kumimoji="0" lang="en-US" altLang="en-US" b="0" i="0" u="none" strike="noStrike" cap="none" normalizeH="0" baseline="0" dirty="0">
                <a:ln>
                  <a:noFill/>
                </a:ln>
                <a:solidFill>
                  <a:schemeClr val="tx1"/>
                </a:solidFill>
                <a:effectLst/>
              </a:rPr>
              <a:t> The system is optimized for real-time applications in regional and local network seismology and volcano monitoring, providing rapid, automatic earthquake detection and location capabilities as events occur.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rPr>
              <a:t>Open Source &amp; Community Supported:</a:t>
            </a:r>
            <a:r>
              <a:rPr kumimoji="0" lang="en-US" altLang="en-US" b="0" i="0" u="none" strike="noStrike" cap="none" normalizeH="0" baseline="0" dirty="0">
                <a:ln>
                  <a:noFill/>
                </a:ln>
                <a:solidFill>
                  <a:schemeClr val="tx1"/>
                </a:solidFill>
                <a:effectLst/>
              </a:rPr>
              <a:t> Developed primarily in the C programming language, Earthworm is open source with an active international community of users and developers. This facilitates widespread adoption and continuous improvement through community contributions, with maintenance and new releases coordinated by ISTI (Instrumental Software Technologies, Inc.).</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0937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2CD9AB-FF67-109C-2064-1086B94C3B28}"/>
              </a:ext>
            </a:extLst>
          </p:cNvPr>
          <p:cNvSpPr>
            <a:spLocks noChangeArrowheads="1"/>
          </p:cNvSpPr>
          <p:nvPr/>
        </p:nvSpPr>
        <p:spPr bwMode="auto">
          <a:xfrm>
            <a:off x="737190" y="484926"/>
            <a:ext cx="10717619" cy="627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92046" numCol="1" anchor="ctr" anchorCtr="0" compatLnSpc="1">
            <a:prstTxWarp prst="textNoShape">
              <a:avLst/>
            </a:prstTxWarp>
            <a:spAutoFit/>
          </a:bodyPr>
          <a:lstStyle/>
          <a:p>
            <a:r>
              <a:rPr lang="en-US" b="1" dirty="0"/>
              <a:t>Core Functionality for Standardizing and Automating Workflows</a:t>
            </a:r>
            <a:endParaRPr lang="en-US" dirty="0"/>
          </a:p>
          <a:p>
            <a:r>
              <a:rPr lang="en-US" dirty="0"/>
              <a:t>Earthworm standardizes and automates seismic workflows through its data flow architecture and specific processing modules: </a:t>
            </a:r>
          </a:p>
          <a:p>
            <a:pPr lvl="0"/>
            <a:r>
              <a:rPr lang="en-US" b="1" dirty="0"/>
              <a:t>Data Acquisition and Exchange</a:t>
            </a:r>
            <a:r>
              <a:rPr lang="en-US" dirty="0"/>
              <a:t>: Data acquisition PCs receive continuous data streams from various seismic sensors, digitizers (e.g., Quanterra Q330, </a:t>
            </a:r>
            <a:r>
              <a:rPr lang="en-US" dirty="0" err="1"/>
              <a:t>Guralp</a:t>
            </a:r>
            <a:r>
              <a:rPr lang="en-US" dirty="0"/>
              <a:t> SCREAM servers), and external networks via standard protocols like </a:t>
            </a:r>
            <a:r>
              <a:rPr lang="en-US" dirty="0" err="1"/>
              <a:t>SeedLink</a:t>
            </a:r>
            <a:r>
              <a:rPr lang="en-US" dirty="0"/>
              <a:t> or LISS.</a:t>
            </a:r>
          </a:p>
          <a:p>
            <a:pPr lvl="0"/>
            <a:r>
              <a:rPr lang="en-US" b="1" dirty="0"/>
              <a:t>Automatic Processing Pipeline</a:t>
            </a:r>
            <a:r>
              <a:rPr lang="en-US" dirty="0"/>
              <a:t>: A series of interconnected modules creates an automated processing pipeline:</a:t>
            </a:r>
          </a:p>
          <a:p>
            <a:pPr lvl="1"/>
            <a:r>
              <a:rPr lang="en-US" b="1" dirty="0"/>
              <a:t>Picking</a:t>
            </a:r>
            <a:r>
              <a:rPr lang="en-US" dirty="0"/>
              <a:t>: The </a:t>
            </a:r>
            <a:r>
              <a:rPr lang="en-US" dirty="0" err="1"/>
              <a:t>pick_ew</a:t>
            </a:r>
            <a:r>
              <a:rPr lang="en-US" dirty="0"/>
              <a:t> module continuously analyzes waveform data in the "wave ring" to automatically identify P and S phase arrivals.</a:t>
            </a:r>
          </a:p>
          <a:p>
            <a:pPr lvl="1"/>
            <a:r>
              <a:rPr lang="en-US" b="1" dirty="0"/>
              <a:t>Association</a:t>
            </a:r>
            <a:r>
              <a:rPr lang="en-US" dirty="0"/>
              <a:t>: The </a:t>
            </a:r>
            <a:r>
              <a:rPr lang="en-US" dirty="0" err="1"/>
              <a:t>binder_ew</a:t>
            </a:r>
            <a:r>
              <a:rPr lang="en-US" dirty="0"/>
              <a:t> module organizes these phase picks from multiple stations into coherent seismic events and performs a preliminary location using a simple crustal model.</a:t>
            </a:r>
          </a:p>
          <a:p>
            <a:pPr lvl="1"/>
            <a:r>
              <a:rPr lang="en-US" b="1" dirty="0"/>
              <a:t>Location</a:t>
            </a:r>
            <a:r>
              <a:rPr lang="en-US" dirty="0"/>
              <a:t>: The hyp2000_mgr module then manages the data flow to the </a:t>
            </a:r>
            <a:r>
              <a:rPr lang="en-US" dirty="0" err="1"/>
              <a:t>Hypoinverse</a:t>
            </a:r>
            <a:r>
              <a:rPr lang="en-US" dirty="0"/>
              <a:t> earthquake location software, which computes a more refined and final location and magnitude for the event.</a:t>
            </a:r>
          </a:p>
          <a:p>
            <a:pPr lvl="0"/>
            <a:r>
              <a:rPr lang="en-US" b="1" dirty="0"/>
              <a:t>System Management and Robustness</a:t>
            </a:r>
            <a:r>
              <a:rPr lang="en-US" dirty="0"/>
              <a:t>: The </a:t>
            </a:r>
            <a:r>
              <a:rPr lang="en-US" dirty="0" err="1"/>
              <a:t>statmgr</a:t>
            </a:r>
            <a:r>
              <a:rPr lang="en-US" dirty="0"/>
              <a:t> module provides automation by monitoring the health of all other Earthworm modules, automatically restarting any that fail and sending email alerts to operators, ensuring continuous, reliable operation.</a:t>
            </a:r>
          </a:p>
          <a:p>
            <a:r>
              <a:rPr lang="en-US" b="1" dirty="0"/>
              <a:t>Data Archiving and Distribution</a:t>
            </a:r>
            <a:r>
              <a:rPr lang="en-US" dirty="0"/>
              <a:t>: Other modules automate the conversion and saving of event files (e.g., into SAC or </a:t>
            </a:r>
            <a:r>
              <a:rPr lang="en-US" dirty="0" err="1"/>
              <a:t>miniSEED</a:t>
            </a:r>
            <a:r>
              <a:rPr lang="en-US" dirty="0"/>
              <a:t> formats) to disk and facilitate data exchange with other data centers using standard protocols.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6518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C305-0EB5-2357-A148-3AEB1A37C09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A48C0D2-39DB-5F47-4248-7E05879841C9}"/>
              </a:ext>
            </a:extLst>
          </p:cNvPr>
          <p:cNvSpPr>
            <a:spLocks noChangeArrowheads="1"/>
          </p:cNvSpPr>
          <p:nvPr/>
        </p:nvSpPr>
        <p:spPr bwMode="auto">
          <a:xfrm>
            <a:off x="737190" y="484926"/>
            <a:ext cx="10717619" cy="627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92046" numCol="1" anchor="ctr" anchorCtr="0" compatLnSpc="1">
            <a:prstTxWarp prst="textNoShape">
              <a:avLst/>
            </a:prstTxWarp>
            <a:spAutoFit/>
          </a:bodyPr>
          <a:lstStyle/>
          <a:p>
            <a:r>
              <a:rPr lang="en-US" b="1" dirty="0"/>
              <a:t>Core Functionality for Standardizing and Automating Workflows</a:t>
            </a:r>
            <a:endParaRPr lang="en-US" dirty="0"/>
          </a:p>
          <a:p>
            <a:r>
              <a:rPr lang="en-US" dirty="0"/>
              <a:t>Earthworm standardizes and automates seismic workflows through its data flow architecture and specific processing modules: </a:t>
            </a:r>
          </a:p>
          <a:p>
            <a:pPr lvl="0"/>
            <a:r>
              <a:rPr lang="en-US" b="1" dirty="0"/>
              <a:t>Data Acquisition and Exchange</a:t>
            </a:r>
            <a:r>
              <a:rPr lang="en-US" dirty="0"/>
              <a:t>: Data acquisition PCs receive continuous data streams from various seismic sensors, digitizers (e.g., Quanterra Q330, </a:t>
            </a:r>
            <a:r>
              <a:rPr lang="en-US" dirty="0" err="1"/>
              <a:t>Guralp</a:t>
            </a:r>
            <a:r>
              <a:rPr lang="en-US" dirty="0"/>
              <a:t> SCREAM servers), and external networks via standard protocols like </a:t>
            </a:r>
            <a:r>
              <a:rPr lang="en-US" dirty="0" err="1"/>
              <a:t>SeedLink</a:t>
            </a:r>
            <a:r>
              <a:rPr lang="en-US" dirty="0"/>
              <a:t> or LISS.</a:t>
            </a:r>
          </a:p>
          <a:p>
            <a:pPr lvl="0"/>
            <a:r>
              <a:rPr lang="en-US" b="1" dirty="0"/>
              <a:t>Automatic Processing Pipeline</a:t>
            </a:r>
            <a:r>
              <a:rPr lang="en-US" dirty="0"/>
              <a:t>: A series of interconnected modules creates an automated processing pipeline:</a:t>
            </a:r>
          </a:p>
          <a:p>
            <a:pPr lvl="1"/>
            <a:r>
              <a:rPr lang="en-US" b="1" dirty="0"/>
              <a:t>Picking</a:t>
            </a:r>
            <a:r>
              <a:rPr lang="en-US" dirty="0"/>
              <a:t>: The </a:t>
            </a:r>
            <a:r>
              <a:rPr lang="en-US" dirty="0" err="1"/>
              <a:t>pick_ew</a:t>
            </a:r>
            <a:r>
              <a:rPr lang="en-US" dirty="0"/>
              <a:t> module continuously analyzes waveform data in the "wave ring" to automatically identify P and S phase arrivals.</a:t>
            </a:r>
          </a:p>
          <a:p>
            <a:pPr lvl="1"/>
            <a:r>
              <a:rPr lang="en-US" b="1" dirty="0"/>
              <a:t>Association</a:t>
            </a:r>
            <a:r>
              <a:rPr lang="en-US" dirty="0"/>
              <a:t>: The </a:t>
            </a:r>
            <a:r>
              <a:rPr lang="en-US" dirty="0" err="1"/>
              <a:t>binder_ew</a:t>
            </a:r>
            <a:r>
              <a:rPr lang="en-US" dirty="0"/>
              <a:t> module organizes these phase picks from multiple stations into coherent seismic events and performs a preliminary location using a simple crustal model.</a:t>
            </a:r>
          </a:p>
          <a:p>
            <a:pPr lvl="1"/>
            <a:r>
              <a:rPr lang="en-US" b="1" dirty="0"/>
              <a:t>Location</a:t>
            </a:r>
            <a:r>
              <a:rPr lang="en-US" dirty="0"/>
              <a:t>: The hyp2000_mgr module then manages the data flow to the </a:t>
            </a:r>
            <a:r>
              <a:rPr lang="en-US" dirty="0" err="1"/>
              <a:t>Hypoinverse</a:t>
            </a:r>
            <a:r>
              <a:rPr lang="en-US" dirty="0"/>
              <a:t> earthquake location software, which computes a more refined and final location and magnitude for the event.</a:t>
            </a:r>
          </a:p>
          <a:p>
            <a:pPr lvl="0"/>
            <a:r>
              <a:rPr lang="en-US" b="1" dirty="0"/>
              <a:t>System Management and Robustness</a:t>
            </a:r>
            <a:r>
              <a:rPr lang="en-US" dirty="0"/>
              <a:t>: The </a:t>
            </a:r>
            <a:r>
              <a:rPr lang="en-US" dirty="0" err="1"/>
              <a:t>statmgr</a:t>
            </a:r>
            <a:r>
              <a:rPr lang="en-US" dirty="0"/>
              <a:t> module provides automation by monitoring the health of all other Earthworm modules, automatically restarting any that fail and sending email alerts to operators, ensuring continuous, reliable operation.</a:t>
            </a:r>
          </a:p>
          <a:p>
            <a:r>
              <a:rPr lang="en-US" b="1" dirty="0"/>
              <a:t>Data Archiving and Distribution</a:t>
            </a:r>
            <a:r>
              <a:rPr lang="en-US" dirty="0"/>
              <a:t>: Other modules automate the conversion and saving of event files (e.g., into SAC or </a:t>
            </a:r>
            <a:r>
              <a:rPr lang="en-US" dirty="0" err="1"/>
              <a:t>miniSEED</a:t>
            </a:r>
            <a:r>
              <a:rPr lang="en-US" dirty="0"/>
              <a:t> formats) to disk and facilitate data exchange with other data centers using standard protocols.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chemeClr val="tx1"/>
                </a:solidFill>
                <a:effectLst/>
              </a:rPr>
            </a:b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3656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Arrow Connector 91">
            <a:extLst>
              <a:ext uri="{FF2B5EF4-FFF2-40B4-BE49-F238E27FC236}">
                <a16:creationId xmlns:a16="http://schemas.microsoft.com/office/drawing/2014/main" id="{57561275-B6AE-7146-8CBD-FC2122775451}"/>
              </a:ext>
            </a:extLst>
          </p:cNvPr>
          <p:cNvCxnSpPr>
            <a:cxnSpLocks/>
          </p:cNvCxnSpPr>
          <p:nvPr/>
        </p:nvCxnSpPr>
        <p:spPr>
          <a:xfrm>
            <a:off x="1386037" y="2957686"/>
            <a:ext cx="3105047" cy="579146"/>
          </a:xfrm>
          <a:prstGeom prst="straightConnector1">
            <a:avLst/>
          </a:prstGeom>
          <a:ln w="28575">
            <a:solidFill>
              <a:schemeClr val="tx1">
                <a:lumMod val="50000"/>
                <a:lumOff val="50000"/>
              </a:schemeClr>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201D554F-B6DB-8D44-E0DF-EA94909D0C3B}"/>
              </a:ext>
            </a:extLst>
          </p:cNvPr>
          <p:cNvCxnSpPr>
            <a:cxnSpLocks/>
          </p:cNvCxnSpPr>
          <p:nvPr/>
        </p:nvCxnSpPr>
        <p:spPr>
          <a:xfrm>
            <a:off x="1379979" y="4167450"/>
            <a:ext cx="3114874" cy="73907"/>
          </a:xfrm>
          <a:prstGeom prst="straightConnector1">
            <a:avLst/>
          </a:prstGeom>
          <a:ln w="28575">
            <a:solidFill>
              <a:schemeClr val="tx1">
                <a:lumMod val="50000"/>
                <a:lumOff val="50000"/>
              </a:schemeClr>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8" name="Text Box 1"/>
          <p:cNvSpPr txBox="1">
            <a:spLocks noChangeArrowheads="1"/>
          </p:cNvSpPr>
          <p:nvPr/>
        </p:nvSpPr>
        <p:spPr bwMode="auto">
          <a:xfrm>
            <a:off x="160884" y="130415"/>
            <a:ext cx="8750619" cy="5760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69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WenQuanYi Zen Hei" charset="0"/>
                <a:cs typeface="WenQuanYi Zen Hei" charset="0"/>
              </a:defRPr>
            </a:lvl9pPr>
          </a:lstStyle>
          <a:p>
            <a:pPr>
              <a:buClrTx/>
              <a:buFontTx/>
              <a:buNone/>
            </a:pPr>
            <a:r>
              <a:rPr lang="en-SG" sz="2800" b="1">
                <a:solidFill>
                  <a:schemeClr val="tx1"/>
                </a:solidFill>
                <a:latin typeface="+mn-lt"/>
                <a:cs typeface="Arial Black"/>
              </a:rPr>
              <a:t>Data acquisition, transmission, archiving and sharing</a:t>
            </a:r>
            <a:endParaRPr lang="en-US" altLang="en-US" sz="2800" b="1">
              <a:solidFill>
                <a:schemeClr val="tx1"/>
              </a:solidFill>
              <a:latin typeface="+mn-lt"/>
              <a:cs typeface="Arial Black"/>
            </a:endParaRPr>
          </a:p>
          <a:p>
            <a:pPr>
              <a:buClrTx/>
              <a:buFontTx/>
              <a:buNone/>
            </a:pPr>
            <a:endParaRPr lang="en-US" altLang="en-US" sz="2800" b="1">
              <a:solidFill>
                <a:schemeClr val="tx1"/>
              </a:solidFill>
              <a:latin typeface="+mn-lt"/>
              <a:cs typeface="Arial Black"/>
            </a:endParaRPr>
          </a:p>
        </p:txBody>
      </p:sp>
      <p:grpSp>
        <p:nvGrpSpPr>
          <p:cNvPr id="52" name="Group 51">
            <a:extLst>
              <a:ext uri="{FF2B5EF4-FFF2-40B4-BE49-F238E27FC236}">
                <a16:creationId xmlns:a16="http://schemas.microsoft.com/office/drawing/2014/main" id="{3525E1AB-CDC5-32DA-5B63-2378D48ED8CA}"/>
              </a:ext>
            </a:extLst>
          </p:cNvPr>
          <p:cNvGrpSpPr/>
          <p:nvPr/>
        </p:nvGrpSpPr>
        <p:grpSpPr>
          <a:xfrm>
            <a:off x="243845" y="3409129"/>
            <a:ext cx="1124714" cy="1208404"/>
            <a:chOff x="320565" y="826718"/>
            <a:chExt cx="1124714" cy="1208404"/>
          </a:xfrm>
        </p:grpSpPr>
        <p:sp>
          <p:nvSpPr>
            <p:cNvPr id="51" name="Rounded Rectangle 50">
              <a:extLst>
                <a:ext uri="{FF2B5EF4-FFF2-40B4-BE49-F238E27FC236}">
                  <a16:creationId xmlns:a16="http://schemas.microsoft.com/office/drawing/2014/main" id="{5547DD45-7CCF-E577-BF8E-3AE4FE520B9D}"/>
                </a:ext>
              </a:extLst>
            </p:cNvPr>
            <p:cNvSpPr/>
            <p:nvPr/>
          </p:nvSpPr>
          <p:spPr>
            <a:xfrm>
              <a:off x="320565" y="826718"/>
              <a:ext cx="1124714" cy="1122566"/>
            </a:xfrm>
            <a:prstGeom prst="roundRect">
              <a:avLst/>
            </a:prstGeom>
            <a:solidFill>
              <a:schemeClr val="accent2">
                <a:lumMod val="20000"/>
                <a:lumOff val="80000"/>
              </a:schemeClr>
            </a:solid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4517288-11F9-906F-1F75-525FBB387F44}"/>
                </a:ext>
              </a:extLst>
            </p:cNvPr>
            <p:cNvPicPr>
              <a:picLocks noChangeAspect="1"/>
            </p:cNvPicPr>
            <p:nvPr/>
          </p:nvPicPr>
          <p:blipFill>
            <a:blip r:embed="rId3"/>
            <a:stretch>
              <a:fillRect/>
            </a:stretch>
          </p:blipFill>
          <p:spPr>
            <a:xfrm>
              <a:off x="414922" y="841464"/>
              <a:ext cx="936000" cy="936000"/>
            </a:xfrm>
            <a:prstGeom prst="rect">
              <a:avLst/>
            </a:prstGeom>
            <a:ln w="57150">
              <a:noFill/>
            </a:ln>
          </p:spPr>
        </p:pic>
        <p:sp>
          <p:nvSpPr>
            <p:cNvPr id="44" name="TextBox 43">
              <a:extLst>
                <a:ext uri="{FF2B5EF4-FFF2-40B4-BE49-F238E27FC236}">
                  <a16:creationId xmlns:a16="http://schemas.microsoft.com/office/drawing/2014/main" id="{1AE6A740-72D8-8118-581B-E92DCF73734A}"/>
                </a:ext>
              </a:extLst>
            </p:cNvPr>
            <p:cNvSpPr txBox="1"/>
            <p:nvPr/>
          </p:nvSpPr>
          <p:spPr>
            <a:xfrm>
              <a:off x="572937" y="1665790"/>
              <a:ext cx="611065" cy="369332"/>
            </a:xfrm>
            <a:prstGeom prst="rect">
              <a:avLst/>
            </a:prstGeom>
            <a:noFill/>
          </p:spPr>
          <p:txBody>
            <a:bodyPr wrap="none" rtlCol="0">
              <a:spAutoFit/>
            </a:bodyPr>
            <a:lstStyle/>
            <a:p>
              <a:r>
                <a:rPr lang="en-US"/>
                <a:t>GPS</a:t>
              </a:r>
            </a:p>
          </p:txBody>
        </p:sp>
      </p:grpSp>
      <p:grpSp>
        <p:nvGrpSpPr>
          <p:cNvPr id="54" name="Group 53">
            <a:extLst>
              <a:ext uri="{FF2B5EF4-FFF2-40B4-BE49-F238E27FC236}">
                <a16:creationId xmlns:a16="http://schemas.microsoft.com/office/drawing/2014/main" id="{85E8DEEB-021C-8564-B6F0-8D4C64BBFA2F}"/>
              </a:ext>
            </a:extLst>
          </p:cNvPr>
          <p:cNvGrpSpPr/>
          <p:nvPr/>
        </p:nvGrpSpPr>
        <p:grpSpPr>
          <a:xfrm>
            <a:off x="1485048" y="3409129"/>
            <a:ext cx="1124714" cy="1205622"/>
            <a:chOff x="10010255" y="2161735"/>
            <a:chExt cx="1124714" cy="1205622"/>
          </a:xfrm>
        </p:grpSpPr>
        <p:sp>
          <p:nvSpPr>
            <p:cNvPr id="53" name="Rounded Rectangle 52">
              <a:extLst>
                <a:ext uri="{FF2B5EF4-FFF2-40B4-BE49-F238E27FC236}">
                  <a16:creationId xmlns:a16="http://schemas.microsoft.com/office/drawing/2014/main" id="{997F7B40-C253-C915-ED2C-2A8B8B45D7FA}"/>
                </a:ext>
              </a:extLst>
            </p:cNvPr>
            <p:cNvSpPr/>
            <p:nvPr/>
          </p:nvSpPr>
          <p:spPr>
            <a:xfrm>
              <a:off x="10010255" y="2161735"/>
              <a:ext cx="1124714" cy="1122566"/>
            </a:xfrm>
            <a:prstGeom prst="roundRect">
              <a:avLst/>
            </a:prstGeom>
            <a:solidFill>
              <a:schemeClr val="accent2">
                <a:lumMod val="20000"/>
                <a:lumOff val="80000"/>
              </a:schemeClr>
            </a:solid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2CA7D45-7BF3-7210-DBFE-67E2E1337B81}"/>
                </a:ext>
              </a:extLst>
            </p:cNvPr>
            <p:cNvPicPr>
              <a:picLocks noChangeAspect="1"/>
            </p:cNvPicPr>
            <p:nvPr/>
          </p:nvPicPr>
          <p:blipFill>
            <a:blip r:embed="rId4"/>
            <a:stretch>
              <a:fillRect/>
            </a:stretch>
          </p:blipFill>
          <p:spPr>
            <a:xfrm>
              <a:off x="10097228" y="2195229"/>
              <a:ext cx="936000" cy="936000"/>
            </a:xfrm>
            <a:prstGeom prst="rect">
              <a:avLst/>
            </a:prstGeom>
          </p:spPr>
        </p:pic>
        <p:sp>
          <p:nvSpPr>
            <p:cNvPr id="45" name="TextBox 44">
              <a:extLst>
                <a:ext uri="{FF2B5EF4-FFF2-40B4-BE49-F238E27FC236}">
                  <a16:creationId xmlns:a16="http://schemas.microsoft.com/office/drawing/2014/main" id="{F29CBF57-CA52-ECB2-79E8-F466F06B1733}"/>
                </a:ext>
              </a:extLst>
            </p:cNvPr>
            <p:cNvSpPr txBox="1"/>
            <p:nvPr/>
          </p:nvSpPr>
          <p:spPr>
            <a:xfrm>
              <a:off x="10280705" y="2998025"/>
              <a:ext cx="583814" cy="369332"/>
            </a:xfrm>
            <a:prstGeom prst="rect">
              <a:avLst/>
            </a:prstGeom>
            <a:noFill/>
          </p:spPr>
          <p:txBody>
            <a:bodyPr wrap="none" rtlCol="0">
              <a:spAutoFit/>
            </a:bodyPr>
            <a:lstStyle/>
            <a:p>
              <a:r>
                <a:rPr lang="en-US"/>
                <a:t>Gas</a:t>
              </a:r>
            </a:p>
          </p:txBody>
        </p:sp>
      </p:grpSp>
      <p:grpSp>
        <p:nvGrpSpPr>
          <p:cNvPr id="56" name="Group 55">
            <a:extLst>
              <a:ext uri="{FF2B5EF4-FFF2-40B4-BE49-F238E27FC236}">
                <a16:creationId xmlns:a16="http://schemas.microsoft.com/office/drawing/2014/main" id="{3375E31A-4FE7-5955-2E8F-885142185D5F}"/>
              </a:ext>
            </a:extLst>
          </p:cNvPr>
          <p:cNvGrpSpPr/>
          <p:nvPr/>
        </p:nvGrpSpPr>
        <p:grpSpPr>
          <a:xfrm>
            <a:off x="255265" y="2175599"/>
            <a:ext cx="1124714" cy="1215187"/>
            <a:chOff x="10010255" y="3429000"/>
            <a:chExt cx="1124714" cy="1215187"/>
          </a:xfrm>
        </p:grpSpPr>
        <p:sp>
          <p:nvSpPr>
            <p:cNvPr id="55" name="Rounded Rectangle 54">
              <a:extLst>
                <a:ext uri="{FF2B5EF4-FFF2-40B4-BE49-F238E27FC236}">
                  <a16:creationId xmlns:a16="http://schemas.microsoft.com/office/drawing/2014/main" id="{4C8FFBD9-49AB-92B6-101A-9E4F25A006C6}"/>
                </a:ext>
              </a:extLst>
            </p:cNvPr>
            <p:cNvSpPr/>
            <p:nvPr/>
          </p:nvSpPr>
          <p:spPr>
            <a:xfrm>
              <a:off x="10010255" y="3429000"/>
              <a:ext cx="1124714" cy="1122566"/>
            </a:xfrm>
            <a:prstGeom prst="roundRect">
              <a:avLst/>
            </a:prstGeom>
            <a:solidFill>
              <a:schemeClr val="accent2">
                <a:lumMod val="20000"/>
                <a:lumOff val="80000"/>
              </a:schemeClr>
            </a:solid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06F44CD-2A19-68F1-B744-11BE5A695ABB}"/>
                </a:ext>
              </a:extLst>
            </p:cNvPr>
            <p:cNvPicPr>
              <a:picLocks noChangeAspect="1"/>
            </p:cNvPicPr>
            <p:nvPr/>
          </p:nvPicPr>
          <p:blipFill>
            <a:blip r:embed="rId5"/>
            <a:stretch>
              <a:fillRect/>
            </a:stretch>
          </p:blipFill>
          <p:spPr>
            <a:xfrm>
              <a:off x="10104759" y="3460972"/>
              <a:ext cx="936000" cy="936000"/>
            </a:xfrm>
            <a:prstGeom prst="rect">
              <a:avLst/>
            </a:prstGeom>
          </p:spPr>
        </p:pic>
        <p:sp>
          <p:nvSpPr>
            <p:cNvPr id="46" name="TextBox 45">
              <a:extLst>
                <a:ext uri="{FF2B5EF4-FFF2-40B4-BE49-F238E27FC236}">
                  <a16:creationId xmlns:a16="http://schemas.microsoft.com/office/drawing/2014/main" id="{444FAFAE-4590-77F2-46A4-C2D7FE22C036}"/>
                </a:ext>
              </a:extLst>
            </p:cNvPr>
            <p:cNvSpPr txBox="1"/>
            <p:nvPr/>
          </p:nvSpPr>
          <p:spPr>
            <a:xfrm>
              <a:off x="10111315" y="4274855"/>
              <a:ext cx="976549" cy="369332"/>
            </a:xfrm>
            <a:prstGeom prst="rect">
              <a:avLst/>
            </a:prstGeom>
            <a:noFill/>
          </p:spPr>
          <p:txBody>
            <a:bodyPr wrap="none" rtlCol="0">
              <a:spAutoFit/>
            </a:bodyPr>
            <a:lstStyle/>
            <a:p>
              <a:r>
                <a:rPr lang="en-US"/>
                <a:t>Seismic</a:t>
              </a:r>
            </a:p>
          </p:txBody>
        </p:sp>
      </p:grpSp>
      <p:grpSp>
        <p:nvGrpSpPr>
          <p:cNvPr id="58" name="Group 57">
            <a:extLst>
              <a:ext uri="{FF2B5EF4-FFF2-40B4-BE49-F238E27FC236}">
                <a16:creationId xmlns:a16="http://schemas.microsoft.com/office/drawing/2014/main" id="{2FE2E653-B2F9-49F9-8A86-D80D01BBE6D5}"/>
              </a:ext>
            </a:extLst>
          </p:cNvPr>
          <p:cNvGrpSpPr/>
          <p:nvPr/>
        </p:nvGrpSpPr>
        <p:grpSpPr>
          <a:xfrm>
            <a:off x="843182" y="4633082"/>
            <a:ext cx="1124714" cy="1210974"/>
            <a:chOff x="10037232" y="4671855"/>
            <a:chExt cx="1124714" cy="1210974"/>
          </a:xfrm>
        </p:grpSpPr>
        <p:sp>
          <p:nvSpPr>
            <p:cNvPr id="57" name="Rounded Rectangle 56">
              <a:extLst>
                <a:ext uri="{FF2B5EF4-FFF2-40B4-BE49-F238E27FC236}">
                  <a16:creationId xmlns:a16="http://schemas.microsoft.com/office/drawing/2014/main" id="{FF78708B-1E64-C73C-353E-31573CA4B9FA}"/>
                </a:ext>
              </a:extLst>
            </p:cNvPr>
            <p:cNvSpPr/>
            <p:nvPr/>
          </p:nvSpPr>
          <p:spPr>
            <a:xfrm>
              <a:off x="10037232" y="4671855"/>
              <a:ext cx="1124714" cy="1122566"/>
            </a:xfrm>
            <a:prstGeom prst="roundRect">
              <a:avLst/>
            </a:prstGeom>
            <a:solidFill>
              <a:schemeClr val="accent2">
                <a:lumMod val="20000"/>
                <a:lumOff val="80000"/>
              </a:schemeClr>
            </a:solid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0206B9B-E3FB-B2B2-FD16-BBABE0EFAFF7}"/>
                </a:ext>
              </a:extLst>
            </p:cNvPr>
            <p:cNvPicPr>
              <a:picLocks noChangeAspect="1"/>
            </p:cNvPicPr>
            <p:nvPr/>
          </p:nvPicPr>
          <p:blipFill>
            <a:blip r:embed="rId6"/>
            <a:stretch>
              <a:fillRect/>
            </a:stretch>
          </p:blipFill>
          <p:spPr>
            <a:xfrm>
              <a:off x="10134255" y="4695401"/>
              <a:ext cx="936000" cy="936000"/>
            </a:xfrm>
            <a:prstGeom prst="rect">
              <a:avLst/>
            </a:prstGeom>
          </p:spPr>
        </p:pic>
        <p:sp>
          <p:nvSpPr>
            <p:cNvPr id="49" name="TextBox 48">
              <a:extLst>
                <a:ext uri="{FF2B5EF4-FFF2-40B4-BE49-F238E27FC236}">
                  <a16:creationId xmlns:a16="http://schemas.microsoft.com/office/drawing/2014/main" id="{6C39CE9B-2910-CAC2-360D-67F0724FE3DF}"/>
                </a:ext>
              </a:extLst>
            </p:cNvPr>
            <p:cNvSpPr txBox="1"/>
            <p:nvPr/>
          </p:nvSpPr>
          <p:spPr>
            <a:xfrm>
              <a:off x="10345146" y="5513497"/>
              <a:ext cx="484428" cy="369332"/>
            </a:xfrm>
            <a:prstGeom prst="rect">
              <a:avLst/>
            </a:prstGeom>
            <a:noFill/>
          </p:spPr>
          <p:txBody>
            <a:bodyPr wrap="none" rtlCol="0">
              <a:spAutoFit/>
            </a:bodyPr>
            <a:lstStyle/>
            <a:p>
              <a:r>
                <a:rPr lang="en-US"/>
                <a:t>Tilt</a:t>
              </a:r>
            </a:p>
          </p:txBody>
        </p:sp>
      </p:grpSp>
      <p:grpSp>
        <p:nvGrpSpPr>
          <p:cNvPr id="60" name="Group 59">
            <a:extLst>
              <a:ext uri="{FF2B5EF4-FFF2-40B4-BE49-F238E27FC236}">
                <a16:creationId xmlns:a16="http://schemas.microsoft.com/office/drawing/2014/main" id="{1E3EFF48-7B83-2E2B-F301-8483D22A10E1}"/>
              </a:ext>
            </a:extLst>
          </p:cNvPr>
          <p:cNvGrpSpPr/>
          <p:nvPr/>
        </p:nvGrpSpPr>
        <p:grpSpPr>
          <a:xfrm>
            <a:off x="1492794" y="2174275"/>
            <a:ext cx="1197700" cy="1154339"/>
            <a:chOff x="10017546" y="5928999"/>
            <a:chExt cx="1197700" cy="1154339"/>
          </a:xfrm>
        </p:grpSpPr>
        <p:sp>
          <p:nvSpPr>
            <p:cNvPr id="59" name="Rounded Rectangle 58">
              <a:extLst>
                <a:ext uri="{FF2B5EF4-FFF2-40B4-BE49-F238E27FC236}">
                  <a16:creationId xmlns:a16="http://schemas.microsoft.com/office/drawing/2014/main" id="{C5C09193-267E-80E7-FE5A-E095CF11C018}"/>
                </a:ext>
              </a:extLst>
            </p:cNvPr>
            <p:cNvSpPr/>
            <p:nvPr/>
          </p:nvSpPr>
          <p:spPr>
            <a:xfrm>
              <a:off x="10037232" y="5928999"/>
              <a:ext cx="1124714" cy="1122566"/>
            </a:xfrm>
            <a:prstGeom prst="roundRect">
              <a:avLst/>
            </a:prstGeom>
            <a:solidFill>
              <a:schemeClr val="accent2">
                <a:lumMod val="20000"/>
                <a:lumOff val="80000"/>
              </a:schemeClr>
            </a:solid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C397E4AC-69F2-07DA-1324-EE383D9D68F8}"/>
                </a:ext>
              </a:extLst>
            </p:cNvPr>
            <p:cNvPicPr>
              <a:picLocks noChangeAspect="1"/>
            </p:cNvPicPr>
            <p:nvPr/>
          </p:nvPicPr>
          <p:blipFill>
            <a:blip r:embed="rId7"/>
            <a:stretch>
              <a:fillRect/>
            </a:stretch>
          </p:blipFill>
          <p:spPr>
            <a:xfrm>
              <a:off x="10140060" y="5939120"/>
              <a:ext cx="936000" cy="936000"/>
            </a:xfrm>
            <a:prstGeom prst="rect">
              <a:avLst/>
            </a:prstGeom>
          </p:spPr>
        </p:pic>
        <p:sp>
          <p:nvSpPr>
            <p:cNvPr id="50" name="TextBox 49">
              <a:extLst>
                <a:ext uri="{FF2B5EF4-FFF2-40B4-BE49-F238E27FC236}">
                  <a16:creationId xmlns:a16="http://schemas.microsoft.com/office/drawing/2014/main" id="{8357B22A-C14A-113A-2013-9F32719E18AC}"/>
                </a:ext>
              </a:extLst>
            </p:cNvPr>
            <p:cNvSpPr txBox="1"/>
            <p:nvPr/>
          </p:nvSpPr>
          <p:spPr>
            <a:xfrm>
              <a:off x="10017546" y="6729395"/>
              <a:ext cx="1197700" cy="353943"/>
            </a:xfrm>
            <a:prstGeom prst="rect">
              <a:avLst/>
            </a:prstGeom>
            <a:noFill/>
          </p:spPr>
          <p:txBody>
            <a:bodyPr wrap="none" rtlCol="0">
              <a:spAutoFit/>
            </a:bodyPr>
            <a:lstStyle/>
            <a:p>
              <a:r>
                <a:rPr lang="en-US" sz="1700"/>
                <a:t>Infrasound</a:t>
              </a:r>
            </a:p>
          </p:txBody>
        </p:sp>
      </p:grpSp>
      <p:sp>
        <p:nvSpPr>
          <p:cNvPr id="61" name="TextBox 60">
            <a:extLst>
              <a:ext uri="{FF2B5EF4-FFF2-40B4-BE49-F238E27FC236}">
                <a16:creationId xmlns:a16="http://schemas.microsoft.com/office/drawing/2014/main" id="{6E57A1CD-FBBB-26B3-3CD0-DB59BA626508}"/>
              </a:ext>
            </a:extLst>
          </p:cNvPr>
          <p:cNvSpPr txBox="1"/>
          <p:nvPr/>
        </p:nvSpPr>
        <p:spPr>
          <a:xfrm>
            <a:off x="443609" y="5844056"/>
            <a:ext cx="1923860" cy="769441"/>
          </a:xfrm>
          <a:prstGeom prst="rect">
            <a:avLst/>
          </a:prstGeom>
          <a:noFill/>
        </p:spPr>
        <p:txBody>
          <a:bodyPr wrap="none" rtlCol="0">
            <a:spAutoFit/>
          </a:bodyPr>
          <a:lstStyle/>
          <a:p>
            <a:pPr algn="ctr"/>
            <a:r>
              <a:rPr lang="en-US" sz="2200" b="1"/>
              <a:t>MONITORING</a:t>
            </a:r>
          </a:p>
          <a:p>
            <a:pPr algn="ctr"/>
            <a:r>
              <a:rPr lang="en-US" sz="2200" b="1"/>
              <a:t>STATIONS</a:t>
            </a:r>
          </a:p>
        </p:txBody>
      </p:sp>
      <p:pic>
        <p:nvPicPr>
          <p:cNvPr id="63" name="Picture 62" descr="A computer screen shot of a computer server&#10;&#10;Description automatically generated">
            <a:extLst>
              <a:ext uri="{FF2B5EF4-FFF2-40B4-BE49-F238E27FC236}">
                <a16:creationId xmlns:a16="http://schemas.microsoft.com/office/drawing/2014/main" id="{891D485D-FE4B-7C00-2D53-448A3EDFD681}"/>
              </a:ext>
            </a:extLst>
          </p:cNvPr>
          <p:cNvPicPr>
            <a:picLocks noChangeAspect="1"/>
          </p:cNvPicPr>
          <p:nvPr/>
        </p:nvPicPr>
        <p:blipFill>
          <a:blip r:embed="rId8"/>
          <a:stretch>
            <a:fillRect/>
          </a:stretch>
        </p:blipFill>
        <p:spPr>
          <a:xfrm>
            <a:off x="7888434" y="1175416"/>
            <a:ext cx="1356089" cy="1356089"/>
          </a:xfrm>
          <a:prstGeom prst="rect">
            <a:avLst/>
          </a:prstGeom>
          <a:solidFill>
            <a:schemeClr val="accent6">
              <a:lumMod val="20000"/>
              <a:lumOff val="80000"/>
            </a:schemeClr>
          </a:solidFill>
          <a:ln w="38100">
            <a:solidFill>
              <a:schemeClr val="tx1">
                <a:lumMod val="50000"/>
                <a:lumOff val="50000"/>
              </a:schemeClr>
            </a:solidFill>
          </a:ln>
        </p:spPr>
      </p:pic>
      <p:sp>
        <p:nvSpPr>
          <p:cNvPr id="64" name="TextBox 63">
            <a:extLst>
              <a:ext uri="{FF2B5EF4-FFF2-40B4-BE49-F238E27FC236}">
                <a16:creationId xmlns:a16="http://schemas.microsoft.com/office/drawing/2014/main" id="{C67B534B-345B-FB54-5937-72E9CFB2C4A2}"/>
              </a:ext>
            </a:extLst>
          </p:cNvPr>
          <p:cNvSpPr txBox="1"/>
          <p:nvPr/>
        </p:nvSpPr>
        <p:spPr>
          <a:xfrm>
            <a:off x="3715170" y="4818477"/>
            <a:ext cx="3379579" cy="984885"/>
          </a:xfrm>
          <a:prstGeom prst="rect">
            <a:avLst/>
          </a:prstGeom>
          <a:noFill/>
        </p:spPr>
        <p:txBody>
          <a:bodyPr wrap="none" rtlCol="0">
            <a:spAutoFit/>
          </a:bodyPr>
          <a:lstStyle/>
          <a:p>
            <a:pPr algn="ctr"/>
            <a:r>
              <a:rPr lang="en-US" sz="2200" b="1"/>
              <a:t>DATA SERVER</a:t>
            </a:r>
          </a:p>
          <a:p>
            <a:pPr algn="ctr"/>
            <a:r>
              <a:rPr lang="en-US" i="1"/>
              <a:t>At Observatory post</a:t>
            </a:r>
          </a:p>
          <a:p>
            <a:pPr algn="ctr"/>
            <a:r>
              <a:rPr lang="en-US" i="1"/>
              <a:t>(</a:t>
            </a:r>
            <a:r>
              <a:rPr lang="en-US" i="1" err="1"/>
              <a:t>Marapi</a:t>
            </a:r>
            <a:r>
              <a:rPr lang="en-US" i="1"/>
              <a:t>, </a:t>
            </a:r>
            <a:r>
              <a:rPr lang="en-US" i="1" err="1"/>
              <a:t>Gede</a:t>
            </a:r>
            <a:r>
              <a:rPr lang="en-US" i="1"/>
              <a:t>, &amp; Anak Krakatau)</a:t>
            </a:r>
          </a:p>
        </p:txBody>
      </p:sp>
      <p:pic>
        <p:nvPicPr>
          <p:cNvPr id="70" name="Picture 69" descr="A computer tower with a round orange object&#10;&#10;Description automatically generated">
            <a:extLst>
              <a:ext uri="{FF2B5EF4-FFF2-40B4-BE49-F238E27FC236}">
                <a16:creationId xmlns:a16="http://schemas.microsoft.com/office/drawing/2014/main" id="{0240E5F9-0A4B-00F0-AEDC-7E5A266009B4}"/>
              </a:ext>
            </a:extLst>
          </p:cNvPr>
          <p:cNvPicPr>
            <a:picLocks noChangeAspect="1"/>
          </p:cNvPicPr>
          <p:nvPr/>
        </p:nvPicPr>
        <p:blipFill>
          <a:blip r:embed="rId9"/>
          <a:stretch>
            <a:fillRect/>
          </a:stretch>
        </p:blipFill>
        <p:spPr>
          <a:xfrm>
            <a:off x="4536194" y="3018974"/>
            <a:ext cx="1775993" cy="1775993"/>
          </a:xfrm>
          <a:prstGeom prst="rect">
            <a:avLst/>
          </a:prstGeom>
          <a:solidFill>
            <a:schemeClr val="accent6">
              <a:lumMod val="20000"/>
              <a:lumOff val="80000"/>
            </a:schemeClr>
          </a:solidFill>
          <a:ln w="38100">
            <a:solidFill>
              <a:schemeClr val="tx1">
                <a:lumMod val="50000"/>
                <a:lumOff val="50000"/>
              </a:schemeClr>
            </a:solidFill>
          </a:ln>
        </p:spPr>
      </p:pic>
      <p:pic>
        <p:nvPicPr>
          <p:cNvPr id="71" name="Picture 70" descr="A computer screen shot of a computer server&#10;&#10;Description automatically generated">
            <a:extLst>
              <a:ext uri="{FF2B5EF4-FFF2-40B4-BE49-F238E27FC236}">
                <a16:creationId xmlns:a16="http://schemas.microsoft.com/office/drawing/2014/main" id="{31C399A9-E1DF-4C66-22BB-0DFE47EE5985}"/>
              </a:ext>
            </a:extLst>
          </p:cNvPr>
          <p:cNvPicPr>
            <a:picLocks noChangeAspect="1"/>
          </p:cNvPicPr>
          <p:nvPr/>
        </p:nvPicPr>
        <p:blipFill>
          <a:blip r:embed="rId8"/>
          <a:stretch>
            <a:fillRect/>
          </a:stretch>
        </p:blipFill>
        <p:spPr>
          <a:xfrm>
            <a:off x="7919723" y="5067649"/>
            <a:ext cx="1356089" cy="1356089"/>
          </a:xfrm>
          <a:prstGeom prst="rect">
            <a:avLst/>
          </a:prstGeom>
          <a:solidFill>
            <a:schemeClr val="accent6">
              <a:lumMod val="20000"/>
              <a:lumOff val="80000"/>
            </a:schemeClr>
          </a:solidFill>
          <a:ln w="38100">
            <a:solidFill>
              <a:schemeClr val="tx1">
                <a:lumMod val="50000"/>
                <a:lumOff val="50000"/>
              </a:schemeClr>
            </a:solidFill>
          </a:ln>
        </p:spPr>
      </p:pic>
      <p:sp>
        <p:nvSpPr>
          <p:cNvPr id="73" name="TextBox 72">
            <a:extLst>
              <a:ext uri="{FF2B5EF4-FFF2-40B4-BE49-F238E27FC236}">
                <a16:creationId xmlns:a16="http://schemas.microsoft.com/office/drawing/2014/main" id="{67D1DCFC-C6EC-F84B-BD73-BD5EC41F3B3C}"/>
              </a:ext>
            </a:extLst>
          </p:cNvPr>
          <p:cNvSpPr txBox="1"/>
          <p:nvPr/>
        </p:nvSpPr>
        <p:spPr>
          <a:xfrm>
            <a:off x="7590383" y="2506429"/>
            <a:ext cx="1878942" cy="369332"/>
          </a:xfrm>
          <a:prstGeom prst="rect">
            <a:avLst/>
          </a:prstGeom>
          <a:noFill/>
        </p:spPr>
        <p:txBody>
          <a:bodyPr wrap="square">
            <a:spAutoFit/>
          </a:bodyPr>
          <a:lstStyle/>
          <a:p>
            <a:pPr algn="ctr"/>
            <a:r>
              <a:rPr lang="en-US" sz="1800" b="1"/>
              <a:t>CVGHM SERVER</a:t>
            </a:r>
          </a:p>
        </p:txBody>
      </p:sp>
      <p:sp>
        <p:nvSpPr>
          <p:cNvPr id="74" name="TextBox 73">
            <a:extLst>
              <a:ext uri="{FF2B5EF4-FFF2-40B4-BE49-F238E27FC236}">
                <a16:creationId xmlns:a16="http://schemas.microsoft.com/office/drawing/2014/main" id="{0EF5E04E-2807-8150-6EF2-9933E3DE1C39}"/>
              </a:ext>
            </a:extLst>
          </p:cNvPr>
          <p:cNvSpPr txBox="1"/>
          <p:nvPr/>
        </p:nvSpPr>
        <p:spPr>
          <a:xfrm>
            <a:off x="7675201" y="6400250"/>
            <a:ext cx="1878942" cy="369332"/>
          </a:xfrm>
          <a:prstGeom prst="rect">
            <a:avLst/>
          </a:prstGeom>
          <a:noFill/>
        </p:spPr>
        <p:txBody>
          <a:bodyPr wrap="square">
            <a:spAutoFit/>
          </a:bodyPr>
          <a:lstStyle/>
          <a:p>
            <a:pPr algn="ctr"/>
            <a:r>
              <a:rPr lang="en-US" sz="1800" b="1"/>
              <a:t>EOS SERVER</a:t>
            </a:r>
          </a:p>
        </p:txBody>
      </p:sp>
      <p:cxnSp>
        <p:nvCxnSpPr>
          <p:cNvPr id="76" name="Straight Arrow Connector 75">
            <a:extLst>
              <a:ext uri="{FF2B5EF4-FFF2-40B4-BE49-F238E27FC236}">
                <a16:creationId xmlns:a16="http://schemas.microsoft.com/office/drawing/2014/main" id="{3EE715DB-D69D-A4B8-40A6-577DA3BCC90D}"/>
              </a:ext>
            </a:extLst>
          </p:cNvPr>
          <p:cNvCxnSpPr>
            <a:cxnSpLocks/>
          </p:cNvCxnSpPr>
          <p:nvPr/>
        </p:nvCxnSpPr>
        <p:spPr>
          <a:xfrm>
            <a:off x="2634295" y="2894151"/>
            <a:ext cx="1856789" cy="434463"/>
          </a:xfrm>
          <a:prstGeom prst="straightConnector1">
            <a:avLst/>
          </a:prstGeom>
          <a:ln w="28575">
            <a:solidFill>
              <a:schemeClr val="tx1">
                <a:lumMod val="50000"/>
                <a:lumOff val="50000"/>
              </a:schemeClr>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FD400CFE-0292-9F6C-3DFB-972CBCE3C078}"/>
              </a:ext>
            </a:extLst>
          </p:cNvPr>
          <p:cNvCxnSpPr>
            <a:cxnSpLocks/>
          </p:cNvCxnSpPr>
          <p:nvPr/>
        </p:nvCxnSpPr>
        <p:spPr>
          <a:xfrm>
            <a:off x="2617316" y="3690108"/>
            <a:ext cx="1846826" cy="37700"/>
          </a:xfrm>
          <a:prstGeom prst="straightConnector1">
            <a:avLst/>
          </a:prstGeom>
          <a:ln w="28575">
            <a:solidFill>
              <a:schemeClr val="tx1">
                <a:lumMod val="50000"/>
                <a:lumOff val="50000"/>
              </a:schemeClr>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6E2466BE-90F2-EDB0-AF27-E0C672702742}"/>
              </a:ext>
            </a:extLst>
          </p:cNvPr>
          <p:cNvCxnSpPr>
            <a:cxnSpLocks/>
          </p:cNvCxnSpPr>
          <p:nvPr/>
        </p:nvCxnSpPr>
        <p:spPr>
          <a:xfrm flipV="1">
            <a:off x="1982372" y="4449575"/>
            <a:ext cx="2518137" cy="754972"/>
          </a:xfrm>
          <a:prstGeom prst="straightConnector1">
            <a:avLst/>
          </a:prstGeom>
          <a:ln w="28575">
            <a:solidFill>
              <a:schemeClr val="tx1">
                <a:lumMod val="50000"/>
                <a:lumOff val="50000"/>
              </a:schemeClr>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552328B5-4274-31C8-1F4B-A63201826C54}"/>
              </a:ext>
            </a:extLst>
          </p:cNvPr>
          <p:cNvSpPr txBox="1"/>
          <p:nvPr/>
        </p:nvSpPr>
        <p:spPr>
          <a:xfrm>
            <a:off x="2367469" y="3625240"/>
            <a:ext cx="2245028" cy="646331"/>
          </a:xfrm>
          <a:prstGeom prst="rect">
            <a:avLst/>
          </a:prstGeom>
          <a:noFill/>
        </p:spPr>
        <p:txBody>
          <a:bodyPr wrap="square" rtlCol="0">
            <a:spAutoFit/>
          </a:bodyPr>
          <a:lstStyle/>
          <a:p>
            <a:pPr algn="ctr"/>
            <a:r>
              <a:rPr lang="en-US" b="1" i="1">
                <a:solidFill>
                  <a:srgbClr val="C00000"/>
                </a:solidFill>
              </a:rPr>
              <a:t>Via </a:t>
            </a:r>
          </a:p>
          <a:p>
            <a:pPr algn="ctr"/>
            <a:r>
              <a:rPr lang="en-US" b="1" i="1">
                <a:solidFill>
                  <a:srgbClr val="C00000"/>
                </a:solidFill>
              </a:rPr>
              <a:t>radio-telemetry</a:t>
            </a:r>
          </a:p>
        </p:txBody>
      </p:sp>
      <p:cxnSp>
        <p:nvCxnSpPr>
          <p:cNvPr id="97" name="Straight Arrow Connector 96">
            <a:extLst>
              <a:ext uri="{FF2B5EF4-FFF2-40B4-BE49-F238E27FC236}">
                <a16:creationId xmlns:a16="http://schemas.microsoft.com/office/drawing/2014/main" id="{28C91934-C8E7-96A0-8FA7-849E6C5595FF}"/>
              </a:ext>
            </a:extLst>
          </p:cNvPr>
          <p:cNvCxnSpPr>
            <a:cxnSpLocks/>
            <a:endCxn id="63" idx="1"/>
          </p:cNvCxnSpPr>
          <p:nvPr/>
        </p:nvCxnSpPr>
        <p:spPr>
          <a:xfrm flipV="1">
            <a:off x="6347872" y="1853461"/>
            <a:ext cx="1540562" cy="1133462"/>
          </a:xfrm>
          <a:prstGeom prst="straightConnector1">
            <a:avLst/>
          </a:prstGeom>
          <a:ln w="38100">
            <a:solidFill>
              <a:schemeClr val="tx1">
                <a:lumMod val="50000"/>
                <a:lumOff val="50000"/>
              </a:schemeClr>
            </a:solidFill>
            <a:prstDash val="solid"/>
            <a:tailEnd type="stealth" w="lg" len="lg"/>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2A7D0E08-DACC-CCAC-9E8A-C9B6202ED420}"/>
              </a:ext>
            </a:extLst>
          </p:cNvPr>
          <p:cNvCxnSpPr>
            <a:cxnSpLocks/>
            <a:endCxn id="71" idx="1"/>
          </p:cNvCxnSpPr>
          <p:nvPr/>
        </p:nvCxnSpPr>
        <p:spPr>
          <a:xfrm>
            <a:off x="6312187" y="4818477"/>
            <a:ext cx="1607536" cy="927217"/>
          </a:xfrm>
          <a:prstGeom prst="straightConnector1">
            <a:avLst/>
          </a:prstGeom>
          <a:ln w="38100">
            <a:solidFill>
              <a:schemeClr val="tx1">
                <a:lumMod val="50000"/>
                <a:lumOff val="50000"/>
              </a:schemeClr>
            </a:solidFill>
            <a:prstDash val="solid"/>
            <a:tailEnd type="stealth" w="lg" len="lg"/>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3A4C311B-6DB7-C7C1-AA4E-A3F258039A64}"/>
              </a:ext>
            </a:extLst>
          </p:cNvPr>
          <p:cNvSpPr txBox="1"/>
          <p:nvPr/>
        </p:nvSpPr>
        <p:spPr>
          <a:xfrm rot="19383641">
            <a:off x="6019403" y="2214446"/>
            <a:ext cx="1821122" cy="369332"/>
          </a:xfrm>
          <a:prstGeom prst="rect">
            <a:avLst/>
          </a:prstGeom>
          <a:noFill/>
        </p:spPr>
        <p:txBody>
          <a:bodyPr wrap="square" rtlCol="0">
            <a:spAutoFit/>
          </a:bodyPr>
          <a:lstStyle/>
          <a:p>
            <a:pPr algn="ctr"/>
            <a:r>
              <a:rPr lang="en-US" b="1" i="1">
                <a:solidFill>
                  <a:srgbClr val="C00000"/>
                </a:solidFill>
              </a:rPr>
              <a:t>Via internet</a:t>
            </a:r>
          </a:p>
        </p:txBody>
      </p:sp>
      <p:sp>
        <p:nvSpPr>
          <p:cNvPr id="104" name="TextBox 103">
            <a:extLst>
              <a:ext uri="{FF2B5EF4-FFF2-40B4-BE49-F238E27FC236}">
                <a16:creationId xmlns:a16="http://schemas.microsoft.com/office/drawing/2014/main" id="{C3D1F6E3-B492-A68C-6356-2860390CAE20}"/>
              </a:ext>
            </a:extLst>
          </p:cNvPr>
          <p:cNvSpPr txBox="1"/>
          <p:nvPr/>
        </p:nvSpPr>
        <p:spPr>
          <a:xfrm rot="1862655">
            <a:off x="6197183" y="4943988"/>
            <a:ext cx="1821122" cy="369332"/>
          </a:xfrm>
          <a:prstGeom prst="rect">
            <a:avLst/>
          </a:prstGeom>
          <a:noFill/>
        </p:spPr>
        <p:txBody>
          <a:bodyPr wrap="square" rtlCol="0">
            <a:spAutoFit/>
          </a:bodyPr>
          <a:lstStyle/>
          <a:p>
            <a:pPr algn="ctr"/>
            <a:r>
              <a:rPr lang="en-US" b="1" i="1">
                <a:solidFill>
                  <a:srgbClr val="C00000"/>
                </a:solidFill>
              </a:rPr>
              <a:t>Via internet</a:t>
            </a:r>
          </a:p>
        </p:txBody>
      </p:sp>
      <p:pic>
        <p:nvPicPr>
          <p:cNvPr id="108" name="Picture 107" descr="A computer with a magnifying glass&#10;&#10;Description automatically generated">
            <a:extLst>
              <a:ext uri="{FF2B5EF4-FFF2-40B4-BE49-F238E27FC236}">
                <a16:creationId xmlns:a16="http://schemas.microsoft.com/office/drawing/2014/main" id="{8628D8E1-9B06-E2C4-1B8A-57A7B68BFF68}"/>
              </a:ext>
            </a:extLst>
          </p:cNvPr>
          <p:cNvPicPr>
            <a:picLocks noChangeAspect="1"/>
          </p:cNvPicPr>
          <p:nvPr/>
        </p:nvPicPr>
        <p:blipFill>
          <a:blip r:embed="rId10"/>
          <a:stretch>
            <a:fillRect/>
          </a:stretch>
        </p:blipFill>
        <p:spPr>
          <a:xfrm>
            <a:off x="4853063" y="812113"/>
            <a:ext cx="1220481" cy="1220481"/>
          </a:xfrm>
          <a:prstGeom prst="rect">
            <a:avLst/>
          </a:prstGeom>
        </p:spPr>
      </p:pic>
      <p:cxnSp>
        <p:nvCxnSpPr>
          <p:cNvPr id="111" name="Straight Arrow Connector 110">
            <a:extLst>
              <a:ext uri="{FF2B5EF4-FFF2-40B4-BE49-F238E27FC236}">
                <a16:creationId xmlns:a16="http://schemas.microsoft.com/office/drawing/2014/main" id="{1889F0D3-F682-6C94-6C19-1CBE25574352}"/>
              </a:ext>
            </a:extLst>
          </p:cNvPr>
          <p:cNvCxnSpPr>
            <a:cxnSpLocks/>
          </p:cNvCxnSpPr>
          <p:nvPr/>
        </p:nvCxnSpPr>
        <p:spPr>
          <a:xfrm flipH="1" flipV="1">
            <a:off x="5429570" y="1972661"/>
            <a:ext cx="0" cy="963460"/>
          </a:xfrm>
          <a:prstGeom prst="straightConnector1">
            <a:avLst/>
          </a:prstGeom>
          <a:ln w="38100">
            <a:solidFill>
              <a:schemeClr val="tx1">
                <a:lumMod val="50000"/>
                <a:lumOff val="50000"/>
              </a:schemeClr>
            </a:solidFill>
            <a:prstDash val="solid"/>
            <a:tailEnd type="stealth" w="lg" len="lg"/>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1ABFC64A-4105-61DF-BAF8-4DC456B6A28E}"/>
              </a:ext>
            </a:extLst>
          </p:cNvPr>
          <p:cNvCxnSpPr>
            <a:cxnSpLocks/>
            <a:stCxn id="108" idx="3"/>
          </p:cNvCxnSpPr>
          <p:nvPr/>
        </p:nvCxnSpPr>
        <p:spPr>
          <a:xfrm>
            <a:off x="6073544" y="1422354"/>
            <a:ext cx="1759224" cy="15203"/>
          </a:xfrm>
          <a:prstGeom prst="straightConnector1">
            <a:avLst/>
          </a:prstGeom>
          <a:ln w="38100">
            <a:solidFill>
              <a:schemeClr val="tx1">
                <a:lumMod val="50000"/>
                <a:lumOff val="50000"/>
              </a:schemeClr>
            </a:solidFill>
            <a:prstDash val="solid"/>
            <a:tailEnd type="stealth" w="lg" len="lg"/>
          </a:ln>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554D19A8-77A1-3E5F-450C-7D58F141EF03}"/>
              </a:ext>
            </a:extLst>
          </p:cNvPr>
          <p:cNvSpPr txBox="1"/>
          <p:nvPr/>
        </p:nvSpPr>
        <p:spPr>
          <a:xfrm>
            <a:off x="3244953" y="816095"/>
            <a:ext cx="1878942" cy="923330"/>
          </a:xfrm>
          <a:prstGeom prst="rect">
            <a:avLst/>
          </a:prstGeom>
          <a:noFill/>
        </p:spPr>
        <p:txBody>
          <a:bodyPr wrap="square">
            <a:spAutoFit/>
          </a:bodyPr>
          <a:lstStyle/>
          <a:p>
            <a:pPr algn="ctr"/>
            <a:r>
              <a:rPr lang="en-US" sz="1800" b="1"/>
              <a:t>Process &amp; analyze by observers</a:t>
            </a:r>
          </a:p>
        </p:txBody>
      </p:sp>
      <p:cxnSp>
        <p:nvCxnSpPr>
          <p:cNvPr id="118" name="Straight Arrow Connector 117">
            <a:extLst>
              <a:ext uri="{FF2B5EF4-FFF2-40B4-BE49-F238E27FC236}">
                <a16:creationId xmlns:a16="http://schemas.microsoft.com/office/drawing/2014/main" id="{F61D15A4-0225-1986-DE1F-62144A807BEB}"/>
              </a:ext>
            </a:extLst>
          </p:cNvPr>
          <p:cNvCxnSpPr>
            <a:cxnSpLocks/>
          </p:cNvCxnSpPr>
          <p:nvPr/>
        </p:nvCxnSpPr>
        <p:spPr>
          <a:xfrm>
            <a:off x="9359419" y="1848894"/>
            <a:ext cx="899970" cy="0"/>
          </a:xfrm>
          <a:prstGeom prst="straightConnector1">
            <a:avLst/>
          </a:prstGeom>
          <a:ln w="38100">
            <a:solidFill>
              <a:schemeClr val="tx1">
                <a:lumMod val="50000"/>
                <a:lumOff val="50000"/>
              </a:schemeClr>
            </a:solidFill>
            <a:prstDash val="solid"/>
            <a:tailEnd type="stealth" w="lg" len="lg"/>
          </a:ln>
        </p:spPr>
        <p:style>
          <a:lnRef idx="2">
            <a:schemeClr val="accent1"/>
          </a:lnRef>
          <a:fillRef idx="0">
            <a:schemeClr val="accent1"/>
          </a:fillRef>
          <a:effectRef idx="1">
            <a:schemeClr val="accent1"/>
          </a:effectRef>
          <a:fontRef idx="minor">
            <a:schemeClr val="tx1"/>
          </a:fontRef>
        </p:style>
      </p:cxnSp>
      <p:pic>
        <p:nvPicPr>
          <p:cNvPr id="121" name="Picture 120" descr="A computer with a magnifying glass&#10;&#10;Description automatically generated">
            <a:extLst>
              <a:ext uri="{FF2B5EF4-FFF2-40B4-BE49-F238E27FC236}">
                <a16:creationId xmlns:a16="http://schemas.microsoft.com/office/drawing/2014/main" id="{45454F4C-FA84-4831-AA68-3C7776BC5D01}"/>
              </a:ext>
            </a:extLst>
          </p:cNvPr>
          <p:cNvPicPr>
            <a:picLocks noChangeAspect="1"/>
          </p:cNvPicPr>
          <p:nvPr/>
        </p:nvPicPr>
        <p:blipFill>
          <a:blip r:embed="rId10"/>
          <a:stretch>
            <a:fillRect/>
          </a:stretch>
        </p:blipFill>
        <p:spPr>
          <a:xfrm>
            <a:off x="10259389" y="1277760"/>
            <a:ext cx="1220481" cy="1220481"/>
          </a:xfrm>
          <a:prstGeom prst="rect">
            <a:avLst/>
          </a:prstGeom>
        </p:spPr>
      </p:pic>
      <p:pic>
        <p:nvPicPr>
          <p:cNvPr id="123" name="Picture 122" descr="A computer with a magnifying glass&#10;&#10;Description automatically generated">
            <a:extLst>
              <a:ext uri="{FF2B5EF4-FFF2-40B4-BE49-F238E27FC236}">
                <a16:creationId xmlns:a16="http://schemas.microsoft.com/office/drawing/2014/main" id="{37B3540C-8619-A0CA-8514-FB9D78CC87F9}"/>
              </a:ext>
            </a:extLst>
          </p:cNvPr>
          <p:cNvPicPr>
            <a:picLocks noChangeAspect="1"/>
          </p:cNvPicPr>
          <p:nvPr/>
        </p:nvPicPr>
        <p:blipFill>
          <a:blip r:embed="rId10"/>
          <a:stretch>
            <a:fillRect/>
          </a:stretch>
        </p:blipFill>
        <p:spPr>
          <a:xfrm>
            <a:off x="10259389" y="5233815"/>
            <a:ext cx="1220481" cy="1220481"/>
          </a:xfrm>
          <a:prstGeom prst="rect">
            <a:avLst/>
          </a:prstGeom>
        </p:spPr>
      </p:pic>
      <p:cxnSp>
        <p:nvCxnSpPr>
          <p:cNvPr id="124" name="Straight Arrow Connector 123">
            <a:extLst>
              <a:ext uri="{FF2B5EF4-FFF2-40B4-BE49-F238E27FC236}">
                <a16:creationId xmlns:a16="http://schemas.microsoft.com/office/drawing/2014/main" id="{EA8C28D2-2183-BFB9-667E-C01582E8AAC8}"/>
              </a:ext>
            </a:extLst>
          </p:cNvPr>
          <p:cNvCxnSpPr>
            <a:cxnSpLocks/>
          </p:cNvCxnSpPr>
          <p:nvPr/>
        </p:nvCxnSpPr>
        <p:spPr>
          <a:xfrm>
            <a:off x="9359419" y="5757661"/>
            <a:ext cx="899970" cy="0"/>
          </a:xfrm>
          <a:prstGeom prst="straightConnector1">
            <a:avLst/>
          </a:prstGeom>
          <a:ln w="38100">
            <a:solidFill>
              <a:schemeClr val="tx1">
                <a:lumMod val="50000"/>
                <a:lumOff val="50000"/>
              </a:schemeClr>
            </a:solidFill>
            <a:prstDash val="solid"/>
            <a:tailEnd type="stealth" w="lg" len="lg"/>
          </a:ln>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DFA8A680-D2DD-211A-4E7F-6A1255C2FA5B}"/>
              </a:ext>
            </a:extLst>
          </p:cNvPr>
          <p:cNvSpPr txBox="1"/>
          <p:nvPr/>
        </p:nvSpPr>
        <p:spPr>
          <a:xfrm>
            <a:off x="9904012" y="464528"/>
            <a:ext cx="1878942" cy="923330"/>
          </a:xfrm>
          <a:prstGeom prst="rect">
            <a:avLst/>
          </a:prstGeom>
          <a:noFill/>
        </p:spPr>
        <p:txBody>
          <a:bodyPr wrap="square">
            <a:spAutoFit/>
          </a:bodyPr>
          <a:lstStyle/>
          <a:p>
            <a:pPr algn="ctr"/>
            <a:r>
              <a:rPr lang="en-US" sz="1800" b="1"/>
              <a:t>Process &amp; analyze by researchers</a:t>
            </a:r>
          </a:p>
        </p:txBody>
      </p:sp>
      <p:sp>
        <p:nvSpPr>
          <p:cNvPr id="126" name="TextBox 125">
            <a:extLst>
              <a:ext uri="{FF2B5EF4-FFF2-40B4-BE49-F238E27FC236}">
                <a16:creationId xmlns:a16="http://schemas.microsoft.com/office/drawing/2014/main" id="{CF4B169F-1F09-FF71-6450-BDC5811BF862}"/>
              </a:ext>
            </a:extLst>
          </p:cNvPr>
          <p:cNvSpPr txBox="1"/>
          <p:nvPr/>
        </p:nvSpPr>
        <p:spPr>
          <a:xfrm>
            <a:off x="9930158" y="4378623"/>
            <a:ext cx="1878942" cy="923330"/>
          </a:xfrm>
          <a:prstGeom prst="rect">
            <a:avLst/>
          </a:prstGeom>
          <a:noFill/>
        </p:spPr>
        <p:txBody>
          <a:bodyPr wrap="square">
            <a:spAutoFit/>
          </a:bodyPr>
          <a:lstStyle/>
          <a:p>
            <a:pPr algn="ctr"/>
            <a:r>
              <a:rPr lang="en-US" sz="1800" b="1"/>
              <a:t>Process &amp; analyze by researchers</a:t>
            </a:r>
          </a:p>
        </p:txBody>
      </p:sp>
      <p:cxnSp>
        <p:nvCxnSpPr>
          <p:cNvPr id="131" name="Straight Arrow Connector 130">
            <a:extLst>
              <a:ext uri="{FF2B5EF4-FFF2-40B4-BE49-F238E27FC236}">
                <a16:creationId xmlns:a16="http://schemas.microsoft.com/office/drawing/2014/main" id="{1BCC74F5-1F5F-7A44-2B41-A9B68E71050C}"/>
              </a:ext>
            </a:extLst>
          </p:cNvPr>
          <p:cNvCxnSpPr>
            <a:cxnSpLocks/>
          </p:cNvCxnSpPr>
          <p:nvPr/>
        </p:nvCxnSpPr>
        <p:spPr>
          <a:xfrm>
            <a:off x="10864312" y="2682769"/>
            <a:ext cx="0" cy="1484681"/>
          </a:xfrm>
          <a:prstGeom prst="straightConnector1">
            <a:avLst/>
          </a:prstGeom>
          <a:ln w="38100">
            <a:solidFill>
              <a:schemeClr val="tx1">
                <a:lumMod val="50000"/>
                <a:lumOff val="50000"/>
              </a:schemeClr>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89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DBB2B-8EB0-03C7-485F-ABB3C88610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B8A84E-998F-7CF1-88DD-C9CFFF093F32}"/>
              </a:ext>
            </a:extLst>
          </p:cNvPr>
          <p:cNvSpPr/>
          <p:nvPr/>
        </p:nvSpPr>
        <p:spPr>
          <a:xfrm>
            <a:off x="166328" y="147092"/>
            <a:ext cx="10862916" cy="553998"/>
          </a:xfrm>
          <a:prstGeom prst="rect">
            <a:avLst/>
          </a:prstGeom>
        </p:spPr>
        <p:txBody>
          <a:bodyPr wrap="square">
            <a:spAutoFit/>
          </a:bodyPr>
          <a:lstStyle/>
          <a:p>
            <a:r>
              <a:rPr lang="en-US" sz="3000" b="1" err="1"/>
              <a:t>Marapi</a:t>
            </a:r>
            <a:r>
              <a:rPr lang="en-US" sz="3000" b="1"/>
              <a:t> volcano monitoring system</a:t>
            </a:r>
          </a:p>
        </p:txBody>
      </p:sp>
      <p:sp>
        <p:nvSpPr>
          <p:cNvPr id="17" name="Rectangle 16">
            <a:extLst>
              <a:ext uri="{FF2B5EF4-FFF2-40B4-BE49-F238E27FC236}">
                <a16:creationId xmlns:a16="http://schemas.microsoft.com/office/drawing/2014/main" id="{18643A87-3087-BF09-96B6-BBCD447572FC}"/>
              </a:ext>
            </a:extLst>
          </p:cNvPr>
          <p:cNvSpPr/>
          <p:nvPr/>
        </p:nvSpPr>
        <p:spPr>
          <a:xfrm>
            <a:off x="8320117" y="4172420"/>
            <a:ext cx="3632693" cy="203132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t>8 seismic stations </a:t>
            </a:r>
          </a:p>
          <a:p>
            <a:pPr marL="742950" lvl="1" indent="-285750">
              <a:buFontTx/>
              <a:buChar char="-"/>
            </a:pPr>
            <a:r>
              <a:rPr lang="en-US" dirty="0"/>
              <a:t>5 broadbands (EOS)</a:t>
            </a:r>
          </a:p>
          <a:p>
            <a:pPr marL="742950" lvl="1" indent="-285750">
              <a:buFontTx/>
              <a:buChar char="-"/>
            </a:pPr>
            <a:r>
              <a:rPr lang="en-US" dirty="0"/>
              <a:t>3 short-periods (CVGHM)</a:t>
            </a:r>
          </a:p>
          <a:p>
            <a:pPr marL="285750" indent="-285750">
              <a:buFont typeface="Arial" panose="020B0604020202020204" pitchFamily="34" charset="0"/>
              <a:buChar char="•"/>
            </a:pPr>
            <a:r>
              <a:rPr lang="en-US" dirty="0"/>
              <a:t>3 telemetry repeaters</a:t>
            </a:r>
          </a:p>
          <a:p>
            <a:pPr marL="285750" indent="-285750">
              <a:buFont typeface="Arial" panose="020B0604020202020204" pitchFamily="34" charset="0"/>
              <a:buChar char="•"/>
            </a:pPr>
            <a:r>
              <a:rPr lang="en-US" dirty="0"/>
              <a:t>2 tilt stations</a:t>
            </a:r>
          </a:p>
          <a:p>
            <a:pPr marL="285750" indent="-285750">
              <a:buFont typeface="Arial" panose="020B0604020202020204" pitchFamily="34" charset="0"/>
              <a:buChar char="•"/>
            </a:pPr>
            <a:r>
              <a:rPr lang="en-US" dirty="0"/>
              <a:t>1 </a:t>
            </a:r>
            <a:r>
              <a:rPr lang="en-US" dirty="0" err="1"/>
              <a:t>multigas</a:t>
            </a:r>
            <a:r>
              <a:rPr lang="en-US" dirty="0"/>
              <a:t> station</a:t>
            </a:r>
          </a:p>
          <a:p>
            <a:pPr marL="285750" indent="-285750">
              <a:buFont typeface="Arial" panose="020B0604020202020204" pitchFamily="34" charset="0"/>
              <a:buChar char="•"/>
            </a:pPr>
            <a:r>
              <a:rPr lang="en-US" dirty="0"/>
              <a:t>5 </a:t>
            </a:r>
            <a:r>
              <a:rPr lang="en-US" dirty="0" err="1"/>
              <a:t>infrasounds</a:t>
            </a:r>
            <a:r>
              <a:rPr lang="en-US" dirty="0"/>
              <a:t> </a:t>
            </a:r>
          </a:p>
        </p:txBody>
      </p:sp>
      <p:pic>
        <p:nvPicPr>
          <p:cNvPr id="4098" name="Picture 2" descr="marapi_l2_copy_0">
            <a:extLst>
              <a:ext uri="{FF2B5EF4-FFF2-40B4-BE49-F238E27FC236}">
                <a16:creationId xmlns:a16="http://schemas.microsoft.com/office/drawing/2014/main" id="{6E235FCE-F050-323E-C235-D509BE9A4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90" y="1146412"/>
            <a:ext cx="7701432" cy="544520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EB95756-E8EB-5AFC-1480-E5CB2FC959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601"/>
          <a:stretch/>
        </p:blipFill>
        <p:spPr bwMode="auto">
          <a:xfrm>
            <a:off x="7893574" y="147092"/>
            <a:ext cx="2088779" cy="36057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F18E49B-BABF-72AE-999C-B9D5194BA32D}"/>
              </a:ext>
            </a:extLst>
          </p:cNvPr>
          <p:cNvSpPr txBox="1"/>
          <p:nvPr/>
        </p:nvSpPr>
        <p:spPr>
          <a:xfrm>
            <a:off x="8191348" y="3706668"/>
            <a:ext cx="1344920" cy="338554"/>
          </a:xfrm>
          <a:prstGeom prst="rect">
            <a:avLst/>
          </a:prstGeom>
          <a:noFill/>
        </p:spPr>
        <p:txBody>
          <a:bodyPr wrap="none" rtlCol="0">
            <a:spAutoFit/>
          </a:bodyPr>
          <a:lstStyle/>
          <a:p>
            <a:r>
              <a:rPr lang="en-US" sz="1600" i="1"/>
              <a:t>GGSL station</a:t>
            </a:r>
          </a:p>
        </p:txBody>
      </p:sp>
      <p:pic>
        <p:nvPicPr>
          <p:cNvPr id="39" name="Graphic 38" descr="Home with solid fill">
            <a:extLst>
              <a:ext uri="{FF2B5EF4-FFF2-40B4-BE49-F238E27FC236}">
                <a16:creationId xmlns:a16="http://schemas.microsoft.com/office/drawing/2014/main" id="{2CFC65E3-20A6-A369-1BD6-A7599C3293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3408" y="2032559"/>
            <a:ext cx="241832" cy="241832"/>
          </a:xfrm>
          <a:prstGeom prst="rect">
            <a:avLst/>
          </a:prstGeom>
        </p:spPr>
      </p:pic>
      <p:sp>
        <p:nvSpPr>
          <p:cNvPr id="40" name="TextBox 39">
            <a:extLst>
              <a:ext uri="{FF2B5EF4-FFF2-40B4-BE49-F238E27FC236}">
                <a16:creationId xmlns:a16="http://schemas.microsoft.com/office/drawing/2014/main" id="{FD451976-8130-69FD-D642-256769EEACA9}"/>
              </a:ext>
            </a:extLst>
          </p:cNvPr>
          <p:cNvSpPr txBox="1"/>
          <p:nvPr/>
        </p:nvSpPr>
        <p:spPr>
          <a:xfrm>
            <a:off x="3069397" y="2705561"/>
            <a:ext cx="311304" cy="400110"/>
          </a:xfrm>
          <a:prstGeom prst="rect">
            <a:avLst/>
          </a:prstGeom>
          <a:noFill/>
        </p:spPr>
        <p:txBody>
          <a:bodyPr wrap="none" rtlCol="0">
            <a:spAutoFit/>
          </a:bodyPr>
          <a:lstStyle/>
          <a:p>
            <a:r>
              <a:rPr lang="en-US" sz="2000" b="1" dirty="0"/>
              <a:t>x</a:t>
            </a:r>
          </a:p>
        </p:txBody>
      </p:sp>
      <p:grpSp>
        <p:nvGrpSpPr>
          <p:cNvPr id="54" name="Group 53">
            <a:extLst>
              <a:ext uri="{FF2B5EF4-FFF2-40B4-BE49-F238E27FC236}">
                <a16:creationId xmlns:a16="http://schemas.microsoft.com/office/drawing/2014/main" id="{80A679A1-FD64-42BB-5E6E-50DE58CC8F7D}"/>
              </a:ext>
            </a:extLst>
          </p:cNvPr>
          <p:cNvGrpSpPr/>
          <p:nvPr/>
        </p:nvGrpSpPr>
        <p:grpSpPr>
          <a:xfrm>
            <a:off x="1469301" y="2189119"/>
            <a:ext cx="5632730" cy="2140152"/>
            <a:chOff x="-913020" y="-888840"/>
            <a:chExt cx="7925253" cy="2914985"/>
          </a:xfrm>
        </p:grpSpPr>
        <p:cxnSp>
          <p:nvCxnSpPr>
            <p:cNvPr id="41" name="Straight Connector 40">
              <a:extLst>
                <a:ext uri="{FF2B5EF4-FFF2-40B4-BE49-F238E27FC236}">
                  <a16:creationId xmlns:a16="http://schemas.microsoft.com/office/drawing/2014/main" id="{993C94BB-8E6C-64D9-9BD4-9CDAB4389784}"/>
                </a:ext>
              </a:extLst>
            </p:cNvPr>
            <p:cNvCxnSpPr>
              <a:cxnSpLocks/>
            </p:cNvCxnSpPr>
            <p:nvPr/>
          </p:nvCxnSpPr>
          <p:spPr>
            <a:xfrm flipH="1" flipV="1">
              <a:off x="-573990" y="-802921"/>
              <a:ext cx="2270409" cy="1824057"/>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578AF0-19D9-D48C-CEA7-A8EE6996DFD4}"/>
                </a:ext>
              </a:extLst>
            </p:cNvPr>
            <p:cNvCxnSpPr>
              <a:cxnSpLocks/>
            </p:cNvCxnSpPr>
            <p:nvPr/>
          </p:nvCxnSpPr>
          <p:spPr>
            <a:xfrm flipV="1">
              <a:off x="3699000" y="-348943"/>
              <a:ext cx="3243692" cy="130525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E7A220-8BD7-8489-4DCE-D9C9414CAD3D}"/>
                </a:ext>
              </a:extLst>
            </p:cNvPr>
            <p:cNvCxnSpPr>
              <a:cxnSpLocks/>
            </p:cNvCxnSpPr>
            <p:nvPr/>
          </p:nvCxnSpPr>
          <p:spPr>
            <a:xfrm flipH="1" flipV="1">
              <a:off x="-391731" y="-802921"/>
              <a:ext cx="2560274" cy="453978"/>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123232C-BD7C-778B-78BF-727696D1010B}"/>
                </a:ext>
              </a:extLst>
            </p:cNvPr>
            <p:cNvCxnSpPr>
              <a:cxnSpLocks/>
            </p:cNvCxnSpPr>
            <p:nvPr/>
          </p:nvCxnSpPr>
          <p:spPr>
            <a:xfrm flipH="1" flipV="1">
              <a:off x="-653893" y="-772696"/>
              <a:ext cx="1005693" cy="1848225"/>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EA79C9-275A-C8D7-DFF1-72F3C3C33990}"/>
                </a:ext>
              </a:extLst>
            </p:cNvPr>
            <p:cNvCxnSpPr>
              <a:cxnSpLocks/>
            </p:cNvCxnSpPr>
            <p:nvPr/>
          </p:nvCxnSpPr>
          <p:spPr>
            <a:xfrm flipH="1" flipV="1">
              <a:off x="3699000" y="1174995"/>
              <a:ext cx="1604165" cy="798047"/>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34BD217-403E-5F19-E44C-BA63B43C6F24}"/>
                </a:ext>
              </a:extLst>
            </p:cNvPr>
            <p:cNvCxnSpPr>
              <a:cxnSpLocks/>
            </p:cNvCxnSpPr>
            <p:nvPr/>
          </p:nvCxnSpPr>
          <p:spPr>
            <a:xfrm flipV="1">
              <a:off x="3067561" y="-233892"/>
              <a:ext cx="3944672" cy="220312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4B793C5-DD3A-40EF-323E-47784227F8D6}"/>
                </a:ext>
              </a:extLst>
            </p:cNvPr>
            <p:cNvCxnSpPr>
              <a:cxnSpLocks/>
            </p:cNvCxnSpPr>
            <p:nvPr/>
          </p:nvCxnSpPr>
          <p:spPr>
            <a:xfrm flipH="1" flipV="1">
              <a:off x="-519432" y="-888840"/>
              <a:ext cx="7486598" cy="411778"/>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6A43123-6010-58F4-0482-28708523A124}"/>
                </a:ext>
              </a:extLst>
            </p:cNvPr>
            <p:cNvCxnSpPr>
              <a:cxnSpLocks/>
            </p:cNvCxnSpPr>
            <p:nvPr/>
          </p:nvCxnSpPr>
          <p:spPr>
            <a:xfrm>
              <a:off x="-454424" y="722238"/>
              <a:ext cx="1293731" cy="1246990"/>
            </a:xfrm>
            <a:prstGeom prst="line">
              <a:avLst/>
            </a:prstGeom>
            <a:ln w="127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BC7692-A3FC-CEE6-EA16-3B2383E5F4AC}"/>
                </a:ext>
              </a:extLst>
            </p:cNvPr>
            <p:cNvCxnSpPr>
              <a:cxnSpLocks/>
            </p:cNvCxnSpPr>
            <p:nvPr/>
          </p:nvCxnSpPr>
          <p:spPr>
            <a:xfrm flipH="1" flipV="1">
              <a:off x="-719852" y="-717040"/>
              <a:ext cx="151502" cy="1311483"/>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288CAF2-C231-1EE3-AA70-BBC6223B473E}"/>
                </a:ext>
              </a:extLst>
            </p:cNvPr>
            <p:cNvCxnSpPr>
              <a:cxnSpLocks/>
            </p:cNvCxnSpPr>
            <p:nvPr/>
          </p:nvCxnSpPr>
          <p:spPr>
            <a:xfrm flipV="1">
              <a:off x="-913020" y="-802921"/>
              <a:ext cx="152568" cy="2829066"/>
            </a:xfrm>
            <a:prstGeom prst="line">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F18F315-84A8-8A41-1DC7-7CFAF6CE77F0}"/>
                </a:ext>
              </a:extLst>
            </p:cNvPr>
            <p:cNvCxnSpPr>
              <a:cxnSpLocks/>
            </p:cNvCxnSpPr>
            <p:nvPr/>
          </p:nvCxnSpPr>
          <p:spPr>
            <a:xfrm flipH="1" flipV="1">
              <a:off x="-617033" y="-717040"/>
              <a:ext cx="1045593" cy="1738176"/>
            </a:xfrm>
            <a:prstGeom prst="line">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95DF9B0-CE61-F64A-205A-7A28FF474BE7}"/>
                </a:ext>
              </a:extLst>
            </p:cNvPr>
            <p:cNvCxnSpPr>
              <a:cxnSpLocks/>
              <a:stCxn id="40" idx="1"/>
            </p:cNvCxnSpPr>
            <p:nvPr/>
          </p:nvCxnSpPr>
          <p:spPr>
            <a:xfrm flipH="1" flipV="1">
              <a:off x="-536910" y="-770958"/>
              <a:ext cx="1875225" cy="858019"/>
            </a:xfrm>
            <a:prstGeom prst="line">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B521442-6E9B-26E9-3612-31AD0B19AC41}"/>
                </a:ext>
              </a:extLst>
            </p:cNvPr>
            <p:cNvCxnSpPr>
              <a:cxnSpLocks/>
            </p:cNvCxnSpPr>
            <p:nvPr/>
          </p:nvCxnSpPr>
          <p:spPr>
            <a:xfrm flipH="1" flipV="1">
              <a:off x="-624553" y="-747895"/>
              <a:ext cx="1808118" cy="1800363"/>
            </a:xfrm>
            <a:prstGeom prst="line">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4108" name="Straight Connector 4107">
            <a:extLst>
              <a:ext uri="{FF2B5EF4-FFF2-40B4-BE49-F238E27FC236}">
                <a16:creationId xmlns:a16="http://schemas.microsoft.com/office/drawing/2014/main" id="{FBD958EC-DB12-F1E6-694E-7DBCD310B26B}"/>
              </a:ext>
            </a:extLst>
          </p:cNvPr>
          <p:cNvCxnSpPr/>
          <p:nvPr/>
        </p:nvCxnSpPr>
        <p:spPr>
          <a:xfrm>
            <a:off x="4429642" y="5448942"/>
            <a:ext cx="37495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09" name="Straight Connector 4108">
            <a:extLst>
              <a:ext uri="{FF2B5EF4-FFF2-40B4-BE49-F238E27FC236}">
                <a16:creationId xmlns:a16="http://schemas.microsoft.com/office/drawing/2014/main" id="{2179C70E-FDED-FBBA-6AB0-B8E2C3599F3A}"/>
              </a:ext>
            </a:extLst>
          </p:cNvPr>
          <p:cNvCxnSpPr/>
          <p:nvPr/>
        </p:nvCxnSpPr>
        <p:spPr>
          <a:xfrm>
            <a:off x="4429642" y="5655932"/>
            <a:ext cx="374959" cy="0"/>
          </a:xfrm>
          <a:prstGeom prst="line">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10" name="TextBox 4109">
            <a:extLst>
              <a:ext uri="{FF2B5EF4-FFF2-40B4-BE49-F238E27FC236}">
                <a16:creationId xmlns:a16="http://schemas.microsoft.com/office/drawing/2014/main" id="{4B03E14E-42EC-1A6F-660B-26407DA9DE9A}"/>
              </a:ext>
            </a:extLst>
          </p:cNvPr>
          <p:cNvSpPr txBox="1"/>
          <p:nvPr/>
        </p:nvSpPr>
        <p:spPr>
          <a:xfrm>
            <a:off x="4790692" y="5312436"/>
            <a:ext cx="1819667" cy="276999"/>
          </a:xfrm>
          <a:prstGeom prst="rect">
            <a:avLst/>
          </a:prstGeom>
          <a:noFill/>
        </p:spPr>
        <p:txBody>
          <a:bodyPr wrap="square" rtlCol="0">
            <a:spAutoFit/>
          </a:bodyPr>
          <a:lstStyle/>
          <a:p>
            <a:r>
              <a:rPr lang="en-SG" sz="1200">
                <a:latin typeface="Aptos" panose="020B0004020202020204" pitchFamily="34" charset="0"/>
                <a:cs typeface="Arial" panose="020B0604020202020204" pitchFamily="34" charset="0"/>
              </a:rPr>
              <a:t>Digital radio telemetry</a:t>
            </a:r>
          </a:p>
        </p:txBody>
      </p:sp>
      <p:sp>
        <p:nvSpPr>
          <p:cNvPr id="4111" name="TextBox 4110">
            <a:extLst>
              <a:ext uri="{FF2B5EF4-FFF2-40B4-BE49-F238E27FC236}">
                <a16:creationId xmlns:a16="http://schemas.microsoft.com/office/drawing/2014/main" id="{4CB98BE4-3432-D3DA-43DE-40C758B9BA46}"/>
              </a:ext>
            </a:extLst>
          </p:cNvPr>
          <p:cNvSpPr txBox="1"/>
          <p:nvPr/>
        </p:nvSpPr>
        <p:spPr>
          <a:xfrm>
            <a:off x="4792964" y="5533076"/>
            <a:ext cx="1819667" cy="276999"/>
          </a:xfrm>
          <a:prstGeom prst="rect">
            <a:avLst/>
          </a:prstGeom>
          <a:noFill/>
        </p:spPr>
        <p:txBody>
          <a:bodyPr wrap="square" rtlCol="0">
            <a:spAutoFit/>
          </a:bodyPr>
          <a:lstStyle/>
          <a:p>
            <a:r>
              <a:rPr lang="en-SG" sz="1200">
                <a:latin typeface="Aptos" panose="020B0004020202020204" pitchFamily="34" charset="0"/>
                <a:cs typeface="Arial" panose="020B0604020202020204" pitchFamily="34" charset="0"/>
              </a:rPr>
              <a:t>Analog radio telemetry</a:t>
            </a:r>
          </a:p>
        </p:txBody>
      </p:sp>
      <p:sp>
        <p:nvSpPr>
          <p:cNvPr id="4112" name="TextBox 4111">
            <a:extLst>
              <a:ext uri="{FF2B5EF4-FFF2-40B4-BE49-F238E27FC236}">
                <a16:creationId xmlns:a16="http://schemas.microsoft.com/office/drawing/2014/main" id="{0B8BA3CE-4CCD-3A7A-82A9-B711E2A256E8}"/>
              </a:ext>
            </a:extLst>
          </p:cNvPr>
          <p:cNvSpPr txBox="1"/>
          <p:nvPr/>
        </p:nvSpPr>
        <p:spPr>
          <a:xfrm>
            <a:off x="4445161" y="5677252"/>
            <a:ext cx="311304" cy="400110"/>
          </a:xfrm>
          <a:prstGeom prst="rect">
            <a:avLst/>
          </a:prstGeom>
          <a:noFill/>
        </p:spPr>
        <p:txBody>
          <a:bodyPr wrap="none" rtlCol="0">
            <a:spAutoFit/>
          </a:bodyPr>
          <a:lstStyle/>
          <a:p>
            <a:r>
              <a:rPr lang="en-US" sz="2000" b="1"/>
              <a:t>x</a:t>
            </a:r>
          </a:p>
        </p:txBody>
      </p:sp>
      <p:sp>
        <p:nvSpPr>
          <p:cNvPr id="4113" name="TextBox 4112">
            <a:extLst>
              <a:ext uri="{FF2B5EF4-FFF2-40B4-BE49-F238E27FC236}">
                <a16:creationId xmlns:a16="http://schemas.microsoft.com/office/drawing/2014/main" id="{5500AEFC-535D-8542-E4AE-13156FD92804}"/>
              </a:ext>
            </a:extLst>
          </p:cNvPr>
          <p:cNvSpPr txBox="1"/>
          <p:nvPr/>
        </p:nvSpPr>
        <p:spPr>
          <a:xfrm>
            <a:off x="4780461" y="5770341"/>
            <a:ext cx="1659300" cy="276999"/>
          </a:xfrm>
          <a:prstGeom prst="rect">
            <a:avLst/>
          </a:prstGeom>
          <a:noFill/>
        </p:spPr>
        <p:txBody>
          <a:bodyPr wrap="none" rtlCol="0">
            <a:spAutoFit/>
          </a:bodyPr>
          <a:lstStyle/>
          <a:p>
            <a:r>
              <a:rPr lang="en-US" sz="1200"/>
              <a:t>Temporary suspended</a:t>
            </a:r>
          </a:p>
        </p:txBody>
      </p:sp>
      <p:pic>
        <p:nvPicPr>
          <p:cNvPr id="4114" name="Graphic 4113" descr="Home with solid fill">
            <a:extLst>
              <a:ext uri="{FF2B5EF4-FFF2-40B4-BE49-F238E27FC236}">
                <a16:creationId xmlns:a16="http://schemas.microsoft.com/office/drawing/2014/main" id="{B5E61784-9270-AACB-422E-2B5C394306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8361" y="6023351"/>
            <a:ext cx="241832" cy="241832"/>
          </a:xfrm>
          <a:prstGeom prst="rect">
            <a:avLst/>
          </a:prstGeom>
        </p:spPr>
      </p:pic>
      <p:sp>
        <p:nvSpPr>
          <p:cNvPr id="4115" name="TextBox 4114">
            <a:extLst>
              <a:ext uri="{FF2B5EF4-FFF2-40B4-BE49-F238E27FC236}">
                <a16:creationId xmlns:a16="http://schemas.microsoft.com/office/drawing/2014/main" id="{F1ED35A5-5775-C10B-DBD5-0986B4931C1A}"/>
              </a:ext>
            </a:extLst>
          </p:cNvPr>
          <p:cNvSpPr txBox="1"/>
          <p:nvPr/>
        </p:nvSpPr>
        <p:spPr>
          <a:xfrm>
            <a:off x="4789715" y="6040361"/>
            <a:ext cx="1327095" cy="276999"/>
          </a:xfrm>
          <a:prstGeom prst="rect">
            <a:avLst/>
          </a:prstGeom>
          <a:noFill/>
        </p:spPr>
        <p:txBody>
          <a:bodyPr wrap="none" rtlCol="0">
            <a:spAutoFit/>
          </a:bodyPr>
          <a:lstStyle/>
          <a:p>
            <a:r>
              <a:rPr lang="en-US" sz="1200"/>
              <a:t>Observatory post</a:t>
            </a:r>
          </a:p>
        </p:txBody>
      </p:sp>
      <p:pic>
        <p:nvPicPr>
          <p:cNvPr id="4116" name="Picture 4115">
            <a:extLst>
              <a:ext uri="{FF2B5EF4-FFF2-40B4-BE49-F238E27FC236}">
                <a16:creationId xmlns:a16="http://schemas.microsoft.com/office/drawing/2014/main" id="{31A834A5-E065-1ACF-9616-A3E89924CD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8067" y="701091"/>
            <a:ext cx="2045933" cy="2727910"/>
          </a:xfrm>
          <a:prstGeom prst="rect">
            <a:avLst/>
          </a:prstGeom>
        </p:spPr>
      </p:pic>
      <p:sp>
        <p:nvSpPr>
          <p:cNvPr id="4118" name="TextBox 4117">
            <a:extLst>
              <a:ext uri="{FF2B5EF4-FFF2-40B4-BE49-F238E27FC236}">
                <a16:creationId xmlns:a16="http://schemas.microsoft.com/office/drawing/2014/main" id="{4EBA9E98-C5EC-74EA-E9F1-255BB6886422}"/>
              </a:ext>
            </a:extLst>
          </p:cNvPr>
          <p:cNvSpPr txBox="1"/>
          <p:nvPr/>
        </p:nvSpPr>
        <p:spPr>
          <a:xfrm>
            <a:off x="10222081" y="3414281"/>
            <a:ext cx="1482457" cy="338554"/>
          </a:xfrm>
          <a:prstGeom prst="rect">
            <a:avLst/>
          </a:prstGeom>
          <a:noFill/>
        </p:spPr>
        <p:txBody>
          <a:bodyPr wrap="none" rtlCol="0">
            <a:spAutoFit/>
          </a:bodyPr>
          <a:lstStyle/>
          <a:p>
            <a:r>
              <a:rPr lang="en-US" sz="1600" i="1" dirty="0"/>
              <a:t>SNGL repeater</a:t>
            </a:r>
          </a:p>
        </p:txBody>
      </p:sp>
      <p:sp>
        <p:nvSpPr>
          <p:cNvPr id="2" name="TextBox 1">
            <a:extLst>
              <a:ext uri="{FF2B5EF4-FFF2-40B4-BE49-F238E27FC236}">
                <a16:creationId xmlns:a16="http://schemas.microsoft.com/office/drawing/2014/main" id="{A25A2538-AD5E-23B9-F465-BF69B631562C}"/>
              </a:ext>
            </a:extLst>
          </p:cNvPr>
          <p:cNvSpPr txBox="1"/>
          <p:nvPr/>
        </p:nvSpPr>
        <p:spPr>
          <a:xfrm>
            <a:off x="3246377" y="3494188"/>
            <a:ext cx="311304" cy="400110"/>
          </a:xfrm>
          <a:prstGeom prst="rect">
            <a:avLst/>
          </a:prstGeom>
          <a:noFill/>
        </p:spPr>
        <p:txBody>
          <a:bodyPr wrap="none" rtlCol="0">
            <a:spAutoFit/>
          </a:bodyPr>
          <a:lstStyle/>
          <a:p>
            <a:r>
              <a:rPr lang="en-US" sz="2000" b="1" dirty="0"/>
              <a:t>x</a:t>
            </a:r>
          </a:p>
        </p:txBody>
      </p:sp>
    </p:spTree>
    <p:extLst>
      <p:ext uri="{BB962C8B-B14F-4D97-AF65-F5344CB8AC3E}">
        <p14:creationId xmlns:p14="http://schemas.microsoft.com/office/powerpoint/2010/main" val="92620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3CFF-0F07-2759-C9AD-2A23DE262DA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8ACE162-A2D9-F095-FA94-D39AE5A21D58}"/>
              </a:ext>
            </a:extLst>
          </p:cNvPr>
          <p:cNvGraphicFramePr>
            <a:graphicFrameLocks noGrp="1"/>
          </p:cNvGraphicFramePr>
          <p:nvPr>
            <p:extLst>
              <p:ext uri="{D42A27DB-BD31-4B8C-83A1-F6EECF244321}">
                <p14:modId xmlns:p14="http://schemas.microsoft.com/office/powerpoint/2010/main" val="1506610414"/>
              </p:ext>
            </p:extLst>
          </p:nvPr>
        </p:nvGraphicFramePr>
        <p:xfrm>
          <a:off x="3920797" y="203556"/>
          <a:ext cx="8054339" cy="3689985"/>
        </p:xfrm>
        <a:graphic>
          <a:graphicData uri="http://schemas.openxmlformats.org/drawingml/2006/table">
            <a:tbl>
              <a:tblPr>
                <a:tableStyleId>{7DF18680-E054-41AD-8BC1-D1AEF772440D}</a:tableStyleId>
              </a:tblPr>
              <a:tblGrid>
                <a:gridCol w="951066">
                  <a:extLst>
                    <a:ext uri="{9D8B030D-6E8A-4147-A177-3AD203B41FA5}">
                      <a16:colId xmlns:a16="http://schemas.microsoft.com/office/drawing/2014/main" val="4217912602"/>
                    </a:ext>
                  </a:extLst>
                </a:gridCol>
                <a:gridCol w="951066">
                  <a:extLst>
                    <a:ext uri="{9D8B030D-6E8A-4147-A177-3AD203B41FA5}">
                      <a16:colId xmlns:a16="http://schemas.microsoft.com/office/drawing/2014/main" val="1128280818"/>
                    </a:ext>
                  </a:extLst>
                </a:gridCol>
                <a:gridCol w="951066">
                  <a:extLst>
                    <a:ext uri="{9D8B030D-6E8A-4147-A177-3AD203B41FA5}">
                      <a16:colId xmlns:a16="http://schemas.microsoft.com/office/drawing/2014/main" val="1235014790"/>
                    </a:ext>
                  </a:extLst>
                </a:gridCol>
                <a:gridCol w="951066">
                  <a:extLst>
                    <a:ext uri="{9D8B030D-6E8A-4147-A177-3AD203B41FA5}">
                      <a16:colId xmlns:a16="http://schemas.microsoft.com/office/drawing/2014/main" val="217342127"/>
                    </a:ext>
                  </a:extLst>
                </a:gridCol>
                <a:gridCol w="1426599">
                  <a:extLst>
                    <a:ext uri="{9D8B030D-6E8A-4147-A177-3AD203B41FA5}">
                      <a16:colId xmlns:a16="http://schemas.microsoft.com/office/drawing/2014/main" val="895270268"/>
                    </a:ext>
                  </a:extLst>
                </a:gridCol>
                <a:gridCol w="1590062">
                  <a:extLst>
                    <a:ext uri="{9D8B030D-6E8A-4147-A177-3AD203B41FA5}">
                      <a16:colId xmlns:a16="http://schemas.microsoft.com/office/drawing/2014/main" val="3942093377"/>
                    </a:ext>
                  </a:extLst>
                </a:gridCol>
                <a:gridCol w="1233414">
                  <a:extLst>
                    <a:ext uri="{9D8B030D-6E8A-4147-A177-3AD203B41FA5}">
                      <a16:colId xmlns:a16="http://schemas.microsoft.com/office/drawing/2014/main" val="2908760585"/>
                    </a:ext>
                  </a:extLst>
                </a:gridCol>
              </a:tblGrid>
              <a:tr h="238125">
                <a:tc>
                  <a:txBody>
                    <a:bodyPr/>
                    <a:lstStyle/>
                    <a:p>
                      <a:pPr algn="ctr" fontAlgn="b"/>
                      <a:r>
                        <a:rPr lang="en-SG" sz="1800" b="1" u="none" strike="noStrike">
                          <a:effectLst/>
                        </a:rPr>
                        <a:t>Station</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SG" sz="1800" b="1" u="none" strike="noStrike">
                          <a:effectLst/>
                        </a:rPr>
                        <a:t>Seismic</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SG" sz="1800" b="1" u="none" strike="noStrike">
                          <a:effectLst/>
                        </a:rPr>
                        <a:t>GPS</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SG" sz="1800" b="1" u="none" strike="noStrike">
                          <a:effectLst/>
                        </a:rPr>
                        <a:t>Tilt</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SG" sz="1800" b="1" u="none" strike="noStrike">
                          <a:effectLst/>
                        </a:rPr>
                        <a:t>Infrasound</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SG" sz="1800" b="1" u="none" strike="noStrike">
                          <a:effectLst/>
                        </a:rPr>
                        <a:t>Gas/</a:t>
                      </a:r>
                      <a:r>
                        <a:rPr lang="en-SG" sz="1800" b="1" u="none" strike="noStrike" err="1">
                          <a:effectLst/>
                        </a:rPr>
                        <a:t>multigas</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SG" sz="1800" b="1" u="none" strike="noStrike">
                          <a:effectLst/>
                        </a:rPr>
                        <a:t>Repeater</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251098261"/>
                  </a:ext>
                </a:extLst>
              </a:tr>
              <a:tr h="238125">
                <a:tc>
                  <a:txBody>
                    <a:bodyPr/>
                    <a:lstStyle/>
                    <a:p>
                      <a:pPr algn="l" fontAlgn="b"/>
                      <a:r>
                        <a:rPr lang="en-SG" sz="1800" b="1" u="none" strike="noStrike">
                          <a:effectLst/>
                        </a:rPr>
                        <a:t>BTPL</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dirty="0">
                          <a:effectLst/>
                        </a:rPr>
                        <a:t>1</a:t>
                      </a:r>
                      <a:endParaRPr lang="en-SG" sz="1800" b="0"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77952646"/>
                  </a:ext>
                </a:extLst>
              </a:tr>
              <a:tr h="238125">
                <a:tc>
                  <a:txBody>
                    <a:bodyPr/>
                    <a:lstStyle/>
                    <a:p>
                      <a:pPr algn="l" fontAlgn="b"/>
                      <a:r>
                        <a:rPr lang="en-SG" sz="1800" b="1" u="none" strike="noStrike">
                          <a:effectLst/>
                        </a:rPr>
                        <a:t>GGSL</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4945298"/>
                  </a:ext>
                </a:extLst>
              </a:tr>
              <a:tr h="238125">
                <a:tc>
                  <a:txBody>
                    <a:bodyPr/>
                    <a:lstStyle/>
                    <a:p>
                      <a:pPr algn="l" fontAlgn="b"/>
                      <a:r>
                        <a:rPr lang="en-SG" sz="1800" b="1" u="none" strike="noStrike" dirty="0">
                          <a:effectLst/>
                        </a:rPr>
                        <a:t>KUBU</a:t>
                      </a:r>
                      <a:endParaRPr lang="en-SG" sz="1800" b="1"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67001406"/>
                  </a:ext>
                </a:extLst>
              </a:tr>
              <a:tr h="238125">
                <a:tc>
                  <a:txBody>
                    <a:bodyPr/>
                    <a:lstStyle/>
                    <a:p>
                      <a:pPr algn="l" fontAlgn="b"/>
                      <a:r>
                        <a:rPr lang="en-SG" sz="1800" b="1" u="none" strike="noStrike">
                          <a:solidFill>
                            <a:srgbClr val="C00000"/>
                          </a:solidFill>
                          <a:effectLst/>
                        </a:rPr>
                        <a:t>PCAK</a:t>
                      </a:r>
                      <a:endParaRPr lang="en-SG" sz="1800" b="1" i="0" u="none" strike="noStrike">
                        <a:solidFill>
                          <a:srgbClr val="C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solidFill>
                            <a:srgbClr val="C00000"/>
                          </a:solidFill>
                          <a:effectLst/>
                        </a:rPr>
                        <a:t>1</a:t>
                      </a:r>
                      <a:endParaRPr lang="en-SG" sz="1800" b="0" i="0" u="none" strike="noStrike">
                        <a:solidFill>
                          <a:srgbClr val="C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C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solidFill>
                            <a:srgbClr val="C00000"/>
                          </a:solidFill>
                          <a:effectLst/>
                        </a:rPr>
                        <a:t>1</a:t>
                      </a:r>
                      <a:endParaRPr lang="en-SG" sz="1800" b="0" i="0" u="none" strike="noStrike">
                        <a:solidFill>
                          <a:srgbClr val="C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dirty="0">
                          <a:solidFill>
                            <a:srgbClr val="C00000"/>
                          </a:solidFill>
                          <a:effectLst/>
                        </a:rPr>
                        <a:t>1</a:t>
                      </a:r>
                      <a:endParaRPr lang="en-SG" sz="1800" b="0" i="0" u="none" strike="noStrike" dirty="0">
                        <a:solidFill>
                          <a:srgbClr val="C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7260482"/>
                  </a:ext>
                </a:extLst>
              </a:tr>
              <a:tr h="238125">
                <a:tc>
                  <a:txBody>
                    <a:bodyPr/>
                    <a:lstStyle/>
                    <a:p>
                      <a:pPr algn="l" fontAlgn="b"/>
                      <a:r>
                        <a:rPr lang="en-SG" sz="1800" b="1" u="none" strike="noStrike">
                          <a:effectLst/>
                        </a:rPr>
                        <a:t>PAUH</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40505747"/>
                  </a:ext>
                </a:extLst>
              </a:tr>
              <a:tr h="238125">
                <a:tc>
                  <a:txBody>
                    <a:bodyPr/>
                    <a:lstStyle/>
                    <a:p>
                      <a:pPr algn="l" fontAlgn="b"/>
                      <a:r>
                        <a:rPr lang="en-SG" sz="1800" b="1" u="none" strike="noStrike">
                          <a:effectLst/>
                        </a:rPr>
                        <a:t>SABU</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07917408"/>
                  </a:ext>
                </a:extLst>
              </a:tr>
              <a:tr h="238125">
                <a:tc>
                  <a:txBody>
                    <a:bodyPr/>
                    <a:lstStyle/>
                    <a:p>
                      <a:pPr algn="l" fontAlgn="b"/>
                      <a:r>
                        <a:rPr lang="en-SG" sz="1800" b="1" u="none" strike="noStrike">
                          <a:effectLst/>
                        </a:rPr>
                        <a:t>SAGO</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81326027"/>
                  </a:ext>
                </a:extLst>
              </a:tr>
              <a:tr h="238125">
                <a:tc>
                  <a:txBody>
                    <a:bodyPr/>
                    <a:lstStyle/>
                    <a:p>
                      <a:pPr algn="l" fontAlgn="b"/>
                      <a:r>
                        <a:rPr lang="en-SG" sz="1800" b="1" u="none" strike="noStrike">
                          <a:effectLst/>
                        </a:rPr>
                        <a:t>SNGL</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02526496"/>
                  </a:ext>
                </a:extLst>
              </a:tr>
              <a:tr h="247650">
                <a:tc>
                  <a:txBody>
                    <a:bodyPr/>
                    <a:lstStyle/>
                    <a:p>
                      <a:pPr algn="l" fontAlgn="b"/>
                      <a:r>
                        <a:rPr lang="en-SG" sz="1800" b="1" u="none" strike="noStrike">
                          <a:effectLst/>
                        </a:rPr>
                        <a:t>TNGK</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20840120"/>
                  </a:ext>
                </a:extLst>
              </a:tr>
              <a:tr h="247650">
                <a:tc>
                  <a:txBody>
                    <a:bodyPr/>
                    <a:lstStyle/>
                    <a:p>
                      <a:pPr algn="l" fontAlgn="b"/>
                      <a:r>
                        <a:rPr lang="en-SG" sz="1800" b="1" i="0" u="none" strike="noStrike" dirty="0">
                          <a:solidFill>
                            <a:srgbClr val="000000"/>
                          </a:solidFill>
                          <a:effectLst/>
                          <a:latin typeface="Aptos" panose="020B0004020202020204" pitchFamily="34" charset="0"/>
                        </a:rPr>
                        <a:t>BDAI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b="0" i="0" u="none" strike="noStrike" dirty="0">
                          <a:solidFill>
                            <a:srgbClr val="000000"/>
                          </a:solidFill>
                          <a:effectLst/>
                          <a:latin typeface="Aptos" panose="020B00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0"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b="0" i="0" u="none" strike="noStrike" dirty="0">
                          <a:solidFill>
                            <a:srgbClr val="000000"/>
                          </a:solidFill>
                          <a:effectLst/>
                          <a:latin typeface="Aptos" panose="020B00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b="0" i="0" u="none" strike="noStrike" dirty="0">
                          <a:solidFill>
                            <a:srgbClr val="000000"/>
                          </a:solidFill>
                          <a:effectLst/>
                          <a:latin typeface="Aptos" panose="020B00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endParaRPr lang="en-SG" sz="1800" b="1"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0379003"/>
                  </a:ext>
                </a:extLst>
              </a:tr>
              <a:tr h="247650">
                <a:tc>
                  <a:txBody>
                    <a:bodyPr/>
                    <a:lstStyle/>
                    <a:p>
                      <a:pPr algn="l" fontAlgn="b"/>
                      <a:r>
                        <a:rPr lang="en-SG" sz="1800" b="1" u="none" strike="noStrike">
                          <a:effectLst/>
                        </a:rPr>
                        <a:t>Total</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dirty="0">
                          <a:effectLst/>
                        </a:rPr>
                        <a:t>7</a:t>
                      </a:r>
                      <a:endParaRPr lang="en-SG" sz="1800" b="1"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0</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dirty="0">
                          <a:effectLst/>
                        </a:rPr>
                        <a:t>3</a:t>
                      </a:r>
                      <a:endParaRPr lang="en-SG" sz="1800" b="1"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dirty="0">
                          <a:effectLst/>
                        </a:rPr>
                        <a:t>6</a:t>
                      </a:r>
                      <a:endParaRPr lang="en-SG" sz="1800" b="1"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a:effectLst/>
                        </a:rPr>
                        <a:t>1</a:t>
                      </a:r>
                      <a:endParaRPr lang="en-SG" sz="18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SG" sz="1800" u="none" strike="noStrike" dirty="0">
                          <a:effectLst/>
                        </a:rPr>
                        <a:t>3</a:t>
                      </a:r>
                      <a:endParaRPr lang="en-SG" sz="1800" b="1"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41673587"/>
                  </a:ext>
                </a:extLst>
              </a:tr>
              <a:tr h="238125">
                <a:tc gridSpan="7">
                  <a:txBody>
                    <a:bodyPr/>
                    <a:lstStyle/>
                    <a:p>
                      <a:pPr algn="l" fontAlgn="b"/>
                      <a:r>
                        <a:rPr lang="en-SG" sz="1800" b="1" u="none" strike="noStrike" dirty="0">
                          <a:effectLst/>
                        </a:rPr>
                        <a:t>Number of stations: 9</a:t>
                      </a:r>
                      <a:endParaRPr lang="en-SG" sz="1800" b="1" i="0" u="none" strike="noStrike" dirty="0">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pPr algn="l"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SG" sz="18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6974608"/>
                  </a:ext>
                </a:extLst>
              </a:tr>
            </a:tbl>
          </a:graphicData>
        </a:graphic>
      </p:graphicFrame>
      <p:sp>
        <p:nvSpPr>
          <p:cNvPr id="5" name="TextBox 4">
            <a:extLst>
              <a:ext uri="{FF2B5EF4-FFF2-40B4-BE49-F238E27FC236}">
                <a16:creationId xmlns:a16="http://schemas.microsoft.com/office/drawing/2014/main" id="{1132D122-9C60-D4B2-C647-316278874975}"/>
              </a:ext>
            </a:extLst>
          </p:cNvPr>
          <p:cNvSpPr txBox="1"/>
          <p:nvPr/>
        </p:nvSpPr>
        <p:spPr>
          <a:xfrm>
            <a:off x="315679" y="22039"/>
            <a:ext cx="2827283" cy="954107"/>
          </a:xfrm>
          <a:prstGeom prst="rect">
            <a:avLst/>
          </a:prstGeom>
          <a:noFill/>
        </p:spPr>
        <p:txBody>
          <a:bodyPr wrap="square" rtlCol="0">
            <a:spAutoFit/>
          </a:bodyPr>
          <a:lstStyle/>
          <a:p>
            <a:r>
              <a:rPr lang="en-US" sz="2800" b="1" dirty="0" err="1"/>
              <a:t>Marapi</a:t>
            </a:r>
            <a:r>
              <a:rPr lang="en-US" sz="2800" b="1" dirty="0"/>
              <a:t> infrastructure</a:t>
            </a:r>
          </a:p>
        </p:txBody>
      </p:sp>
      <p:pic>
        <p:nvPicPr>
          <p:cNvPr id="7" name="Picture 6">
            <a:extLst>
              <a:ext uri="{FF2B5EF4-FFF2-40B4-BE49-F238E27FC236}">
                <a16:creationId xmlns:a16="http://schemas.microsoft.com/office/drawing/2014/main" id="{65BD6D96-27E2-2020-F51A-BEB78ABE7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64" y="1032587"/>
            <a:ext cx="3257109" cy="2442832"/>
          </a:xfrm>
          <a:prstGeom prst="rect">
            <a:avLst/>
          </a:prstGeom>
        </p:spPr>
      </p:pic>
      <p:sp>
        <p:nvSpPr>
          <p:cNvPr id="8" name="TextBox 7">
            <a:extLst>
              <a:ext uri="{FF2B5EF4-FFF2-40B4-BE49-F238E27FC236}">
                <a16:creationId xmlns:a16="http://schemas.microsoft.com/office/drawing/2014/main" id="{7B70C009-9C16-AACB-4A36-286037F3BC56}"/>
              </a:ext>
            </a:extLst>
          </p:cNvPr>
          <p:cNvSpPr txBox="1"/>
          <p:nvPr/>
        </p:nvSpPr>
        <p:spPr>
          <a:xfrm>
            <a:off x="6340145" y="4368076"/>
            <a:ext cx="819455" cy="430887"/>
          </a:xfrm>
          <a:prstGeom prst="rect">
            <a:avLst/>
          </a:prstGeom>
          <a:noFill/>
        </p:spPr>
        <p:txBody>
          <a:bodyPr wrap="none" rtlCol="0">
            <a:spAutoFit/>
          </a:bodyPr>
          <a:lstStyle/>
          <a:p>
            <a:r>
              <a:rPr lang="en-US" sz="2200" b="1" i="1" dirty="0"/>
              <a:t>BDAI</a:t>
            </a:r>
          </a:p>
        </p:txBody>
      </p:sp>
      <p:pic>
        <p:nvPicPr>
          <p:cNvPr id="9" name="Picture 8" descr="A hole in a concrete wall&#10;&#10;AI-generated content may be incorrect.">
            <a:extLst>
              <a:ext uri="{FF2B5EF4-FFF2-40B4-BE49-F238E27FC236}">
                <a16:creationId xmlns:a16="http://schemas.microsoft.com/office/drawing/2014/main" id="{9C65804F-DAD6-1286-2873-CDC2889F133A}"/>
              </a:ext>
            </a:extLst>
          </p:cNvPr>
          <p:cNvPicPr>
            <a:picLocks noChangeAspect="1"/>
          </p:cNvPicPr>
          <p:nvPr/>
        </p:nvPicPr>
        <p:blipFill>
          <a:blip r:embed="rId4"/>
          <a:stretch>
            <a:fillRect/>
          </a:stretch>
        </p:blipFill>
        <p:spPr>
          <a:xfrm>
            <a:off x="9915722" y="3822963"/>
            <a:ext cx="2276278" cy="3035037"/>
          </a:xfrm>
          <a:prstGeom prst="rect">
            <a:avLst/>
          </a:prstGeom>
        </p:spPr>
      </p:pic>
      <p:pic>
        <p:nvPicPr>
          <p:cNvPr id="13" name="Picture 12" descr="A person standing next to a solar panel&#10;&#10;AI-generated content may be incorrect.">
            <a:extLst>
              <a:ext uri="{FF2B5EF4-FFF2-40B4-BE49-F238E27FC236}">
                <a16:creationId xmlns:a16="http://schemas.microsoft.com/office/drawing/2014/main" id="{98457328-E4FE-40DF-B114-3D80604040C3}"/>
              </a:ext>
            </a:extLst>
          </p:cNvPr>
          <p:cNvPicPr>
            <a:picLocks noChangeAspect="1"/>
          </p:cNvPicPr>
          <p:nvPr/>
        </p:nvPicPr>
        <p:blipFill>
          <a:blip r:embed="rId5"/>
          <a:stretch>
            <a:fillRect/>
          </a:stretch>
        </p:blipFill>
        <p:spPr>
          <a:xfrm>
            <a:off x="7592699" y="3822960"/>
            <a:ext cx="2276279" cy="3035039"/>
          </a:xfrm>
          <a:prstGeom prst="rect">
            <a:avLst/>
          </a:prstGeom>
        </p:spPr>
      </p:pic>
      <p:pic>
        <p:nvPicPr>
          <p:cNvPr id="15" name="Picture 14" descr="A machine with wires and a metal container&#10;&#10;AI-generated content may be incorrect.">
            <a:extLst>
              <a:ext uri="{FF2B5EF4-FFF2-40B4-BE49-F238E27FC236}">
                <a16:creationId xmlns:a16="http://schemas.microsoft.com/office/drawing/2014/main" id="{C9016298-833E-C566-B61D-72452B2DECB6}"/>
              </a:ext>
            </a:extLst>
          </p:cNvPr>
          <p:cNvPicPr>
            <a:picLocks noChangeAspect="1"/>
          </p:cNvPicPr>
          <p:nvPr/>
        </p:nvPicPr>
        <p:blipFill>
          <a:blip r:embed="rId6"/>
          <a:stretch>
            <a:fillRect/>
          </a:stretch>
        </p:blipFill>
        <p:spPr>
          <a:xfrm>
            <a:off x="3819720" y="3822959"/>
            <a:ext cx="2276280" cy="3035040"/>
          </a:xfrm>
          <a:prstGeom prst="rect">
            <a:avLst/>
          </a:prstGeom>
        </p:spPr>
      </p:pic>
      <p:pic>
        <p:nvPicPr>
          <p:cNvPr id="19" name="Picture 18" descr="A metal pole with a satellite dish on it&#10;&#10;AI-generated content may be incorrect.">
            <a:extLst>
              <a:ext uri="{FF2B5EF4-FFF2-40B4-BE49-F238E27FC236}">
                <a16:creationId xmlns:a16="http://schemas.microsoft.com/office/drawing/2014/main" id="{7B4B91E5-1058-1748-9A5B-B3D14F1AF5A3}"/>
              </a:ext>
            </a:extLst>
          </p:cNvPr>
          <p:cNvPicPr>
            <a:picLocks noChangeAspect="1"/>
          </p:cNvPicPr>
          <p:nvPr/>
        </p:nvPicPr>
        <p:blipFill>
          <a:blip r:embed="rId7"/>
          <a:stretch>
            <a:fillRect/>
          </a:stretch>
        </p:blipFill>
        <p:spPr>
          <a:xfrm>
            <a:off x="-14161" y="3822959"/>
            <a:ext cx="3657600" cy="2743200"/>
          </a:xfrm>
          <a:prstGeom prst="rect">
            <a:avLst/>
          </a:prstGeom>
        </p:spPr>
      </p:pic>
      <p:sp>
        <p:nvSpPr>
          <p:cNvPr id="20" name="TextBox 19">
            <a:extLst>
              <a:ext uri="{FF2B5EF4-FFF2-40B4-BE49-F238E27FC236}">
                <a16:creationId xmlns:a16="http://schemas.microsoft.com/office/drawing/2014/main" id="{6F8BC70C-F913-2CC8-2794-894D3ECA8106}"/>
              </a:ext>
            </a:extLst>
          </p:cNvPr>
          <p:cNvSpPr txBox="1"/>
          <p:nvPr/>
        </p:nvSpPr>
        <p:spPr>
          <a:xfrm>
            <a:off x="369264" y="1194554"/>
            <a:ext cx="907621" cy="430887"/>
          </a:xfrm>
          <a:prstGeom prst="rect">
            <a:avLst/>
          </a:prstGeom>
          <a:noFill/>
        </p:spPr>
        <p:txBody>
          <a:bodyPr wrap="none" rtlCol="0">
            <a:spAutoFit/>
          </a:bodyPr>
          <a:lstStyle/>
          <a:p>
            <a:r>
              <a:rPr lang="en-US" sz="2200" b="1" i="1" dirty="0">
                <a:solidFill>
                  <a:srgbClr val="FFFF00"/>
                </a:solidFill>
              </a:rPr>
              <a:t>PCAK</a:t>
            </a:r>
          </a:p>
        </p:txBody>
      </p:sp>
      <p:sp>
        <p:nvSpPr>
          <p:cNvPr id="21" name="TextBox 20">
            <a:extLst>
              <a:ext uri="{FF2B5EF4-FFF2-40B4-BE49-F238E27FC236}">
                <a16:creationId xmlns:a16="http://schemas.microsoft.com/office/drawing/2014/main" id="{B37B207A-CCC1-62E7-3376-B8EA28D3C586}"/>
              </a:ext>
            </a:extLst>
          </p:cNvPr>
          <p:cNvSpPr txBox="1"/>
          <p:nvPr/>
        </p:nvSpPr>
        <p:spPr>
          <a:xfrm>
            <a:off x="6529099" y="6131106"/>
            <a:ext cx="813941" cy="430887"/>
          </a:xfrm>
          <a:prstGeom prst="rect">
            <a:avLst/>
          </a:prstGeom>
          <a:noFill/>
        </p:spPr>
        <p:txBody>
          <a:bodyPr wrap="none" rtlCol="0">
            <a:spAutoFit/>
          </a:bodyPr>
          <a:lstStyle/>
          <a:p>
            <a:r>
              <a:rPr lang="en-US" sz="2200" b="1" i="1" dirty="0"/>
              <a:t>BTPL</a:t>
            </a:r>
          </a:p>
        </p:txBody>
      </p:sp>
      <p:cxnSp>
        <p:nvCxnSpPr>
          <p:cNvPr id="23" name="Straight Arrow Connector 22">
            <a:extLst>
              <a:ext uri="{FF2B5EF4-FFF2-40B4-BE49-F238E27FC236}">
                <a16:creationId xmlns:a16="http://schemas.microsoft.com/office/drawing/2014/main" id="{625D1E2D-A0EE-F98F-72D0-DD4BFE5760C4}"/>
              </a:ext>
            </a:extLst>
          </p:cNvPr>
          <p:cNvCxnSpPr>
            <a:cxnSpLocks/>
          </p:cNvCxnSpPr>
          <p:nvPr/>
        </p:nvCxnSpPr>
        <p:spPr>
          <a:xfrm>
            <a:off x="7254077" y="6346550"/>
            <a:ext cx="309356"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4D38F56A-8EAE-9E0D-13B6-EBAC9087B3EE}"/>
              </a:ext>
            </a:extLst>
          </p:cNvPr>
          <p:cNvCxnSpPr>
            <a:cxnSpLocks/>
          </p:cNvCxnSpPr>
          <p:nvPr/>
        </p:nvCxnSpPr>
        <p:spPr>
          <a:xfrm flipH="1">
            <a:off x="6103513" y="4583519"/>
            <a:ext cx="282380"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88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9B41DDFF-696D-CD3E-69CD-E8D97E39815C}"/>
              </a:ext>
            </a:extLst>
          </p:cNvPr>
          <p:cNvPicPr>
            <a:picLocks noChangeAspect="1"/>
          </p:cNvPicPr>
          <p:nvPr/>
        </p:nvPicPr>
        <p:blipFill>
          <a:blip r:embed="rId2"/>
          <a:stretch>
            <a:fillRect/>
          </a:stretch>
        </p:blipFill>
        <p:spPr>
          <a:xfrm>
            <a:off x="599588" y="792322"/>
            <a:ext cx="8441010" cy="5571067"/>
          </a:xfrm>
          <a:prstGeom prst="rect">
            <a:avLst/>
          </a:prstGeom>
        </p:spPr>
      </p:pic>
      <p:sp>
        <p:nvSpPr>
          <p:cNvPr id="4" name="TextBox 3">
            <a:extLst>
              <a:ext uri="{FF2B5EF4-FFF2-40B4-BE49-F238E27FC236}">
                <a16:creationId xmlns:a16="http://schemas.microsoft.com/office/drawing/2014/main" id="{F1CF20A0-0A7C-5EB1-B2B3-E7086F0A88ED}"/>
              </a:ext>
            </a:extLst>
          </p:cNvPr>
          <p:cNvSpPr txBox="1"/>
          <p:nvPr/>
        </p:nvSpPr>
        <p:spPr>
          <a:xfrm>
            <a:off x="9978817" y="4357072"/>
            <a:ext cx="1081643" cy="338554"/>
          </a:xfrm>
          <a:prstGeom prst="rect">
            <a:avLst/>
          </a:prstGeom>
          <a:noFill/>
        </p:spPr>
        <p:txBody>
          <a:bodyPr wrap="none" rtlCol="0">
            <a:spAutoFit/>
          </a:bodyPr>
          <a:lstStyle/>
          <a:p>
            <a:r>
              <a:rPr lang="en-US" sz="1600" i="1" dirty="0"/>
              <a:t>Input data</a:t>
            </a:r>
          </a:p>
        </p:txBody>
      </p:sp>
      <p:sp>
        <p:nvSpPr>
          <p:cNvPr id="6" name="TextBox 5">
            <a:extLst>
              <a:ext uri="{FF2B5EF4-FFF2-40B4-BE49-F238E27FC236}">
                <a16:creationId xmlns:a16="http://schemas.microsoft.com/office/drawing/2014/main" id="{714CF17B-DC3C-2781-0CDE-934ABF2FF9CC}"/>
              </a:ext>
            </a:extLst>
          </p:cNvPr>
          <p:cNvSpPr txBox="1"/>
          <p:nvPr/>
        </p:nvSpPr>
        <p:spPr>
          <a:xfrm>
            <a:off x="9896666" y="5052486"/>
            <a:ext cx="1458604" cy="338554"/>
          </a:xfrm>
          <a:prstGeom prst="rect">
            <a:avLst/>
          </a:prstGeom>
          <a:noFill/>
        </p:spPr>
        <p:txBody>
          <a:bodyPr wrap="none" rtlCol="0">
            <a:spAutoFit/>
          </a:bodyPr>
          <a:lstStyle/>
          <a:p>
            <a:r>
              <a:rPr lang="en-US" sz="1600" i="1" dirty="0"/>
              <a:t>Transport data</a:t>
            </a:r>
          </a:p>
        </p:txBody>
      </p:sp>
      <p:sp>
        <p:nvSpPr>
          <p:cNvPr id="7" name="TextBox 6">
            <a:extLst>
              <a:ext uri="{FF2B5EF4-FFF2-40B4-BE49-F238E27FC236}">
                <a16:creationId xmlns:a16="http://schemas.microsoft.com/office/drawing/2014/main" id="{F79098CB-72FC-9BDF-CBC7-D87B9A96B251}"/>
              </a:ext>
            </a:extLst>
          </p:cNvPr>
          <p:cNvSpPr txBox="1"/>
          <p:nvPr/>
        </p:nvSpPr>
        <p:spPr>
          <a:xfrm>
            <a:off x="9948971" y="5699749"/>
            <a:ext cx="1885388" cy="338554"/>
          </a:xfrm>
          <a:prstGeom prst="rect">
            <a:avLst/>
          </a:prstGeom>
          <a:noFill/>
        </p:spPr>
        <p:txBody>
          <a:bodyPr wrap="none" rtlCol="0">
            <a:spAutoFit/>
          </a:bodyPr>
          <a:lstStyle/>
          <a:p>
            <a:r>
              <a:rPr lang="en-US" sz="1600" i="1" dirty="0"/>
              <a:t>Data buffer/storage</a:t>
            </a:r>
          </a:p>
        </p:txBody>
      </p:sp>
      <p:sp>
        <p:nvSpPr>
          <p:cNvPr id="8" name="TextBox 7">
            <a:extLst>
              <a:ext uri="{FF2B5EF4-FFF2-40B4-BE49-F238E27FC236}">
                <a16:creationId xmlns:a16="http://schemas.microsoft.com/office/drawing/2014/main" id="{BE765F45-F13B-7A15-BA76-D42DBF35DE12}"/>
              </a:ext>
            </a:extLst>
          </p:cNvPr>
          <p:cNvSpPr txBox="1"/>
          <p:nvPr/>
        </p:nvSpPr>
        <p:spPr>
          <a:xfrm>
            <a:off x="9908917" y="6089736"/>
            <a:ext cx="1602555" cy="584775"/>
          </a:xfrm>
          <a:prstGeom prst="rect">
            <a:avLst/>
          </a:prstGeom>
          <a:noFill/>
        </p:spPr>
        <p:txBody>
          <a:bodyPr wrap="none" rtlCol="0">
            <a:spAutoFit/>
          </a:bodyPr>
          <a:lstStyle/>
          <a:p>
            <a:r>
              <a:rPr lang="en-US" sz="1600" i="1" dirty="0"/>
              <a:t>Data writing to </a:t>
            </a:r>
          </a:p>
          <a:p>
            <a:r>
              <a:rPr lang="en-US" sz="1600" i="1" dirty="0"/>
              <a:t>standard format</a:t>
            </a:r>
          </a:p>
        </p:txBody>
      </p:sp>
      <p:cxnSp>
        <p:nvCxnSpPr>
          <p:cNvPr id="10" name="Straight Arrow Connector 9">
            <a:extLst>
              <a:ext uri="{FF2B5EF4-FFF2-40B4-BE49-F238E27FC236}">
                <a16:creationId xmlns:a16="http://schemas.microsoft.com/office/drawing/2014/main" id="{1A9771F5-01EE-5D8C-ADB6-478A4E20C746}"/>
              </a:ext>
            </a:extLst>
          </p:cNvPr>
          <p:cNvCxnSpPr>
            <a:cxnSpLocks/>
            <a:stCxn id="4" idx="1"/>
          </p:cNvCxnSpPr>
          <p:nvPr/>
        </p:nvCxnSpPr>
        <p:spPr>
          <a:xfrm flipH="1">
            <a:off x="9473609" y="4526349"/>
            <a:ext cx="505208" cy="7512"/>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3D8DBC7-F2E5-6F3F-4B42-F339EFF4E0F6}"/>
              </a:ext>
            </a:extLst>
          </p:cNvPr>
          <p:cNvCxnSpPr>
            <a:cxnSpLocks/>
          </p:cNvCxnSpPr>
          <p:nvPr/>
        </p:nvCxnSpPr>
        <p:spPr>
          <a:xfrm flipH="1">
            <a:off x="9405958" y="5214251"/>
            <a:ext cx="505208" cy="7512"/>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74180A8-1157-EAD1-9055-4F2054F83335}"/>
              </a:ext>
            </a:extLst>
          </p:cNvPr>
          <p:cNvCxnSpPr>
            <a:cxnSpLocks/>
          </p:cNvCxnSpPr>
          <p:nvPr/>
        </p:nvCxnSpPr>
        <p:spPr>
          <a:xfrm flipH="1">
            <a:off x="9430882" y="5857758"/>
            <a:ext cx="505208" cy="7512"/>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AE5F183-AAD3-1EB1-4E25-5DF0E4773563}"/>
              </a:ext>
            </a:extLst>
          </p:cNvPr>
          <p:cNvCxnSpPr>
            <a:cxnSpLocks/>
          </p:cNvCxnSpPr>
          <p:nvPr/>
        </p:nvCxnSpPr>
        <p:spPr>
          <a:xfrm flipH="1">
            <a:off x="9403709" y="6259013"/>
            <a:ext cx="505208" cy="7512"/>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FCF0EB3-72D9-FA86-170C-C4C772FF3EDF}"/>
              </a:ext>
            </a:extLst>
          </p:cNvPr>
          <p:cNvSpPr txBox="1"/>
          <p:nvPr/>
        </p:nvSpPr>
        <p:spPr>
          <a:xfrm>
            <a:off x="9102892" y="4870941"/>
            <a:ext cx="281150" cy="707886"/>
          </a:xfrm>
          <a:prstGeom prst="rect">
            <a:avLst/>
          </a:prstGeom>
          <a:noFill/>
        </p:spPr>
        <p:txBody>
          <a:bodyPr wrap="square" rtlCol="0">
            <a:spAutoFit/>
          </a:bodyPr>
          <a:lstStyle/>
          <a:p>
            <a:r>
              <a:rPr lang="en-US" sz="4000" dirty="0"/>
              <a:t>}</a:t>
            </a:r>
          </a:p>
        </p:txBody>
      </p:sp>
      <p:sp>
        <p:nvSpPr>
          <p:cNvPr id="17" name="TextBox 16">
            <a:extLst>
              <a:ext uri="{FF2B5EF4-FFF2-40B4-BE49-F238E27FC236}">
                <a16:creationId xmlns:a16="http://schemas.microsoft.com/office/drawing/2014/main" id="{71699E2D-59F6-277F-5882-5237B91D6C2A}"/>
              </a:ext>
            </a:extLst>
          </p:cNvPr>
          <p:cNvSpPr txBox="1"/>
          <p:nvPr/>
        </p:nvSpPr>
        <p:spPr>
          <a:xfrm>
            <a:off x="9108621" y="4178546"/>
            <a:ext cx="281150" cy="778675"/>
          </a:xfrm>
          <a:prstGeom prst="rect">
            <a:avLst/>
          </a:prstGeom>
          <a:noFill/>
        </p:spPr>
        <p:txBody>
          <a:bodyPr wrap="square" rtlCol="0">
            <a:spAutoFit/>
          </a:bodyPr>
          <a:lstStyle/>
          <a:p>
            <a:r>
              <a:rPr lang="en-US" sz="4000" dirty="0"/>
              <a:t>}</a:t>
            </a:r>
          </a:p>
        </p:txBody>
      </p:sp>
      <p:sp>
        <p:nvSpPr>
          <p:cNvPr id="18" name="TextBox 17">
            <a:extLst>
              <a:ext uri="{FF2B5EF4-FFF2-40B4-BE49-F238E27FC236}">
                <a16:creationId xmlns:a16="http://schemas.microsoft.com/office/drawing/2014/main" id="{E1480253-B1D9-B095-4174-AF4339BE76DD}"/>
              </a:ext>
            </a:extLst>
          </p:cNvPr>
          <p:cNvSpPr txBox="1"/>
          <p:nvPr/>
        </p:nvSpPr>
        <p:spPr>
          <a:xfrm>
            <a:off x="9095165" y="5503236"/>
            <a:ext cx="281150" cy="483495"/>
          </a:xfrm>
          <a:prstGeom prst="rect">
            <a:avLst/>
          </a:prstGeom>
          <a:noFill/>
        </p:spPr>
        <p:txBody>
          <a:bodyPr wrap="square" rtlCol="0">
            <a:spAutoFit/>
          </a:bodyPr>
          <a:lstStyle/>
          <a:p>
            <a:r>
              <a:rPr lang="en-US" sz="4000" dirty="0"/>
              <a:t>}</a:t>
            </a:r>
          </a:p>
        </p:txBody>
      </p:sp>
      <p:sp>
        <p:nvSpPr>
          <p:cNvPr id="19" name="TextBox 18">
            <a:extLst>
              <a:ext uri="{FF2B5EF4-FFF2-40B4-BE49-F238E27FC236}">
                <a16:creationId xmlns:a16="http://schemas.microsoft.com/office/drawing/2014/main" id="{200B06D2-4EF9-8AD5-4A73-66ABD3BE9A32}"/>
              </a:ext>
            </a:extLst>
          </p:cNvPr>
          <p:cNvSpPr txBox="1"/>
          <p:nvPr/>
        </p:nvSpPr>
        <p:spPr>
          <a:xfrm>
            <a:off x="599588" y="174200"/>
            <a:ext cx="5214633" cy="461665"/>
          </a:xfrm>
          <a:prstGeom prst="rect">
            <a:avLst/>
          </a:prstGeom>
          <a:noFill/>
        </p:spPr>
        <p:txBody>
          <a:bodyPr wrap="none" rtlCol="0">
            <a:spAutoFit/>
          </a:bodyPr>
          <a:lstStyle/>
          <a:p>
            <a:r>
              <a:rPr lang="en-US" sz="2400" b="1" dirty="0"/>
              <a:t>Earthworm Setup in </a:t>
            </a:r>
            <a:r>
              <a:rPr lang="en-US" sz="2400" b="1" dirty="0" err="1"/>
              <a:t>Marapi</a:t>
            </a:r>
            <a:r>
              <a:rPr lang="en-US" sz="2400" b="1" dirty="0"/>
              <a:t> Network</a:t>
            </a:r>
          </a:p>
        </p:txBody>
      </p:sp>
    </p:spTree>
    <p:extLst>
      <p:ext uri="{BB962C8B-B14F-4D97-AF65-F5344CB8AC3E}">
        <p14:creationId xmlns:p14="http://schemas.microsoft.com/office/powerpoint/2010/main" val="91202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9B185F41-87EE-1CFE-C72A-975FD471FFD5}"/>
              </a:ext>
            </a:extLst>
          </p:cNvPr>
          <p:cNvPicPr>
            <a:picLocks noChangeAspect="1"/>
          </p:cNvPicPr>
          <p:nvPr/>
        </p:nvPicPr>
        <p:blipFill>
          <a:blip r:embed="rId2"/>
          <a:stretch>
            <a:fillRect/>
          </a:stretch>
        </p:blipFill>
        <p:spPr>
          <a:xfrm>
            <a:off x="2142147" y="909280"/>
            <a:ext cx="6312823" cy="5571067"/>
          </a:xfrm>
          <a:prstGeom prst="rect">
            <a:avLst/>
          </a:prstGeom>
        </p:spPr>
      </p:pic>
      <p:sp>
        <p:nvSpPr>
          <p:cNvPr id="4" name="TextBox 3">
            <a:extLst>
              <a:ext uri="{FF2B5EF4-FFF2-40B4-BE49-F238E27FC236}">
                <a16:creationId xmlns:a16="http://schemas.microsoft.com/office/drawing/2014/main" id="{1536F5A0-B7E5-2FA8-5B67-6DA546FD0739}"/>
              </a:ext>
            </a:extLst>
          </p:cNvPr>
          <p:cNvSpPr txBox="1"/>
          <p:nvPr/>
        </p:nvSpPr>
        <p:spPr>
          <a:xfrm>
            <a:off x="9800974" y="4754909"/>
            <a:ext cx="1165255" cy="830997"/>
          </a:xfrm>
          <a:prstGeom prst="rect">
            <a:avLst/>
          </a:prstGeom>
          <a:noFill/>
        </p:spPr>
        <p:txBody>
          <a:bodyPr wrap="none" rtlCol="0">
            <a:spAutoFit/>
          </a:bodyPr>
          <a:lstStyle/>
          <a:p>
            <a:r>
              <a:rPr lang="en-US" sz="1600" i="1" dirty="0"/>
              <a:t>Autodetect</a:t>
            </a:r>
          </a:p>
          <a:p>
            <a:r>
              <a:rPr lang="en-US" sz="1600" i="1" dirty="0"/>
              <a:t>Location &amp;</a:t>
            </a:r>
          </a:p>
          <a:p>
            <a:r>
              <a:rPr lang="en-US" sz="1600" i="1" dirty="0"/>
              <a:t>Magnitude</a:t>
            </a:r>
          </a:p>
        </p:txBody>
      </p:sp>
      <p:cxnSp>
        <p:nvCxnSpPr>
          <p:cNvPr id="5" name="Straight Arrow Connector 4">
            <a:extLst>
              <a:ext uri="{FF2B5EF4-FFF2-40B4-BE49-F238E27FC236}">
                <a16:creationId xmlns:a16="http://schemas.microsoft.com/office/drawing/2014/main" id="{86F73212-D4F9-6D90-CD92-E97068C85734}"/>
              </a:ext>
            </a:extLst>
          </p:cNvPr>
          <p:cNvCxnSpPr>
            <a:cxnSpLocks/>
          </p:cNvCxnSpPr>
          <p:nvPr/>
        </p:nvCxnSpPr>
        <p:spPr>
          <a:xfrm flipH="1">
            <a:off x="9234349" y="5162896"/>
            <a:ext cx="505208" cy="7512"/>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Right Brace 6">
            <a:extLst>
              <a:ext uri="{FF2B5EF4-FFF2-40B4-BE49-F238E27FC236}">
                <a16:creationId xmlns:a16="http://schemas.microsoft.com/office/drawing/2014/main" id="{A40AB285-A965-7850-F6A3-61F1F3D1EA0E}"/>
              </a:ext>
            </a:extLst>
          </p:cNvPr>
          <p:cNvSpPr/>
          <p:nvPr/>
        </p:nvSpPr>
        <p:spPr>
          <a:xfrm>
            <a:off x="8667725" y="4670542"/>
            <a:ext cx="505207" cy="984708"/>
          </a:xfrm>
          <a:prstGeom prst="rightBrace">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35BA24-80E7-2843-E642-DFFE49B7CC87}"/>
              </a:ext>
            </a:extLst>
          </p:cNvPr>
          <p:cNvSpPr txBox="1"/>
          <p:nvPr/>
        </p:nvSpPr>
        <p:spPr>
          <a:xfrm>
            <a:off x="9800974" y="5688094"/>
            <a:ext cx="1508105" cy="830997"/>
          </a:xfrm>
          <a:prstGeom prst="rect">
            <a:avLst/>
          </a:prstGeom>
          <a:noFill/>
        </p:spPr>
        <p:txBody>
          <a:bodyPr wrap="none" rtlCol="0">
            <a:spAutoFit/>
          </a:bodyPr>
          <a:lstStyle/>
          <a:p>
            <a:r>
              <a:rPr lang="en-US" sz="1600" i="1" dirty="0"/>
              <a:t>Reporting</a:t>
            </a:r>
          </a:p>
          <a:p>
            <a:r>
              <a:rPr lang="en-US" sz="1600" i="1" dirty="0"/>
              <a:t>&amp;writing </a:t>
            </a:r>
          </a:p>
          <a:p>
            <a:r>
              <a:rPr lang="en-US" sz="1600" i="1" dirty="0"/>
              <a:t>detected event</a:t>
            </a:r>
          </a:p>
        </p:txBody>
      </p:sp>
      <p:cxnSp>
        <p:nvCxnSpPr>
          <p:cNvPr id="9" name="Straight Arrow Connector 8">
            <a:extLst>
              <a:ext uri="{FF2B5EF4-FFF2-40B4-BE49-F238E27FC236}">
                <a16:creationId xmlns:a16="http://schemas.microsoft.com/office/drawing/2014/main" id="{A36BA60E-F783-868B-2767-04A1A9BD31BD}"/>
              </a:ext>
            </a:extLst>
          </p:cNvPr>
          <p:cNvCxnSpPr>
            <a:cxnSpLocks/>
          </p:cNvCxnSpPr>
          <p:nvPr/>
        </p:nvCxnSpPr>
        <p:spPr>
          <a:xfrm flipH="1">
            <a:off x="9234349" y="6096081"/>
            <a:ext cx="505208" cy="7512"/>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Right Brace 9">
            <a:extLst>
              <a:ext uri="{FF2B5EF4-FFF2-40B4-BE49-F238E27FC236}">
                <a16:creationId xmlns:a16="http://schemas.microsoft.com/office/drawing/2014/main" id="{FB23D6A7-568C-636B-2D2E-9C6E861C6C26}"/>
              </a:ext>
            </a:extLst>
          </p:cNvPr>
          <p:cNvSpPr/>
          <p:nvPr/>
        </p:nvSpPr>
        <p:spPr>
          <a:xfrm>
            <a:off x="8667725" y="5688094"/>
            <a:ext cx="412481" cy="769717"/>
          </a:xfrm>
          <a:prstGeom prst="rightBrace">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4C1F302-6674-5B6F-A4D7-A46A851C92D3}"/>
              </a:ext>
            </a:extLst>
          </p:cNvPr>
          <p:cNvSpPr txBox="1"/>
          <p:nvPr/>
        </p:nvSpPr>
        <p:spPr>
          <a:xfrm>
            <a:off x="652751" y="237995"/>
            <a:ext cx="6181244" cy="461665"/>
          </a:xfrm>
          <a:prstGeom prst="rect">
            <a:avLst/>
          </a:prstGeom>
          <a:noFill/>
        </p:spPr>
        <p:txBody>
          <a:bodyPr wrap="none" rtlCol="0">
            <a:spAutoFit/>
          </a:bodyPr>
          <a:lstStyle/>
          <a:p>
            <a:r>
              <a:rPr lang="en-US" sz="2400" b="1" dirty="0"/>
              <a:t>Earthworm Setup in </a:t>
            </a:r>
            <a:r>
              <a:rPr lang="en-US" sz="2400" b="1" dirty="0" err="1"/>
              <a:t>Marapi</a:t>
            </a:r>
            <a:r>
              <a:rPr lang="en-US" sz="2400" b="1" dirty="0"/>
              <a:t> Network (cont.)</a:t>
            </a:r>
          </a:p>
        </p:txBody>
      </p:sp>
    </p:spTree>
    <p:extLst>
      <p:ext uri="{BB962C8B-B14F-4D97-AF65-F5344CB8AC3E}">
        <p14:creationId xmlns:p14="http://schemas.microsoft.com/office/powerpoint/2010/main" val="3988997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5A2D7EB5BAE946B738EBD751A90A4F" ma:contentTypeVersion="12" ma:contentTypeDescription="Create a new document." ma:contentTypeScope="" ma:versionID="f24312aae4e094597051e0222cb981c9">
  <xsd:schema xmlns:xsd="http://www.w3.org/2001/XMLSchema" xmlns:xs="http://www.w3.org/2001/XMLSchema" xmlns:p="http://schemas.microsoft.com/office/2006/metadata/properties" xmlns:ns2="626eca74-1df6-41c3-9e82-54b9024b005b" xmlns:ns3="438ae8cf-654e-4915-aeb4-cdb218234fe6" targetNamespace="http://schemas.microsoft.com/office/2006/metadata/properties" ma:root="true" ma:fieldsID="9df04db3a7ba6929946703fb509f5b2c" ns2:_="" ns3:_="">
    <xsd:import namespace="626eca74-1df6-41c3-9e82-54b9024b005b"/>
    <xsd:import namespace="438ae8cf-654e-4915-aeb4-cdb218234f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eca74-1df6-41c3-9e82-54b9024b00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8ae8cf-654e-4915-aeb4-cdb218234f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153F42-DFB0-46EB-9C13-8CB0FB39C913}">
  <ds:schemaRefs>
    <ds:schemaRef ds:uri="438ae8cf-654e-4915-aeb4-cdb218234fe6"/>
    <ds:schemaRef ds:uri="626eca74-1df6-41c3-9e82-54b9024b00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F2F023-1702-422F-915B-DF2469D810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1986</TotalTime>
  <Words>1593</Words>
  <Application>Microsoft Office PowerPoint</Application>
  <PresentationFormat>Widescreen</PresentationFormat>
  <Paragraphs>192</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Arial Black</vt:lpstr>
      <vt:lpstr>Calibri</vt:lpstr>
      <vt:lpstr>Symbol</vt:lpstr>
      <vt:lpstr>Times New Roman</vt:lpstr>
      <vt:lpstr>Office Theme</vt:lpstr>
      <vt:lpstr>Overview of Earthworm and its Core Functionality for Standardizing and Automating workflows  Dannie Hidayat Earth Observatory of Singapore, Nanyang Technological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Widiwijayanti (Dr)</dc:creator>
  <cp:lastModifiedBy>Dannie Hidayat (Dr)</cp:lastModifiedBy>
  <cp:revision>214</cp:revision>
  <dcterms:created xsi:type="dcterms:W3CDTF">2024-10-08T06:41:38Z</dcterms:created>
  <dcterms:modified xsi:type="dcterms:W3CDTF">2025-11-18T07:09:46Z</dcterms:modified>
</cp:coreProperties>
</file>