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1414" r:id="rId3"/>
    <p:sldId id="1415" r:id="rId4"/>
    <p:sldId id="1416" r:id="rId5"/>
    <p:sldId id="1417" r:id="rId6"/>
    <p:sldId id="1432" r:id="rId7"/>
    <p:sldId id="1418" r:id="rId8"/>
    <p:sldId id="1421" r:id="rId9"/>
    <p:sldId id="1422" r:id="rId10"/>
    <p:sldId id="1423" r:id="rId11"/>
    <p:sldId id="1406" r:id="rId12"/>
    <p:sldId id="971" r:id="rId13"/>
    <p:sldId id="1408" r:id="rId14"/>
    <p:sldId id="1409" r:id="rId15"/>
    <p:sldId id="1410" r:id="rId16"/>
    <p:sldId id="1411" r:id="rId17"/>
    <p:sldId id="1431" r:id="rId18"/>
    <p:sldId id="1412" r:id="rId19"/>
    <p:sldId id="1413" r:id="rId20"/>
    <p:sldId id="1427" r:id="rId21"/>
    <p:sldId id="1424" r:id="rId22"/>
    <p:sldId id="1426" r:id="rId23"/>
    <p:sldId id="1425" r:id="rId24"/>
    <p:sldId id="1428" r:id="rId25"/>
    <p:sldId id="1429" r:id="rId26"/>
    <p:sldId id="1430" r:id="rId27"/>
    <p:sldId id="141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0"/>
    <p:restoredTop sz="94694"/>
  </p:normalViewPr>
  <p:slideViewPr>
    <p:cSldViewPr snapToGrid="0">
      <p:cViewPr varScale="1">
        <p:scale>
          <a:sx n="121" d="100"/>
          <a:sy n="121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0545B-FF12-BA41-8B65-823770E6D6BF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91131-230C-F845-94FF-21ACBC4A0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66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>
                <a:effectLst/>
              </a:rPr>
              <a:t>Davis, W., and Hunt, C. R. (2024). Knowledge graphs for seismic data and metadata. </a:t>
            </a:r>
            <a:r>
              <a:rPr lang="en-SG" i="1" dirty="0">
                <a:effectLst/>
              </a:rPr>
              <a:t>Appl. </a:t>
            </a:r>
            <a:r>
              <a:rPr lang="en-SG" i="1" dirty="0" err="1">
                <a:effectLst/>
              </a:rPr>
              <a:t>Comput</a:t>
            </a:r>
            <a:r>
              <a:rPr lang="en-SG" i="1" dirty="0">
                <a:effectLst/>
              </a:rPr>
              <a:t>. </a:t>
            </a:r>
            <a:r>
              <a:rPr lang="en-SG" i="1" dirty="0" err="1">
                <a:effectLst/>
              </a:rPr>
              <a:t>Geosci</a:t>
            </a:r>
            <a:r>
              <a:rPr lang="en-SG" i="1" dirty="0">
                <a:effectLst/>
              </a:rPr>
              <a:t>.</a:t>
            </a:r>
            <a:r>
              <a:rPr lang="en-SG" dirty="0">
                <a:effectLst/>
              </a:rPr>
              <a:t> 21, 100151. </a:t>
            </a:r>
            <a:r>
              <a:rPr lang="en-SG" dirty="0" err="1">
                <a:effectLst/>
              </a:rPr>
              <a:t>doi</a:t>
            </a:r>
            <a:r>
              <a:rPr lang="en-SG" dirty="0">
                <a:effectLst/>
              </a:rPr>
              <a:t>: https://</a:t>
            </a:r>
            <a:r>
              <a:rPr lang="en-SG" dirty="0" err="1">
                <a:effectLst/>
              </a:rPr>
              <a:t>doi.org</a:t>
            </a:r>
            <a:r>
              <a:rPr lang="en-SG" dirty="0">
                <a:effectLst/>
              </a:rPr>
              <a:t>/10.1016/j.acags.2023.100151.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91131-230C-F845-94FF-21ACBC4A07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37D8F-B1E8-0CC5-2AD3-21558AFD8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15DF5-768F-7DEB-B859-51509B96F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97695-9486-01FC-7372-5C68CAF3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7092-0AC8-0640-9FBB-851AEC83FDE7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35D3E-BFC7-3BB9-E76A-97970480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27D78-D926-FC11-480A-B283D675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026-8BCB-504D-87ED-52A0B24E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3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55F3-43A9-CE3D-3CC5-61CCD8F6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9241A-FDAB-C2C5-0E51-C503CE892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E2A33-4D2F-F516-0C15-7C43FCB0E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7092-0AC8-0640-9FBB-851AEC83FDE7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CDA8E-4955-CF4B-85D7-753BEBCC7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2B52D-0C33-A7AA-6483-EDFD052B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026-8BCB-504D-87ED-52A0B24E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47AF98-B92A-635C-EFDF-ABCB40890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347962-944E-90EE-D546-199F785B8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F4CDD-8847-998D-8EFE-B5CE4B41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7092-0AC8-0640-9FBB-851AEC83FDE7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A85A1-EC5C-54E7-14D7-E27FA31E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9D998-4625-E54C-A045-50D22017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026-8BCB-504D-87ED-52A0B24E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2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5710-C3C7-1A87-2311-B116ED80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7E4F3-AB72-CF52-CAAE-3FB375D61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41776-A6CB-602E-26C7-0D721991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7092-0AC8-0640-9FBB-851AEC83FDE7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176C6-AB77-CC34-AC13-B0581990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729A-6E72-F80B-5889-ABF74B54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026-8BCB-504D-87ED-52A0B24E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0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7D7E-587C-549A-60CB-215E8ACB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2851C-C7CC-2EB0-D7BE-3412D9A78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B5419-D50D-4525-7A9C-F80A0086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7092-0AC8-0640-9FBB-851AEC83FDE7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7AF86-47B7-1480-3297-36335E49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00397-47ED-70B5-3142-22989187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026-8BCB-504D-87ED-52A0B24E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4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F416-0F79-6DB3-0C74-3B5842A0A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6F6E1-18F0-353F-6FAE-54222DCA5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38BA6-D665-E974-DDA2-28F28A592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73D4A-04E6-2545-9DAD-56F97CC9A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7092-0AC8-0640-9FBB-851AEC83FDE7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AF6E5-EE0D-A761-9196-934DF2D2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6BDDD-8974-BF3E-CE54-B77D01CC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026-8BCB-504D-87ED-52A0B24E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1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ED4E-45D5-8D93-E7AF-F04257AE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3E1AB-7480-7D70-674C-819CB8088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2CD97-FD6B-3D98-F2E2-B26E0CDB9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27CC0-022B-CE98-AD7E-0B4B09133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41922A-44BF-3766-AD51-E377923A7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B4F6CD-D14E-C15F-5377-508FAD66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7092-0AC8-0640-9FBB-851AEC83FDE7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B17372-7778-8DB8-F799-CBD9A15D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5F81C6-6534-D618-41B0-3D37CBE8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026-8BCB-504D-87ED-52A0B24E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0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C75AC-8F7A-EB64-097A-0D70B4404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44860-22F6-00BD-C59C-90DF7872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7092-0AC8-0640-9FBB-851AEC83FDE7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8D6BD-CC91-7E09-8228-BED4EB17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1B4AA-74D7-6F77-B2F5-176A26A1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026-8BCB-504D-87ED-52A0B24E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9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55C24-53DB-10FF-7ABE-47B40804F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7092-0AC8-0640-9FBB-851AEC83FDE7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5283B-CB53-5BBD-DAAD-33CF8C6E2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4F761-4B2E-BAD5-A429-77290F43B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026-8BCB-504D-87ED-52A0B24E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FE462-A27B-7E1C-F359-56FDC368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DAAE1-70F7-8555-D2B9-6CCCADD74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DE6DE-58C5-A75E-62CA-B27C6DEC9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C4799-C174-085E-5375-CC0F9B46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7092-0AC8-0640-9FBB-851AEC83FDE7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3DA4F-C456-93BB-E8E6-92DDDDDB3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8FE1B-BA36-5ABB-23A5-A19166D8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026-8BCB-504D-87ED-52A0B24E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4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AAD9-27EA-B334-EF2F-3FFCD2F0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685E2-67AE-1DAD-5589-C032B7D51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5E55D-E6C6-1174-DB17-A54D8B7B4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C0AF0-DDFB-F995-4B0B-2480F1CE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7092-0AC8-0640-9FBB-851AEC83FDE7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E87B-2094-6961-D58C-A4F57C4D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76FC5-DB5E-DDDF-5BFE-FE63AC80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83026-8BCB-504D-87ED-52A0B24E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8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BAA377-796A-9E40-6663-B7BA911B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DED41-E18F-63EF-9A62-467F2248D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1DAB1-B457-1266-5A9A-537FC5821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3D7092-0AC8-0640-9FBB-851AEC83FDE7}" type="datetimeFigureOut">
              <a:rPr lang="en-US" smtClean="0"/>
              <a:t>11/17/25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4EF1C-352A-9E9E-55D0-D1F2B67F1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D1558-1279-0558-47E4-C1AD536BE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083026-8BCB-504D-87ED-52A0B24E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7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sn.org/seed_manual/SEEDManual_V2.4.pdf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fds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.iris.edu/ds/nodes/dmc/tools/data_channels/" TargetMode="External"/><Relationship Id="rId5" Type="http://schemas.openxmlformats.org/officeDocument/2006/relationships/hyperlink" Target="http://www.iris.edu/dms/nodes/dmc/tools/data_channels/" TargetMode="External"/><Relationship Id="rId4" Type="http://schemas.openxmlformats.org/officeDocument/2006/relationships/hyperlink" Target="https://www.fdsn.org/pdf/SEEDManual_V2.4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gupubs.onlinelibrary.wiley.com/doi/full/10.1029/2021RG000749#rog20290-bib-054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D294-29D5-08BA-D53E-BB9C4CFA3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1170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en-SG" b="1" dirty="0"/>
              <a:t>Intro on FDSN compliant format </a:t>
            </a:r>
            <a:br>
              <a:rPr lang="en-SG" b="1" dirty="0"/>
            </a:br>
            <a:r>
              <a:rPr lang="en-SG" b="1" dirty="0"/>
              <a:t>for seismic waveform data </a:t>
            </a:r>
            <a:br>
              <a:rPr lang="en-SG" b="1" dirty="0"/>
            </a:br>
            <a:r>
              <a:rPr lang="en-SG" b="1" dirty="0"/>
              <a:t>&amp; seismic station metadata 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BC0A86-6701-E92A-A3FE-620BAE44C62D}"/>
              </a:ext>
            </a:extLst>
          </p:cNvPr>
          <p:cNvSpPr txBox="1"/>
          <p:nvPr/>
        </p:nvSpPr>
        <p:spPr>
          <a:xfrm>
            <a:off x="241738" y="1674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800" i="1" kern="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Day-2 Tuesday 18 November 2025  15:45 – 16:1</a:t>
            </a:r>
            <a:r>
              <a:rPr lang="en-SG" sz="1800" i="1" kern="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5</a:t>
            </a:r>
            <a:r>
              <a:rPr lang="en-SG" i="1" dirty="0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 </a:t>
            </a:r>
            <a:endParaRPr lang="en-US" i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96069-B4BB-7E9A-609E-50EC5CDA816F}"/>
              </a:ext>
            </a:extLst>
          </p:cNvPr>
          <p:cNvSpPr txBox="1"/>
          <p:nvPr/>
        </p:nvSpPr>
        <p:spPr>
          <a:xfrm>
            <a:off x="1" y="4053030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latin typeface="+mj-lt"/>
              </a:rPr>
              <a:t>18 November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0999D-02AF-DC91-DA47-9B4DC1C91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45625"/>
            <a:ext cx="2917855" cy="1104387"/>
          </a:xfrm>
          <a:prstGeom prst="rect">
            <a:avLst/>
          </a:prstGeom>
        </p:spPr>
      </p:pic>
      <p:pic>
        <p:nvPicPr>
          <p:cNvPr id="8" name="Picture 7" descr="A black and red logo&#10;&#10;Description automatically generated">
            <a:extLst>
              <a:ext uri="{FF2B5EF4-FFF2-40B4-BE49-F238E27FC236}">
                <a16:creationId xmlns:a16="http://schemas.microsoft.com/office/drawing/2014/main" id="{1263AC1E-69EE-4709-F47F-C9A8009AA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317" y="5241876"/>
            <a:ext cx="2917855" cy="11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55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96CE091-CBD6-C970-A44B-B7BAAC2F3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961624"/>
              </p:ext>
            </p:extLst>
          </p:nvPr>
        </p:nvGraphicFramePr>
        <p:xfrm>
          <a:off x="585952" y="1831864"/>
          <a:ext cx="10515600" cy="179832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82273516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8496437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47838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SG" sz="2000" b="1"/>
                        <a:t>Format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SG" sz="2000" b="1"/>
                        <a:t>Purpose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SG" sz="2000" b="1" dirty="0"/>
                        <a:t>Contains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610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sz="2000" b="1"/>
                        <a:t>XML</a:t>
                      </a:r>
                      <a:endParaRPr lang="en-SG" sz="20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sz="2000"/>
                        <a:t>Stores structured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sz="2000"/>
                        <a:t>Metadata content (stations, channels, responses, etc.)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3509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sz="2000" b="1" dirty="0"/>
                        <a:t>XSD</a:t>
                      </a:r>
                      <a:endParaRPr lang="en-SG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sz="2000"/>
                        <a:t>Defines rules for XML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sz="2000" dirty="0"/>
                        <a:t>Structure, allowed elements, data types, constraints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9084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89F5457-C830-D118-2A91-84945EB2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0" y="12535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Short Summary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26C9E-969D-B6C3-A283-A3758856E7BC}"/>
              </a:ext>
            </a:extLst>
          </p:cNvPr>
          <p:cNvSpPr txBox="1"/>
          <p:nvPr/>
        </p:nvSpPr>
        <p:spPr>
          <a:xfrm>
            <a:off x="2617076" y="40138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https://</a:t>
            </a:r>
            <a:r>
              <a:rPr lang="en-US" b="1" dirty="0" err="1">
                <a:solidFill>
                  <a:schemeClr val="accent1"/>
                </a:solidFill>
              </a:rPr>
              <a:t>www.fdsn.org</a:t>
            </a:r>
            <a:r>
              <a:rPr lang="en-US" b="1" dirty="0">
                <a:solidFill>
                  <a:schemeClr val="accent1"/>
                </a:solidFill>
              </a:rPr>
              <a:t>/xml/station/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8DF8B-6CBA-1BC4-F981-B62B6E20F671}"/>
              </a:ext>
            </a:extLst>
          </p:cNvPr>
          <p:cNvSpPr txBox="1"/>
          <p:nvPr/>
        </p:nvSpPr>
        <p:spPr>
          <a:xfrm>
            <a:off x="2617076" y="46143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https://</a:t>
            </a:r>
            <a:r>
              <a:rPr lang="en-US" b="1" dirty="0" err="1">
                <a:solidFill>
                  <a:schemeClr val="accent1"/>
                </a:solidFill>
              </a:rPr>
              <a:t>www.fdsn.org</a:t>
            </a:r>
            <a:r>
              <a:rPr lang="en-US" b="1" dirty="0">
                <a:solidFill>
                  <a:schemeClr val="accent1"/>
                </a:solidFill>
              </a:rPr>
              <a:t>/xml/station/fdsn-station-1.1.xsd</a:t>
            </a:r>
          </a:p>
        </p:txBody>
      </p:sp>
      <p:pic>
        <p:nvPicPr>
          <p:cNvPr id="10" name="Picture 2" descr="Logo">
            <a:extLst>
              <a:ext uri="{FF2B5EF4-FFF2-40B4-BE49-F238E27FC236}">
                <a16:creationId xmlns:a16="http://schemas.microsoft.com/office/drawing/2014/main" id="{2F8FACDA-D9F6-A94C-23FC-084D4AC05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2" y="147250"/>
            <a:ext cx="1792014" cy="8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69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21717C2-663E-57E4-70FE-925CE6DF0C5C}"/>
              </a:ext>
            </a:extLst>
          </p:cNvPr>
          <p:cNvSpPr txBox="1"/>
          <p:nvPr/>
        </p:nvSpPr>
        <p:spPr>
          <a:xfrm>
            <a:off x="171334" y="4914304"/>
            <a:ext cx="66175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 FDSN was also instrumental in development of a universal standard for distribution of broadband waveform data and related parametric information. The </a:t>
            </a:r>
            <a:r>
              <a:rPr lang="en-SG" sz="16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Standard for Exchange of Earthquake Data (SEED)</a:t>
            </a:r>
            <a:r>
              <a:rPr lang="en-SG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SG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 is the result of that effort.</a:t>
            </a:r>
          </a:p>
          <a:p>
            <a:endParaRPr lang="en-SG" sz="16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SG" sz="1600" dirty="0">
                <a:latin typeface="Calibri" panose="020F0502020204030204" pitchFamily="34" charset="0"/>
                <a:cs typeface="Calibri" panose="020F0502020204030204" pitchFamily="34" charset="0"/>
              </a:rPr>
              <a:t>Network codes (permanent &amp; temporary)are also assigned by the FDSN in order to provide uniqueness to seismological data streams.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757CF-6EFA-3DB5-C868-64A58E929CB1}"/>
              </a:ext>
            </a:extLst>
          </p:cNvPr>
          <p:cNvSpPr txBox="1"/>
          <p:nvPr/>
        </p:nvSpPr>
        <p:spPr>
          <a:xfrm>
            <a:off x="8040414" y="6360854"/>
            <a:ext cx="3468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www.fdsn.org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/networks/</a:t>
            </a:r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1018D26-3970-998D-93F3-D5D1647C1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00" y="221562"/>
            <a:ext cx="5072403" cy="4569598"/>
          </a:xfrm>
          <a:prstGeom prst="rect">
            <a:avLst/>
          </a:prstGeom>
        </p:spPr>
      </p:pic>
      <p:pic>
        <p:nvPicPr>
          <p:cNvPr id="13" name="Picture 12" descr="A map of a country with red dots&#10;&#10;AI-generated content may be incorrect.">
            <a:extLst>
              <a:ext uri="{FF2B5EF4-FFF2-40B4-BE49-F238E27FC236}">
                <a16:creationId xmlns:a16="http://schemas.microsoft.com/office/drawing/2014/main" id="{BB52ABF4-B790-C375-D722-E380D5020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909" y="127814"/>
            <a:ext cx="5072403" cy="61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E226DD-2E28-AE48-8F95-443D8FA21988}"/>
              </a:ext>
            </a:extLst>
          </p:cNvPr>
          <p:cNvSpPr/>
          <p:nvPr/>
        </p:nvSpPr>
        <p:spPr>
          <a:xfrm>
            <a:off x="779791" y="923239"/>
            <a:ext cx="103086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SG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SG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miniSEED</a:t>
            </a:r>
            <a:endParaRPr lang="en-SG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S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the standards of the </a:t>
            </a:r>
            <a:r>
              <a:rPr lang="en-SG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FDSN</a:t>
            </a:r>
            <a:r>
              <a:rPr lang="en-S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(International Federation of Digital Seismograph Networks), data is archived and available in </a:t>
            </a:r>
            <a:r>
              <a:rPr lang="en-SG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miniSEED</a:t>
            </a:r>
            <a:r>
              <a:rPr lang="en-SG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format </a:t>
            </a:r>
            <a:endParaRPr lang="en-S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SG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buFont typeface="Symbol" pitchFamily="2" charset="2"/>
              <a:buChar char="Þ"/>
            </a:pPr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Seed Manual, Standard for Earthquake Exchange Data, data only</a:t>
            </a:r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S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https://www.fdsn.org/pdf/SEEDManual_V2.4.pdf</a:t>
            </a:r>
            <a:endParaRPr lang="en-S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Symbol" pitchFamily="2" charset="2"/>
              <a:buChar char="Þ"/>
            </a:pPr>
            <a:endParaRPr lang="en-SG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SG" b="1" i="1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miniSEED</a:t>
            </a:r>
            <a:r>
              <a:rPr lang="en-SG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data is  identified by standardized codes for </a:t>
            </a:r>
            <a:r>
              <a:rPr lang="en-SG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networks (groups of stations)</a:t>
            </a:r>
            <a:r>
              <a:rPr lang="en-SG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SG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stations (groups of channels)</a:t>
            </a:r>
            <a:r>
              <a:rPr lang="en-SG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SG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  <a:r>
              <a:rPr lang="en-SG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and </a:t>
            </a:r>
            <a:r>
              <a:rPr lang="en-SG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channels. </a:t>
            </a:r>
            <a:r>
              <a:rPr lang="en-SG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information is present in the file header.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code</a:t>
            </a:r>
            <a:r>
              <a:rPr lang="en-SG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1 or 2-character code identifying the network/owner of the data (e.g., G, FR).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station code</a:t>
            </a:r>
            <a:r>
              <a:rPr lang="en-SG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1 to 5-character identifier for the station recording the data (e.g., ECH, RUSF);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location code</a:t>
            </a:r>
            <a:r>
              <a:rPr lang="en-SG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2-character code used to uniquely identify different data streams at a single station (often, 00);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code</a:t>
            </a:r>
            <a:r>
              <a:rPr lang="en-SG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3-character combination used to identify the 1) band and general sample rate 2) the instrument type and 3) the orientation of the sensor (e.g., HHZ, HHE, HNZ, HNE).</a:t>
            </a:r>
            <a:r>
              <a:rPr lang="en-SG" u="sng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 </a:t>
            </a:r>
            <a:endParaRPr lang="en-SG" u="sng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SG" u="sng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SG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SG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https://ds.iris.edu/ds/nodes/dmc/tools/data_channels/#</a:t>
            </a:r>
            <a:r>
              <a:rPr lang="en-SG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38846C-AA4B-C8B8-7804-E3A3D6C8469A}"/>
              </a:ext>
            </a:extLst>
          </p:cNvPr>
          <p:cNvSpPr txBox="1"/>
          <p:nvPr/>
        </p:nvSpPr>
        <p:spPr>
          <a:xfrm>
            <a:off x="168165" y="93858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Waveform data formats</a:t>
            </a: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135301F1-23FD-E1C2-5983-D0D2757A7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926" y="93858"/>
            <a:ext cx="2008909" cy="9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0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C6960-A7E6-80EB-F7A0-33A02EFCD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FA3846B5-CEB6-4D37-B1E6-E78FB2DFD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152400"/>
            <a:ext cx="2008909" cy="9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84B51-65F1-7433-DDE9-34326592C50E}"/>
              </a:ext>
            </a:extLst>
          </p:cNvPr>
          <p:cNvSpPr txBox="1"/>
          <p:nvPr/>
        </p:nvSpPr>
        <p:spPr>
          <a:xfrm>
            <a:off x="2437921" y="975630"/>
            <a:ext cx="86925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FDSN defines, allocates and adopts a number of codes that, when combined in a hierarchy, uniquely identify a data source at a given time. </a:t>
            </a:r>
          </a:p>
          <a:p>
            <a:r>
              <a:rPr lang="en-SG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SG" b="1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identifer</a:t>
            </a:r>
            <a:r>
              <a:rPr lang="en-SG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is constructed by combining </a:t>
            </a:r>
            <a:r>
              <a:rPr lang="en-SG" b="0" i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lang="en-SG" b="0" i="0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SG" b="0" i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station</a:t>
            </a:r>
            <a:r>
              <a:rPr lang="en-SG" b="0" i="0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SG" b="0" i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  <a:r>
              <a:rPr lang="en-SG" b="0" i="0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and </a:t>
            </a:r>
            <a:r>
              <a:rPr lang="en-SG" b="0" i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channel</a:t>
            </a:r>
            <a:r>
              <a:rPr lang="en-SG" b="0" i="0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codes</a:t>
            </a:r>
            <a:r>
              <a:rPr lang="en-SG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where the channel code is further subdivided into </a:t>
            </a:r>
            <a:r>
              <a:rPr lang="en-SG" b="0" i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band</a:t>
            </a:r>
            <a:r>
              <a:rPr lang="en-SG" b="0" i="0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SG" b="0" i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SG" b="0" i="0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and </a:t>
            </a:r>
            <a:r>
              <a:rPr lang="en-SG" b="0" i="1" u="sng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subsource</a:t>
            </a:r>
            <a:r>
              <a:rPr lang="en-SG" b="0" i="0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SG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codes.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9F93A-8877-0D51-6469-43C0AFE6BF7B}"/>
              </a:ext>
            </a:extLst>
          </p:cNvPr>
          <p:cNvSpPr txBox="1"/>
          <p:nvPr/>
        </p:nvSpPr>
        <p:spPr>
          <a:xfrm>
            <a:off x="2343807" y="60678"/>
            <a:ext cx="70734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Unique identifiers for data sources exchanged and archived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59114-7572-0918-37BF-E2BA258F4C5C}"/>
              </a:ext>
            </a:extLst>
          </p:cNvPr>
          <p:cNvSpPr txBox="1"/>
          <p:nvPr/>
        </p:nvSpPr>
        <p:spPr>
          <a:xfrm>
            <a:off x="1170708" y="3187143"/>
            <a:ext cx="9017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SG" b="1" i="0" dirty="0"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FDSN:&lt;network&gt;_&lt;station&gt;_&lt;location&gt;_&lt;band&gt;_&lt;source&gt;_&lt;</a:t>
            </a:r>
            <a:r>
              <a:rPr lang="en-SG" b="1" i="0" dirty="0" err="1"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subsource</a:t>
            </a:r>
            <a:r>
              <a:rPr lang="en-SG" b="1" i="0" dirty="0">
                <a:solidFill>
                  <a:schemeClr val="accent6">
                    <a:lumMod val="75000"/>
                  </a:schemeClr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4B9A7E-4C3C-F8F4-161A-F3D95CC0446E}"/>
              </a:ext>
            </a:extLst>
          </p:cNvPr>
          <p:cNvSpPr txBox="1"/>
          <p:nvPr/>
        </p:nvSpPr>
        <p:spPr>
          <a:xfrm>
            <a:off x="1170708" y="2817811"/>
            <a:ext cx="9017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single-string identifier uniquely identifies a source in FDSN formats and services.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7087EA-FA49-A427-9644-F6E385CBCC00}"/>
              </a:ext>
            </a:extLst>
          </p:cNvPr>
          <p:cNvSpPr txBox="1"/>
          <p:nvPr/>
        </p:nvSpPr>
        <p:spPr>
          <a:xfrm>
            <a:off x="4014952" y="6345648"/>
            <a:ext cx="7115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https://</a:t>
            </a:r>
            <a:r>
              <a:rPr lang="en-US" dirty="0" err="1">
                <a:solidFill>
                  <a:srgbClr val="C00000"/>
                </a:solidFill>
              </a:rPr>
              <a:t>docs.fdsn.org</a:t>
            </a:r>
            <a:r>
              <a:rPr lang="en-US" dirty="0">
                <a:solidFill>
                  <a:srgbClr val="C00000"/>
                </a:solidFill>
              </a:rPr>
              <a:t>/projects/source-identifiers/</a:t>
            </a:r>
            <a:r>
              <a:rPr lang="en-US" dirty="0" err="1">
                <a:solidFill>
                  <a:srgbClr val="C00000"/>
                </a:solidFill>
              </a:rPr>
              <a:t>en</a:t>
            </a:r>
            <a:r>
              <a:rPr lang="en-US" dirty="0">
                <a:solidFill>
                  <a:srgbClr val="C00000"/>
                </a:solidFill>
              </a:rPr>
              <a:t>/v1.0/</a:t>
            </a:r>
            <a:r>
              <a:rPr lang="en-US" dirty="0" err="1">
                <a:solidFill>
                  <a:srgbClr val="C00000"/>
                </a:solidFill>
              </a:rPr>
              <a:t>index.html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7D845-7681-B92C-D596-BFDCF5E3A961}"/>
              </a:ext>
            </a:extLst>
          </p:cNvPr>
          <p:cNvSpPr txBox="1"/>
          <p:nvPr/>
        </p:nvSpPr>
        <p:spPr>
          <a:xfrm>
            <a:off x="620110" y="3948665"/>
            <a:ext cx="1157189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  <a:buNone/>
            </a:pPr>
            <a:r>
              <a:rPr lang="en-SG" b="1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Channel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b="1" dirty="0">
                <a:latin typeface="Calibri" panose="020F0502020204030204" pitchFamily="34" charset="0"/>
                <a:cs typeface="Calibri" panose="020F0502020204030204" pitchFamily="34" charset="0"/>
              </a:rPr>
              <a:t>Band</a:t>
            </a:r>
            <a:r>
              <a:rPr lang="en-SG" sz="1600" dirty="0">
                <a:latin typeface="Calibri" panose="020F0502020204030204" pitchFamily="34" charset="0"/>
                <a:cs typeface="Calibri" panose="020F0502020204030204" pitchFamily="34" charset="0"/>
              </a:rPr>
              <a:t>: Indicates the general sampling rate and response band of the data source. May be empty for non-time series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b="1" dirty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en-SG" sz="1600" dirty="0">
                <a:latin typeface="Calibri" panose="020F0502020204030204" pitchFamily="34" charset="0"/>
                <a:cs typeface="Calibri" panose="020F0502020204030204" pitchFamily="34" charset="0"/>
              </a:rPr>
              <a:t>: Identifies an instrument or other general data source. Cannot be empty.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Subsource</a:t>
            </a:r>
            <a:r>
              <a:rPr lang="en-SG" sz="1600" dirty="0">
                <a:latin typeface="Calibri" panose="020F0502020204030204" pitchFamily="34" charset="0"/>
                <a:cs typeface="Calibri" panose="020F0502020204030204" pitchFamily="34" charset="0"/>
              </a:rPr>
              <a:t>: Identifies a sub-category within the source, often the orientation, relative </a:t>
            </a:r>
            <a:r>
              <a:rPr lang="en-SG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positon</a:t>
            </a:r>
            <a:r>
              <a:rPr lang="en-SG" sz="1600" dirty="0">
                <a:latin typeface="Calibri" panose="020F0502020204030204" pitchFamily="34" charset="0"/>
                <a:cs typeface="Calibri" panose="020F0502020204030204" pitchFamily="34" charset="0"/>
              </a:rPr>
              <a:t>, or sensor type. The meaning of </a:t>
            </a:r>
            <a:r>
              <a:rPr lang="en-SG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subsource</a:t>
            </a:r>
            <a:r>
              <a:rPr lang="en-SG" sz="1600" dirty="0">
                <a:latin typeface="Calibri" panose="020F0502020204030204" pitchFamily="34" charset="0"/>
                <a:cs typeface="Calibri" panose="020F0502020204030204" pitchFamily="34" charset="0"/>
              </a:rPr>
              <a:t> codes are specific to the containing source. May be empty.</a:t>
            </a:r>
          </a:p>
          <a:p>
            <a:pPr algn="l">
              <a:spcAft>
                <a:spcPts val="1800"/>
              </a:spcAft>
              <a:buNone/>
            </a:pPr>
            <a:endParaRPr lang="en-SG" b="1" i="0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3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80689-702B-7E31-175A-72D249038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04C691-1174-9528-33DF-BAAF9378B645}"/>
              </a:ext>
            </a:extLst>
          </p:cNvPr>
          <p:cNvSpPr txBox="1"/>
          <p:nvPr/>
        </p:nvSpPr>
        <p:spPr>
          <a:xfrm>
            <a:off x="504497" y="1043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  <a:buNone/>
            </a:pPr>
            <a:r>
              <a:rPr lang="en-SG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Band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3325B-E4A0-03A3-CAE0-C5211C09F599}"/>
              </a:ext>
            </a:extLst>
          </p:cNvPr>
          <p:cNvSpPr txBox="1"/>
          <p:nvPr/>
        </p:nvSpPr>
        <p:spPr>
          <a:xfrm>
            <a:off x="504497" y="752280"/>
            <a:ext cx="10279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band code specifies the general sampling rate and the approximate response band of the instrument (when applicable to the data source).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FD37AA-F12A-4B96-8287-6A9BD74E4207}"/>
              </a:ext>
            </a:extLst>
          </p:cNvPr>
          <p:cNvGraphicFramePr>
            <a:graphicFrameLocks noGrp="1"/>
          </p:cNvGraphicFramePr>
          <p:nvPr/>
        </p:nvGraphicFramePr>
        <p:xfrm>
          <a:off x="2835374" y="1544813"/>
          <a:ext cx="6521252" cy="4735120"/>
        </p:xfrm>
        <a:graphic>
          <a:graphicData uri="http://schemas.openxmlformats.org/drawingml/2006/table">
            <a:tbl>
              <a:tblPr/>
              <a:tblGrid>
                <a:gridCol w="822761">
                  <a:extLst>
                    <a:ext uri="{9D8B030D-6E8A-4147-A177-3AD203B41FA5}">
                      <a16:colId xmlns:a16="http://schemas.microsoft.com/office/drawing/2014/main" val="2709651838"/>
                    </a:ext>
                  </a:extLst>
                </a:gridCol>
                <a:gridCol w="1862216">
                  <a:extLst>
                    <a:ext uri="{9D8B030D-6E8A-4147-A177-3AD203B41FA5}">
                      <a16:colId xmlns:a16="http://schemas.microsoft.com/office/drawing/2014/main" val="2509030327"/>
                    </a:ext>
                  </a:extLst>
                </a:gridCol>
                <a:gridCol w="2375338">
                  <a:extLst>
                    <a:ext uri="{9D8B030D-6E8A-4147-A177-3AD203B41FA5}">
                      <a16:colId xmlns:a16="http://schemas.microsoft.com/office/drawing/2014/main" val="94318896"/>
                    </a:ext>
                  </a:extLst>
                </a:gridCol>
                <a:gridCol w="1460937">
                  <a:extLst>
                    <a:ext uri="{9D8B030D-6E8A-4147-A177-3AD203B41FA5}">
                      <a16:colId xmlns:a16="http://schemas.microsoft.com/office/drawing/2014/main" val="4147686512"/>
                    </a:ext>
                  </a:extLst>
                </a:gridCol>
              </a:tblGrid>
              <a:tr h="2657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code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type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Sample rate (samples per sec)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Lower bound (sec)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530985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5000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976098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&gt;= 1000 to &lt; 5000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&gt;= 10 sec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7605278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&gt;= 1000 to &lt; 5000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10 sec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656782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&gt;= 250 to &lt; 1000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10 sec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842366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&gt;= 250 to &lt; 1000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&gt;= 10 sec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065285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Extremely Short Period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&gt;= 80 to &lt; 250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10 sec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036924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 Period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&gt;= 10 to &lt; 80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10 sec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590187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Broadband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&gt;= 80 to &lt; 250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&gt;= 10 sec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994382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Broadband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&gt;= 10 to &lt; 80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&gt;= 10 sec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1586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 Period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1 to &lt; 10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401653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 Period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1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989484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 Long Period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&gt;= 0.1 to &lt; 1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843764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Ultra Long Period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&gt;= 0.01 to &lt; 0.1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346537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Ultra-ultra Long Period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&gt;= 0.001 to &lt; 0.01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521641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Extremely Long Period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&gt;= 0.0001 to &lt; 0.001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279101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 order of 0.1 to 1 day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&gt;= 0.00001 to &lt; 0.0001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795764"/>
                  </a:ext>
                </a:extLst>
              </a:tr>
              <a:tr h="26578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 order of 1 to 10 days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&gt;= 0.000001 to &lt; 0.00001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576556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Greater than 10 days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0.000001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774270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Irregularly sampled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irregular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585273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strike="sng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Administrative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variable, DEPRECATED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01884"/>
                  </a:ext>
                </a:extLst>
              </a:tr>
              <a:tr h="161779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 strike="sng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Opaque</a:t>
                      </a:r>
                      <a:endParaRPr lang="en-SG" sz="10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variable, DEPRECATED</a:t>
                      </a: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endParaRPr lang="en-SG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7778" marR="57778" marT="28889" marB="2888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74010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D2B82201-3043-A450-E1C3-B3FAA2A2D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2546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C0D27C71-48A9-F819-7CA3-AF5DCB0FA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804" y="5615211"/>
            <a:ext cx="2008909" cy="9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0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445CD-723E-5588-1390-0ADCCFA68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15D067-A2A8-C60A-E0C6-610E9176B4C4}"/>
              </a:ext>
            </a:extLst>
          </p:cNvPr>
          <p:cNvSpPr txBox="1"/>
          <p:nvPr/>
        </p:nvSpPr>
        <p:spPr>
          <a:xfrm>
            <a:off x="493986" y="104368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  <a:buNone/>
            </a:pPr>
            <a:r>
              <a:rPr lang="en-SG" sz="22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Source and </a:t>
            </a:r>
            <a:r>
              <a:rPr lang="en-SG" sz="2200" b="1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Subsource</a:t>
            </a:r>
            <a:r>
              <a:rPr lang="en-SG" sz="22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C9B2E4-E234-9549-7766-C14003543259}"/>
              </a:ext>
            </a:extLst>
          </p:cNvPr>
          <p:cNvSpPr txBox="1"/>
          <p:nvPr/>
        </p:nvSpPr>
        <p:spPr>
          <a:xfrm>
            <a:off x="388883" y="819072"/>
            <a:ext cx="112986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1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Geographic orientation </a:t>
            </a:r>
            <a:r>
              <a:rPr lang="en-SG" b="1" i="0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subsource</a:t>
            </a:r>
            <a:r>
              <a:rPr lang="en-SG" b="1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codes</a:t>
            </a:r>
          </a:p>
          <a:p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Traditional orientation values of North-Source (N), East-West (E), and Vertical (Z) should </a:t>
            </a:r>
            <a:r>
              <a:rPr lang="en-SG" i="1" dirty="0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 be used when within 5 </a:t>
            </a:r>
            <a:r>
              <a:rPr lang="en-SG" dirty="0" err="1">
                <a:latin typeface="Calibri" panose="020F0502020204030204" pitchFamily="34" charset="0"/>
                <a:cs typeface="Calibri" panose="020F0502020204030204" pitchFamily="34" charset="0"/>
              </a:rPr>
              <a:t>degress</a:t>
            </a:r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 of true directions. Do not use </a:t>
            </a:r>
            <a:r>
              <a:rPr lang="en-SG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 or </a:t>
            </a:r>
            <a:r>
              <a:rPr lang="en-SG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 designations if the orientation of horizontal components is known to deviate more than 5 degrees from true North/East.</a:t>
            </a:r>
          </a:p>
          <a:p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For orthogonal components that are in nontraditional orientations, if the orientation of the horizontal components is known to deviate more than 5 degrees from true North and East, the respective channels should be named </a:t>
            </a:r>
            <a:r>
              <a:rPr lang="en-SG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SG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 instead of N, E (N-&gt;1, E-&gt;2).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CF02A0B-C3D1-E0BA-E4FF-1DBBF05B16B2}"/>
              </a:ext>
            </a:extLst>
          </p:cNvPr>
          <p:cNvGraphicFramePr>
            <a:graphicFrameLocks noGrp="1"/>
          </p:cNvGraphicFramePr>
          <p:nvPr/>
        </p:nvGraphicFramePr>
        <p:xfrm>
          <a:off x="2959040" y="2756279"/>
          <a:ext cx="8034781" cy="3787379"/>
        </p:xfrm>
        <a:graphic>
          <a:graphicData uri="http://schemas.openxmlformats.org/drawingml/2006/table">
            <a:tbl>
              <a:tblPr/>
              <a:tblGrid>
                <a:gridCol w="1930736">
                  <a:extLst>
                    <a:ext uri="{9D8B030D-6E8A-4147-A177-3AD203B41FA5}">
                      <a16:colId xmlns:a16="http://schemas.microsoft.com/office/drawing/2014/main" val="3125219823"/>
                    </a:ext>
                  </a:extLst>
                </a:gridCol>
                <a:gridCol w="6104045">
                  <a:extLst>
                    <a:ext uri="{9D8B030D-6E8A-4147-A177-3AD203B41FA5}">
                      <a16:colId xmlns:a16="http://schemas.microsoft.com/office/drawing/2014/main" val="3197674568"/>
                    </a:ext>
                  </a:extLst>
                </a:gridCol>
              </a:tblGrid>
              <a:tr h="3688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sz="1600" b="1">
                          <a:effectLst/>
                        </a:rPr>
                        <a:t>Subsource codes</a:t>
                      </a:r>
                    </a:p>
                  </a:txBody>
                  <a:tcPr marL="131718" marR="131718" marT="65859" marB="6585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sz="1600" b="1">
                          <a:effectLst/>
                        </a:rPr>
                        <a:t>Description</a:t>
                      </a:r>
                    </a:p>
                  </a:txBody>
                  <a:tcPr marL="131718" marR="131718" marT="65859" marB="6585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791105"/>
                  </a:ext>
                </a:extLst>
              </a:tr>
              <a:tr h="842996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600" b="1">
                          <a:effectLst/>
                        </a:rPr>
                        <a:t>N</a:t>
                      </a:r>
                      <a:r>
                        <a:rPr lang="en-SG" sz="1600">
                          <a:effectLst/>
                        </a:rPr>
                        <a:t>, </a:t>
                      </a:r>
                      <a:r>
                        <a:rPr lang="en-SG" sz="1600" b="1">
                          <a:effectLst/>
                        </a:rPr>
                        <a:t>E</a:t>
                      </a:r>
                      <a:r>
                        <a:rPr lang="en-SG" sz="1600">
                          <a:effectLst/>
                        </a:rPr>
                        <a:t>, </a:t>
                      </a:r>
                      <a:r>
                        <a:rPr lang="en-SG" sz="1600" b="1">
                          <a:effectLst/>
                        </a:rPr>
                        <a:t>Z</a:t>
                      </a:r>
                      <a:endParaRPr lang="en-SG" sz="1600">
                        <a:effectLst/>
                      </a:endParaRPr>
                    </a:p>
                  </a:txBody>
                  <a:tcPr marL="131718" marR="131718" marT="65859" marB="6585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600" dirty="0">
                          <a:effectLst/>
                        </a:rPr>
                        <a:t>Traditional orientations of North (N), East (E), and Up (Z)</a:t>
                      </a:r>
                    </a:p>
                    <a:p>
                      <a:pPr fontAlgn="ctr">
                        <a:buNone/>
                      </a:pPr>
                      <a:r>
                        <a:rPr lang="en-SG" sz="1600" i="1" dirty="0">
                          <a:effectLst/>
                        </a:rPr>
                        <a:t>When within 5 degrees of true directions</a:t>
                      </a:r>
                      <a:endParaRPr lang="en-SG" sz="1600" dirty="0">
                        <a:effectLst/>
                      </a:endParaRPr>
                    </a:p>
                  </a:txBody>
                  <a:tcPr marL="131718" marR="131718" marT="65859" marB="6585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075646"/>
                  </a:ext>
                </a:extLst>
              </a:tr>
              <a:tr h="368811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600" b="1">
                          <a:effectLst/>
                        </a:rPr>
                        <a:t>1</a:t>
                      </a:r>
                      <a:r>
                        <a:rPr lang="en-SG" sz="1600">
                          <a:effectLst/>
                        </a:rPr>
                        <a:t>, </a:t>
                      </a:r>
                      <a:r>
                        <a:rPr lang="en-SG" sz="1600" b="1">
                          <a:effectLst/>
                        </a:rPr>
                        <a:t>2</a:t>
                      </a:r>
                      <a:r>
                        <a:rPr lang="en-SG" sz="1600">
                          <a:effectLst/>
                        </a:rPr>
                        <a:t>, </a:t>
                      </a:r>
                      <a:r>
                        <a:rPr lang="en-SG" sz="1600" b="1">
                          <a:effectLst/>
                        </a:rPr>
                        <a:t>Z</a:t>
                      </a:r>
                      <a:endParaRPr lang="en-SG" sz="1600">
                        <a:effectLst/>
                      </a:endParaRPr>
                    </a:p>
                  </a:txBody>
                  <a:tcPr marL="131718" marR="131718" marT="65859" marB="6585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600">
                          <a:effectLst/>
                        </a:rPr>
                        <a:t>Orthogonal components, nontraditional horizontals</a:t>
                      </a:r>
                    </a:p>
                  </a:txBody>
                  <a:tcPr marL="131718" marR="131718" marT="65859" marB="6585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2000611"/>
                  </a:ext>
                </a:extLst>
              </a:tr>
              <a:tr h="368811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600" b="1">
                          <a:effectLst/>
                        </a:rPr>
                        <a:t>1</a:t>
                      </a:r>
                      <a:r>
                        <a:rPr lang="en-SG" sz="1600">
                          <a:effectLst/>
                        </a:rPr>
                        <a:t>, </a:t>
                      </a:r>
                      <a:r>
                        <a:rPr lang="en-SG" sz="1600" b="1">
                          <a:effectLst/>
                        </a:rPr>
                        <a:t>2</a:t>
                      </a:r>
                      <a:r>
                        <a:rPr lang="en-SG" sz="1600">
                          <a:effectLst/>
                        </a:rPr>
                        <a:t>, </a:t>
                      </a:r>
                      <a:r>
                        <a:rPr lang="en-SG" sz="1600" b="1">
                          <a:effectLst/>
                        </a:rPr>
                        <a:t>3</a:t>
                      </a:r>
                      <a:endParaRPr lang="en-SG" sz="1600">
                        <a:effectLst/>
                      </a:endParaRPr>
                    </a:p>
                  </a:txBody>
                  <a:tcPr marL="131718" marR="131718" marT="65859" marB="6585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600">
                          <a:effectLst/>
                        </a:rPr>
                        <a:t>Orthogonal components, nontraditional orientations</a:t>
                      </a:r>
                    </a:p>
                  </a:txBody>
                  <a:tcPr marL="131718" marR="131718" marT="65859" marB="6585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32440"/>
                  </a:ext>
                </a:extLst>
              </a:tr>
              <a:tr h="605903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600" b="1">
                          <a:effectLst/>
                        </a:rPr>
                        <a:t>T</a:t>
                      </a:r>
                      <a:r>
                        <a:rPr lang="en-SG" sz="1600">
                          <a:effectLst/>
                        </a:rPr>
                        <a:t>, </a:t>
                      </a:r>
                      <a:r>
                        <a:rPr lang="en-SG" sz="1600" b="1">
                          <a:effectLst/>
                        </a:rPr>
                        <a:t>R</a:t>
                      </a:r>
                      <a:endParaRPr lang="en-SG" sz="1600">
                        <a:effectLst/>
                      </a:endParaRPr>
                    </a:p>
                  </a:txBody>
                  <a:tcPr marL="131718" marR="131718" marT="65859" marB="6585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600">
                          <a:effectLst/>
                        </a:rPr>
                        <a:t>For rotated components or beams (Transverse, Radial)</a:t>
                      </a:r>
                    </a:p>
                  </a:txBody>
                  <a:tcPr marL="131718" marR="131718" marT="65859" marB="6585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006130"/>
                  </a:ext>
                </a:extLst>
              </a:tr>
              <a:tr h="605903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600" b="1">
                          <a:effectLst/>
                        </a:rPr>
                        <a:t>A</a:t>
                      </a:r>
                      <a:r>
                        <a:rPr lang="en-SG" sz="1600">
                          <a:effectLst/>
                        </a:rPr>
                        <a:t>, </a:t>
                      </a:r>
                      <a:r>
                        <a:rPr lang="en-SG" sz="1600" b="1">
                          <a:effectLst/>
                        </a:rPr>
                        <a:t>B</a:t>
                      </a:r>
                      <a:r>
                        <a:rPr lang="en-SG" sz="1600">
                          <a:effectLst/>
                        </a:rPr>
                        <a:t>, </a:t>
                      </a:r>
                      <a:r>
                        <a:rPr lang="en-SG" sz="1600" b="1">
                          <a:effectLst/>
                        </a:rPr>
                        <a:t>C</a:t>
                      </a:r>
                      <a:endParaRPr lang="en-SG" sz="1600">
                        <a:effectLst/>
                      </a:endParaRPr>
                    </a:p>
                  </a:txBody>
                  <a:tcPr marL="131718" marR="131718" marT="65859" marB="6585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600">
                          <a:effectLst/>
                        </a:rPr>
                        <a:t>Triaxial (Along the edges of a cube turned up on a corner)</a:t>
                      </a:r>
                    </a:p>
                  </a:txBody>
                  <a:tcPr marL="131718" marR="131718" marT="65859" marB="6585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549751"/>
                  </a:ext>
                </a:extLst>
              </a:tr>
              <a:tr h="605903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600" b="1">
                          <a:effectLst/>
                        </a:rPr>
                        <a:t>U</a:t>
                      </a:r>
                      <a:r>
                        <a:rPr lang="en-SG" sz="1600">
                          <a:effectLst/>
                        </a:rPr>
                        <a:t>, </a:t>
                      </a:r>
                      <a:r>
                        <a:rPr lang="en-SG" sz="1600" b="1">
                          <a:effectLst/>
                        </a:rPr>
                        <a:t>V</a:t>
                      </a:r>
                      <a:r>
                        <a:rPr lang="en-SG" sz="1600">
                          <a:effectLst/>
                        </a:rPr>
                        <a:t>, </a:t>
                      </a:r>
                      <a:r>
                        <a:rPr lang="en-SG" sz="1600" b="1">
                          <a:effectLst/>
                        </a:rPr>
                        <a:t>W</a:t>
                      </a:r>
                      <a:endParaRPr lang="en-SG" sz="1600">
                        <a:effectLst/>
                      </a:endParaRPr>
                    </a:p>
                  </a:txBody>
                  <a:tcPr marL="131718" marR="131718" marT="65859" marB="6585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600" dirty="0">
                          <a:effectLst/>
                        </a:rPr>
                        <a:t>Optional components, also used for raw triaxial output</a:t>
                      </a:r>
                    </a:p>
                  </a:txBody>
                  <a:tcPr marL="131718" marR="131718" marT="65859" marB="65859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83077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92B27464-C15E-E12C-CA9F-E1CBE6758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331" y="26621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029A4AF8-38CE-7720-4882-4F968CB69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926" y="93858"/>
            <a:ext cx="2008909" cy="9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92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D3D59-E8EC-E51A-2770-843F7C9F9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1B9ED1-E5D1-ED2E-0091-6FCC37A51B8B}"/>
              </a:ext>
            </a:extLst>
          </p:cNvPr>
          <p:cNvSpPr txBox="1"/>
          <p:nvPr/>
        </p:nvSpPr>
        <p:spPr>
          <a:xfrm>
            <a:off x="472965" y="135899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  <a:buNone/>
            </a:pPr>
            <a:r>
              <a:rPr lang="en-SG" sz="22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Seismometer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48D77-AD26-B742-548C-297C970108BB}"/>
              </a:ext>
            </a:extLst>
          </p:cNvPr>
          <p:cNvSpPr txBox="1"/>
          <p:nvPr/>
        </p:nvSpPr>
        <p:spPr>
          <a:xfrm>
            <a:off x="388881" y="754145"/>
            <a:ext cx="9953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Measures displacement/velocity/acceleration along a line defined by the the dip and azimuth.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EE6424-1B1C-EF20-694F-7EA49AFB7B51}"/>
              </a:ext>
            </a:extLst>
          </p:cNvPr>
          <p:cNvGraphicFramePr>
            <a:graphicFrameLocks noGrp="1"/>
          </p:cNvGraphicFramePr>
          <p:nvPr/>
        </p:nvGraphicFramePr>
        <p:xfrm>
          <a:off x="2617908" y="1310836"/>
          <a:ext cx="4232155" cy="2042160"/>
        </p:xfrm>
        <a:graphic>
          <a:graphicData uri="http://schemas.openxmlformats.org/drawingml/2006/table">
            <a:tbl>
              <a:tblPr/>
              <a:tblGrid>
                <a:gridCol w="330200">
                  <a:extLst>
                    <a:ext uri="{9D8B030D-6E8A-4147-A177-3AD203B41FA5}">
                      <a16:colId xmlns:a16="http://schemas.microsoft.com/office/drawing/2014/main" val="4058071714"/>
                    </a:ext>
                  </a:extLst>
                </a:gridCol>
                <a:gridCol w="3901955">
                  <a:extLst>
                    <a:ext uri="{9D8B030D-6E8A-4147-A177-3AD203B41FA5}">
                      <a16:colId xmlns:a16="http://schemas.microsoft.com/office/drawing/2014/main" val="14714484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SG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2400" marR="152400" marT="76200" marB="76200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 Gain Seismometer</a:t>
                      </a:r>
                    </a:p>
                  </a:txBody>
                  <a:tcPr marL="152400" marR="152400" marT="76200" marB="76200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266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endParaRPr lang="en-SG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2400" marR="152400" marT="76200" marB="76200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 Gain Seismometer</a:t>
                      </a:r>
                    </a:p>
                  </a:txBody>
                  <a:tcPr marL="152400" marR="152400" marT="76200" marB="76200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845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lang="en-SG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2400" marR="152400" marT="76200" marB="76200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 Position Seismometer</a:t>
                      </a:r>
                    </a:p>
                  </a:txBody>
                  <a:tcPr marL="152400" marR="152400" marT="76200" marB="76200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356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SG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2400" marR="152400" marT="76200" marB="76200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Accelerometer</a:t>
                      </a:r>
                    </a:p>
                  </a:txBody>
                  <a:tcPr marL="152400" marR="152400" marT="76200" marB="76200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520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n-SG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52400" marR="152400" marT="76200" marB="76200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Geophone, very short period seismometer with natural frequency 5 - 10 Hz or higher</a:t>
                      </a:r>
                    </a:p>
                  </a:txBody>
                  <a:tcPr marL="152400" marR="152400" marT="76200" marB="76200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6595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2A0C7D2-5AF0-1824-C129-DC27ECD077C6}"/>
              </a:ext>
            </a:extLst>
          </p:cNvPr>
          <p:cNvSpPr txBox="1"/>
          <p:nvPr/>
        </p:nvSpPr>
        <p:spPr>
          <a:xfrm>
            <a:off x="472965" y="3663392"/>
            <a:ext cx="1860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0" i="1" dirty="0" err="1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Subsource</a:t>
            </a:r>
            <a:r>
              <a:rPr lang="en-SG" b="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Code</a:t>
            </a:r>
            <a:r>
              <a:rPr lang="en-SG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EDE6F1B-3D5E-8F5E-F594-2A68F0E6E328}"/>
              </a:ext>
            </a:extLst>
          </p:cNvPr>
          <p:cNvGraphicFramePr>
            <a:graphicFrameLocks noGrp="1"/>
          </p:cNvGraphicFramePr>
          <p:nvPr/>
        </p:nvGraphicFramePr>
        <p:xfrm>
          <a:off x="2617908" y="3845365"/>
          <a:ext cx="5814902" cy="2369604"/>
        </p:xfrm>
        <a:graphic>
          <a:graphicData uri="http://schemas.openxmlformats.org/drawingml/2006/table">
            <a:tbl>
              <a:tblPr/>
              <a:tblGrid>
                <a:gridCol w="878667">
                  <a:extLst>
                    <a:ext uri="{9D8B030D-6E8A-4147-A177-3AD203B41FA5}">
                      <a16:colId xmlns:a16="http://schemas.microsoft.com/office/drawing/2014/main" val="4225339216"/>
                    </a:ext>
                  </a:extLst>
                </a:gridCol>
                <a:gridCol w="4936235">
                  <a:extLst>
                    <a:ext uri="{9D8B030D-6E8A-4147-A177-3AD203B41FA5}">
                      <a16:colId xmlns:a16="http://schemas.microsoft.com/office/drawing/2014/main" val="3429493829"/>
                    </a:ext>
                  </a:extLst>
                </a:gridCol>
              </a:tblGrid>
              <a:tr h="361541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SG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 </a:t>
                      </a: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SG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 </a:t>
                      </a: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SG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013" marR="146013" marT="73007" marB="73007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Traditional orientations of North (N), East (E), and Up (Z)</a:t>
                      </a:r>
                    </a:p>
                    <a:p>
                      <a:pPr fontAlgn="ctr">
                        <a:buNone/>
                      </a:pP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When within 5 degrees of true directions</a:t>
                      </a:r>
                      <a:endParaRPr lang="en-SG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013" marR="146013" marT="73007" marB="73007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190495"/>
                  </a:ext>
                </a:extLst>
              </a:tr>
              <a:tr h="226856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SG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 </a:t>
                      </a: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SG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 </a:t>
                      </a: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SG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013" marR="146013" marT="73007" marB="73007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Orthogonal components, nontraditional horizontals</a:t>
                      </a:r>
                    </a:p>
                  </a:txBody>
                  <a:tcPr marL="146013" marR="146013" marT="73007" marB="73007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458329"/>
                  </a:ext>
                </a:extLst>
              </a:tr>
              <a:tr h="226856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SG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 </a:t>
                      </a: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SG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 </a:t>
                      </a: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SG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013" marR="146013" marT="73007" marB="73007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Orthogonal components, nontraditional orientations</a:t>
                      </a:r>
                    </a:p>
                  </a:txBody>
                  <a:tcPr marL="146013" marR="146013" marT="73007" marB="73007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471380"/>
                  </a:ext>
                </a:extLst>
              </a:tr>
              <a:tr h="226856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lang="en-SG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 </a:t>
                      </a: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SG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013" marR="146013" marT="73007" marB="73007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rotated components or beams (Transverse, Radial)</a:t>
                      </a:r>
                    </a:p>
                  </a:txBody>
                  <a:tcPr marL="146013" marR="146013" marT="73007" marB="73007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6849849"/>
                  </a:ext>
                </a:extLst>
              </a:tr>
              <a:tr h="226856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SG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 </a:t>
                      </a: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n-SG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 </a:t>
                      </a: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SG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013" marR="146013" marT="73007" marB="73007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Triaxial (Along the edges of a cube turned up on a corner)</a:t>
                      </a:r>
                    </a:p>
                  </a:txBody>
                  <a:tcPr marL="146013" marR="146013" marT="73007" marB="73007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870379"/>
                  </a:ext>
                </a:extLst>
              </a:tr>
              <a:tr h="226856"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en-SG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 </a:t>
                      </a: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SG" sz="1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 </a:t>
                      </a:r>
                      <a:r>
                        <a:rPr lang="en-SG" sz="14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endParaRPr lang="en-SG" sz="14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6013" marR="146013" marT="73007" marB="73007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ctr">
                        <a:buNone/>
                      </a:pP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 components, also used for raw triaxial output</a:t>
                      </a:r>
                    </a:p>
                  </a:txBody>
                  <a:tcPr marL="146013" marR="146013" marT="73007" marB="73007" anchor="ctr">
                    <a:lnL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4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776513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BF43EC09-7083-3185-FD68-95622C8C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57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D43C3D-0547-C4CE-CD22-7A06666E1910}"/>
              </a:ext>
            </a:extLst>
          </p:cNvPr>
          <p:cNvSpPr txBox="1"/>
          <p:nvPr/>
        </p:nvSpPr>
        <p:spPr>
          <a:xfrm>
            <a:off x="7391453" y="2420554"/>
            <a:ext cx="4046484" cy="79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1800"/>
              </a:spcAft>
              <a:buNone/>
            </a:pPr>
            <a:r>
              <a:rPr lang="en-SG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Dip/Azimuth: Ground motion vector</a:t>
            </a:r>
          </a:p>
          <a:p>
            <a:pPr algn="l">
              <a:lnSpc>
                <a:spcPts val="1800"/>
              </a:lnSpc>
              <a:spcAft>
                <a:spcPts val="1800"/>
              </a:spcAft>
              <a:buNone/>
            </a:pPr>
            <a:r>
              <a:rPr lang="en-SG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Signal Units: </a:t>
            </a:r>
            <a:r>
              <a:rPr lang="en-SG" b="0" i="0" dirty="0">
                <a:solidFill>
                  <a:srgbClr val="E74C3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SG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SG" b="0" i="0" dirty="0">
                <a:solidFill>
                  <a:srgbClr val="E74C3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m/s</a:t>
            </a:r>
            <a:r>
              <a:rPr lang="en-SG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SG" b="0" i="0" dirty="0">
                <a:solidFill>
                  <a:srgbClr val="E74C3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m/s**2</a:t>
            </a:r>
            <a:endParaRPr lang="en-SG" b="0" i="0" dirty="0">
              <a:solidFill>
                <a:srgbClr val="40404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C30112-6C3B-0421-3465-4E9FF2370621}"/>
              </a:ext>
            </a:extLst>
          </p:cNvPr>
          <p:cNvSpPr txBox="1"/>
          <p:nvPr/>
        </p:nvSpPr>
        <p:spPr>
          <a:xfrm>
            <a:off x="472965" y="1222583"/>
            <a:ext cx="1860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Source Code</a:t>
            </a:r>
            <a:r>
              <a:rPr lang="en-SG" b="0" i="0" dirty="0">
                <a:solidFill>
                  <a:srgbClr val="40404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Logo">
            <a:extLst>
              <a:ext uri="{FF2B5EF4-FFF2-40B4-BE49-F238E27FC236}">
                <a16:creationId xmlns:a16="http://schemas.microsoft.com/office/drawing/2014/main" id="{F225F51D-C266-2BE9-05E2-AA7A24095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161" y="76277"/>
            <a:ext cx="2008909" cy="98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58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9FDC498A-27BF-5421-02E0-5014FECA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94" y="442008"/>
            <a:ext cx="9834812" cy="48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1E6DBED-4E9B-FF0D-DC04-24B0DCA40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18" y="5334506"/>
            <a:ext cx="115913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Entity types (e.g., Station) are represented by solid-edged rectangles. Value types (e.g., Elevation) are represented by dashed-edged rectangles. Binary fact types—for example: “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Each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 Station is managed by 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exactly one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 Network”—are represented by entity and value types connected to a pair of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roleboxes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, along with a set of constraints (in violet). Edge names are indicated with text next to the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roleboxes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. Violet lines next to the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roleboxes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 indicate uniqueness constraints, whereas violet dots indicate mandatory roles. A double violet line indicates a preferred identification scheme. Violet dashed lines leading to violet symbols correspond to an external preferred identification scheme.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EC2E50A8-D076-038C-78BD-E7F55C5A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438" y="-92075"/>
            <a:ext cx="139700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EB1C90-6B37-8F18-51D9-2FC0BB42DDEF}"/>
              </a:ext>
            </a:extLst>
          </p:cNvPr>
          <p:cNvSpPr txBox="1"/>
          <p:nvPr/>
        </p:nvSpPr>
        <p:spPr>
          <a:xfrm>
            <a:off x="8276666" y="6411724"/>
            <a:ext cx="3525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i="1" dirty="0">
                <a:solidFill>
                  <a:srgbClr val="C00000"/>
                </a:solidFill>
                <a:effectLst/>
              </a:rPr>
              <a:t>Davis, W., and Hunt, C. R. (2024). 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B66A0-37A8-B1C3-4D8E-0A0BB4C83320}"/>
              </a:ext>
            </a:extLst>
          </p:cNvPr>
          <p:cNvSpPr txBox="1"/>
          <p:nvPr/>
        </p:nvSpPr>
        <p:spPr>
          <a:xfrm>
            <a:off x="101118" y="72676"/>
            <a:ext cx="21824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1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Object-Role </a:t>
            </a:r>
            <a:r>
              <a:rPr lang="en-SG" b="1" i="0" dirty="0" err="1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Modeling</a:t>
            </a:r>
            <a:r>
              <a:rPr lang="en-SG" b="1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diagram for the station knowledge ontology. </a:t>
            </a:r>
          </a:p>
        </p:txBody>
      </p:sp>
    </p:spTree>
    <p:extLst>
      <p:ext uri="{BB962C8B-B14F-4D97-AF65-F5344CB8AC3E}">
        <p14:creationId xmlns:p14="http://schemas.microsoft.com/office/powerpoint/2010/main" val="2824026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8CBD0-98B8-CF0E-7ACE-0FCFF2AA9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1B2BBF-F9AE-345D-5024-53F42F5DA32A}"/>
              </a:ext>
            </a:extLst>
          </p:cNvPr>
          <p:cNvSpPr txBox="1"/>
          <p:nvPr/>
        </p:nvSpPr>
        <p:spPr>
          <a:xfrm>
            <a:off x="472965" y="135899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  <a:buNone/>
            </a:pPr>
            <a:r>
              <a:rPr lang="en-SG" sz="22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to obtain the waveform &amp; metadata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04B1D-ED3B-E9C6-02FD-9331013CCDA1}"/>
              </a:ext>
            </a:extLst>
          </p:cNvPr>
          <p:cNvSpPr txBox="1"/>
          <p:nvPr/>
        </p:nvSpPr>
        <p:spPr>
          <a:xfrm>
            <a:off x="672662" y="2345283"/>
            <a:ext cx="9112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1" dirty="0" err="1">
                <a:latin typeface="Courier New" panose="02070309020205020404" pitchFamily="49" charset="0"/>
              </a:rPr>
              <a:t>RoutingClient</a:t>
            </a:r>
            <a:r>
              <a:rPr lang="en-SG" dirty="0"/>
              <a:t> </a:t>
            </a:r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lets you query multiple FDSN data </a:t>
            </a:r>
            <a:r>
              <a:rPr lang="en-SG" dirty="0" err="1">
                <a:latin typeface="Calibri" panose="020F0502020204030204" pitchFamily="34" charset="0"/>
                <a:cs typeface="Calibri" panose="020F0502020204030204" pitchFamily="34" charset="0"/>
              </a:rPr>
              <a:t>centers</a:t>
            </a:r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 through a single interface</a:t>
            </a:r>
            <a:r>
              <a:rPr lang="en-SG" dirty="0"/>
              <a:t>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536EC-C624-646D-CFE5-BBEAA391C01E}"/>
              </a:ext>
            </a:extLst>
          </p:cNvPr>
          <p:cNvSpPr txBox="1"/>
          <p:nvPr/>
        </p:nvSpPr>
        <p:spPr>
          <a:xfrm>
            <a:off x="1156138" y="2761560"/>
            <a:ext cx="7556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>
                <a:solidFill>
                  <a:srgbClr val="0070C0"/>
                </a:solidFill>
                <a:latin typeface="Courier New" panose="02070309020205020404" pitchFamily="49" charset="0"/>
              </a:rPr>
              <a:t>"iris-federator"</a:t>
            </a:r>
            <a:r>
              <a:rPr lang="en-SG" dirty="0">
                <a:solidFill>
                  <a:srgbClr val="0070C0"/>
                </a:solidFill>
              </a:rPr>
              <a:t> </a:t>
            </a:r>
            <a:r>
              <a:rPr lang="en-SG" dirty="0"/>
              <a:t>→ </a:t>
            </a:r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queries IRIS and federated FDSN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>
                <a:solidFill>
                  <a:srgbClr val="0070C0"/>
                </a:solidFill>
                <a:latin typeface="Courier New" panose="02070309020205020404" pitchFamily="49" charset="0"/>
              </a:rPr>
              <a:t>"</a:t>
            </a:r>
            <a:r>
              <a:rPr lang="en-SG" dirty="0" err="1">
                <a:solidFill>
                  <a:srgbClr val="0070C0"/>
                </a:solidFill>
                <a:latin typeface="Courier New" panose="02070309020205020404" pitchFamily="49" charset="0"/>
              </a:rPr>
              <a:t>eida</a:t>
            </a:r>
            <a:r>
              <a:rPr lang="en-SG" dirty="0">
                <a:solidFill>
                  <a:srgbClr val="0070C0"/>
                </a:solidFill>
                <a:latin typeface="Courier New" panose="02070309020205020404" pitchFamily="49" charset="0"/>
              </a:rPr>
              <a:t>-routing"</a:t>
            </a:r>
            <a:r>
              <a:rPr lang="en-SG" dirty="0">
                <a:solidFill>
                  <a:srgbClr val="0070C0"/>
                </a:solidFill>
              </a:rPr>
              <a:t> </a:t>
            </a:r>
            <a:r>
              <a:rPr lang="en-SG" dirty="0"/>
              <a:t>→ </a:t>
            </a:r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queries EIDA nodes in Europe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F73CB-6920-8EB7-3F72-9983AEE07ABF}"/>
              </a:ext>
            </a:extLst>
          </p:cNvPr>
          <p:cNvSpPr txBox="1"/>
          <p:nvPr/>
        </p:nvSpPr>
        <p:spPr>
          <a:xfrm>
            <a:off x="672662" y="3799516"/>
            <a:ext cx="11130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A ready-to-use </a:t>
            </a:r>
            <a:r>
              <a:rPr lang="en-SG" dirty="0" err="1">
                <a:latin typeface="Calibri" panose="020F0502020204030204" pitchFamily="34" charset="0"/>
                <a:cs typeface="Calibri" panose="020F0502020204030204" pitchFamily="34" charset="0"/>
              </a:rPr>
              <a:t>ObsPy</a:t>
            </a:r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 function that queries multiple volcanoes and combines IRIS + EIDA stations automatically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62E60-7C10-44E6-FA6B-12395AC4BC62}"/>
              </a:ext>
            </a:extLst>
          </p:cNvPr>
          <p:cNvSpPr txBox="1"/>
          <p:nvPr/>
        </p:nvSpPr>
        <p:spPr>
          <a:xfrm>
            <a:off x="672662" y="4412726"/>
            <a:ext cx="109622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 err="1">
                <a:latin typeface="Calibri" panose="020F0502020204030204" pitchFamily="34" charset="0"/>
                <a:cs typeface="Calibri" panose="020F0502020204030204" pitchFamily="34" charset="0"/>
              </a:rPr>
              <a:t>ObsPy</a:t>
            </a:r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 inventories include network and station metadata, and you can check for open vs. restricted access because each station/network often has a </a:t>
            </a:r>
            <a:r>
              <a:rPr lang="en-SG" dirty="0">
                <a:latin typeface="Courier New" panose="02070309020205020404" pitchFamily="49" charset="0"/>
              </a:rPr>
              <a:t>restricted</a:t>
            </a:r>
            <a:r>
              <a:rPr lang="en-SG" dirty="0"/>
              <a:t> </a:t>
            </a:r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SG" dirty="0"/>
              <a:t> </a:t>
            </a:r>
            <a:r>
              <a:rPr lang="en-SG" dirty="0">
                <a:latin typeface="Courier New" panose="02070309020205020404" pitchFamily="49" charset="0"/>
              </a:rPr>
              <a:t>restricted-status</a:t>
            </a:r>
            <a:r>
              <a:rPr lang="en-SG" dirty="0"/>
              <a:t> </a:t>
            </a:r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flag in the FDSN metadata. </a:t>
            </a:r>
          </a:p>
          <a:p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While not all FDSN networks explicitly mark restricted stations, we can infer access based on availability fields.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985028-4417-623F-9ABC-26129D57B0E5}"/>
              </a:ext>
            </a:extLst>
          </p:cNvPr>
          <p:cNvSpPr txBox="1"/>
          <p:nvPr/>
        </p:nvSpPr>
        <p:spPr>
          <a:xfrm>
            <a:off x="630620" y="5579934"/>
            <a:ext cx="111724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Tests whether waveform data can be downloaded. We can do this by trying a minimal request for a waveform (e.g., 1 second) for each station/channel and catching </a:t>
            </a:r>
            <a:r>
              <a:rPr lang="en-SG" dirty="0" err="1">
                <a:latin typeface="Courier New" panose="02070309020205020404" pitchFamily="49" charset="0"/>
              </a:rPr>
              <a:t>obspy.clients.fdsn.header.FDSNNoDataException</a:t>
            </a:r>
            <a:r>
              <a:rPr lang="en-SG" dirty="0"/>
              <a:t> </a:t>
            </a:r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SG" dirty="0"/>
              <a:t> </a:t>
            </a:r>
            <a:r>
              <a:rPr lang="en-SG" dirty="0" err="1">
                <a:latin typeface="Courier New" panose="02070309020205020404" pitchFamily="49" charset="0"/>
              </a:rPr>
              <a:t>obspy.clients.fdsn.header.FDSNHTTPException</a:t>
            </a:r>
            <a:r>
              <a:rPr lang="en-SG" dirty="0"/>
              <a:t> </a:t>
            </a:r>
            <a:r>
              <a:rPr lang="en-SG" dirty="0">
                <a:latin typeface="Calibri" panose="020F0502020204030204" pitchFamily="34" charset="0"/>
                <a:cs typeface="Calibri" panose="020F0502020204030204" pitchFamily="34" charset="0"/>
              </a:rPr>
              <a:t>errors. A 403 Forbidden will indicate restricted access.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E977AD-EA6B-207E-D79E-2638B46A0F59}"/>
              </a:ext>
            </a:extLst>
          </p:cNvPr>
          <p:cNvSpPr txBox="1"/>
          <p:nvPr/>
        </p:nvSpPr>
        <p:spPr>
          <a:xfrm>
            <a:off x="4813585" y="835108"/>
            <a:ext cx="7115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ObsPy</a:t>
            </a:r>
            <a:r>
              <a:rPr lang="en-SG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is an open-source project dedicated to provide a Python framework for processing seismological data.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3AEE2F0-BD8C-BFD7-389A-CDA23985C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360" y="585146"/>
            <a:ext cx="3352802" cy="11462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1BE8CD-5FCC-4EF1-D66F-6F567AD055AD}"/>
              </a:ext>
            </a:extLst>
          </p:cNvPr>
          <p:cNvSpPr txBox="1"/>
          <p:nvPr/>
        </p:nvSpPr>
        <p:spPr>
          <a:xfrm>
            <a:off x="823360" y="1546737"/>
            <a:ext cx="2647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https://</a:t>
            </a:r>
            <a:r>
              <a:rPr lang="en-US" dirty="0" err="1">
                <a:solidFill>
                  <a:srgbClr val="C00000"/>
                </a:solidFill>
              </a:rPr>
              <a:t>docs.obspy.org</a:t>
            </a:r>
            <a:r>
              <a:rPr lang="en-US" dirty="0">
                <a:solidFill>
                  <a:srgbClr val="C0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26100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E191E-EE08-6324-B39D-11E08689E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0067AC-707E-F41E-CFF7-F5BF98C3E949}"/>
              </a:ext>
            </a:extLst>
          </p:cNvPr>
          <p:cNvSpPr txBox="1"/>
          <p:nvPr/>
        </p:nvSpPr>
        <p:spPr>
          <a:xfrm>
            <a:off x="515006" y="134034"/>
            <a:ext cx="69683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800"/>
              </a:spcAft>
              <a:buNone/>
            </a:pPr>
            <a:r>
              <a:rPr lang="en-SG" sz="2200" b="1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obspy.clients.fdsn</a:t>
            </a:r>
            <a:r>
              <a:rPr lang="en-SG" sz="22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- FDSN web service client for </a:t>
            </a:r>
            <a:r>
              <a:rPr lang="en-SG" sz="2200" b="1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ObsPy</a:t>
            </a:r>
            <a:endParaRPr lang="en-SG" sz="2200" b="1" i="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D008AD-009E-138C-2690-21ACD4D36F96}"/>
              </a:ext>
            </a:extLst>
          </p:cNvPr>
          <p:cNvSpPr txBox="1"/>
          <p:nvPr/>
        </p:nvSpPr>
        <p:spPr>
          <a:xfrm>
            <a:off x="189186" y="61989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docs.obspy.org</a:t>
            </a:r>
            <a:r>
              <a:rPr lang="en-US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/packages/</a:t>
            </a:r>
            <a:r>
              <a:rPr lang="en-US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obspy.clients.fdsn.html</a:t>
            </a:r>
            <a:endParaRPr lang="en-US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2D6F9-1DBA-F2C9-4492-10DAE2509073}"/>
              </a:ext>
            </a:extLst>
          </p:cNvPr>
          <p:cNvSpPr txBox="1"/>
          <p:nvPr/>
        </p:nvSpPr>
        <p:spPr>
          <a:xfrm>
            <a:off x="557049" y="797510"/>
            <a:ext cx="440383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SG" sz="1200" b="1" i="0" dirty="0">
                <a:solidFill>
                  <a:srgbClr val="008000"/>
                </a:solidFill>
                <a:effectLst/>
                <a:latin typeface="SFMono-Regular"/>
              </a:rPr>
              <a:t>from</a:t>
            </a:r>
            <a:r>
              <a:rPr lang="en-SG" sz="1200" b="0" i="0" dirty="0">
                <a:solidFill>
                  <a:srgbClr val="BBBBBB"/>
                </a:solidFill>
                <a:effectLst/>
                <a:latin typeface="SFMono-Regular"/>
              </a:rPr>
              <a:t> </a:t>
            </a:r>
            <a:r>
              <a:rPr lang="en-SG" sz="1200" b="1" i="0" dirty="0" err="1">
                <a:solidFill>
                  <a:srgbClr val="0000FF"/>
                </a:solidFill>
                <a:effectLst/>
                <a:latin typeface="SFMono-Regular"/>
              </a:rPr>
              <a:t>obspy</a:t>
            </a:r>
            <a:r>
              <a:rPr lang="en-SG" sz="1200" b="0" i="0" dirty="0">
                <a:solidFill>
                  <a:srgbClr val="BBBBBB"/>
                </a:solidFill>
                <a:effectLst/>
                <a:latin typeface="SFMono-Regular"/>
              </a:rPr>
              <a:t> </a:t>
            </a:r>
            <a:r>
              <a:rPr lang="en-SG" sz="1200" b="1" i="0" dirty="0">
                <a:solidFill>
                  <a:srgbClr val="008000"/>
                </a:solidFill>
                <a:effectLst/>
                <a:latin typeface="SFMono-Regular"/>
              </a:rPr>
              <a:t>import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 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UTCDateTime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client 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=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 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RoutingClient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(</a:t>
            </a:r>
            <a:r>
              <a:rPr lang="en-SG" sz="1200" b="0" i="0" dirty="0">
                <a:solidFill>
                  <a:srgbClr val="BA2121"/>
                </a:solidFill>
                <a:effectLst/>
                <a:latin typeface="SFMono-Regular"/>
              </a:rPr>
              <a:t>"iris-federator"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)</a:t>
            </a:r>
          </a:p>
          <a:p>
            <a:pPr algn="l">
              <a:buNone/>
            </a:pP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st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 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=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 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client</a:t>
            </a:r>
            <a:r>
              <a:rPr lang="en-SG" sz="1200" b="0" i="0" dirty="0" err="1">
                <a:solidFill>
                  <a:srgbClr val="666666"/>
                </a:solidFill>
                <a:effectLst/>
                <a:latin typeface="SFMono-Regular"/>
              </a:rPr>
              <a:t>.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get_waveforms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(</a:t>
            </a:r>
          </a:p>
          <a:p>
            <a:pPr algn="l">
              <a:buNone/>
            </a:pP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    channel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=</a:t>
            </a:r>
            <a:r>
              <a:rPr lang="en-SG" sz="1200" b="0" i="0" dirty="0">
                <a:solidFill>
                  <a:srgbClr val="BA2121"/>
                </a:solidFill>
                <a:effectLst/>
                <a:latin typeface="SFMono-Regular"/>
              </a:rPr>
              <a:t>"LHZ"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 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starttime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=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UTCDateTime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(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2017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 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1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 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1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),</a:t>
            </a:r>
          </a:p>
          <a:p>
            <a:pPr algn="l">
              <a:buNone/>
            </a:pP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    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endtime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=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UTCDateTime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(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2017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 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1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 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1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 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0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 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5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), latitude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=10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</a:t>
            </a:r>
          </a:p>
          <a:p>
            <a:pPr algn="l">
              <a:buNone/>
            </a:pP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    longitude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=10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 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maxradius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=25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)  </a:t>
            </a:r>
          </a:p>
          <a:p>
            <a:pPr algn="l">
              <a:buNone/>
            </a:pPr>
            <a:r>
              <a:rPr lang="en-SG" sz="1200" b="0" i="0" dirty="0">
                <a:solidFill>
                  <a:srgbClr val="008000"/>
                </a:solidFill>
                <a:effectLst/>
                <a:latin typeface="SFMono-Regular"/>
              </a:rPr>
              <a:t>print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(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st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)  </a:t>
            </a:r>
          </a:p>
          <a:p>
            <a:pPr algn="l">
              <a:buNone/>
            </a:pPr>
            <a:endParaRPr lang="en-SG" sz="1200" b="0" i="0" dirty="0">
              <a:solidFill>
                <a:srgbClr val="717171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2 Trace(s) in Stream: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II.MBAR.00.LHZ | 2017-01-01T00:00:00Z - ... | 1.0 Hz, 300 samples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II.MBAR.10.LHZ | 2017-01-01T00:00:00Z - ... | 1.0 Hz, 300 samples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B240E-C2A7-37D4-6C6A-BD5D4A5954B8}"/>
              </a:ext>
            </a:extLst>
          </p:cNvPr>
          <p:cNvSpPr txBox="1"/>
          <p:nvPr/>
        </p:nvSpPr>
        <p:spPr>
          <a:xfrm>
            <a:off x="5538951" y="797510"/>
            <a:ext cx="6096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client 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=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 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RoutingClient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(</a:t>
            </a:r>
            <a:r>
              <a:rPr lang="en-SG" sz="1200" b="0" i="0" dirty="0">
                <a:solidFill>
                  <a:srgbClr val="BA2121"/>
                </a:solidFill>
                <a:effectLst/>
                <a:latin typeface="SFMono-Regular"/>
              </a:rPr>
              <a:t>"iris-federator"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)</a:t>
            </a:r>
          </a:p>
          <a:p>
            <a:pPr algn="l">
              <a:buNone/>
            </a:pP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inv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 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=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 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client</a:t>
            </a:r>
            <a:r>
              <a:rPr lang="en-SG" sz="1200" b="0" i="0" dirty="0" err="1">
                <a:solidFill>
                  <a:srgbClr val="666666"/>
                </a:solidFill>
                <a:effectLst/>
                <a:latin typeface="SFMono-Regular"/>
              </a:rPr>
              <a:t>.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get_stations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(</a:t>
            </a:r>
          </a:p>
          <a:p>
            <a:pPr algn="l">
              <a:buNone/>
            </a:pP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    channel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=</a:t>
            </a:r>
            <a:r>
              <a:rPr lang="en-SG" sz="1200" b="0" i="0" dirty="0">
                <a:solidFill>
                  <a:srgbClr val="BA2121"/>
                </a:solidFill>
                <a:effectLst/>
                <a:latin typeface="SFMono-Regular"/>
              </a:rPr>
              <a:t>"LHZ"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 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starttime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=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UTCDateTime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(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2017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 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1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 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1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),</a:t>
            </a:r>
          </a:p>
          <a:p>
            <a:pPr algn="l">
              <a:buNone/>
            </a:pP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    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endtime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=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UTCDateTime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(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2017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 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1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 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1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 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0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 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5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), latitude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=10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</a:t>
            </a:r>
          </a:p>
          <a:p>
            <a:pPr algn="l">
              <a:buNone/>
            </a:pP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    level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=</a:t>
            </a:r>
            <a:r>
              <a:rPr lang="en-SG" sz="1200" b="0" i="0" dirty="0">
                <a:solidFill>
                  <a:srgbClr val="BA2121"/>
                </a:solidFill>
                <a:effectLst/>
                <a:latin typeface="SFMono-Regular"/>
              </a:rPr>
              <a:t>"channel"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 longitude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=10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, 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maxradius</a:t>
            </a:r>
            <a:r>
              <a:rPr lang="en-SG" sz="1200" b="0" i="0" dirty="0">
                <a:solidFill>
                  <a:srgbClr val="666666"/>
                </a:solidFill>
                <a:effectLst/>
                <a:latin typeface="SFMono-Regular"/>
              </a:rPr>
              <a:t>=25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)  </a:t>
            </a:r>
          </a:p>
          <a:p>
            <a:pPr algn="l">
              <a:buNone/>
            </a:pPr>
            <a:r>
              <a:rPr lang="en-SG" sz="1200" b="0" i="0" dirty="0">
                <a:solidFill>
                  <a:srgbClr val="008000"/>
                </a:solidFill>
                <a:effectLst/>
                <a:latin typeface="SFMono-Regular"/>
              </a:rPr>
              <a:t>print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(</a:t>
            </a:r>
            <a:r>
              <a:rPr lang="en-SG" sz="1200" b="0" i="0" dirty="0" err="1">
                <a:solidFill>
                  <a:srgbClr val="404040"/>
                </a:solidFill>
                <a:effectLst/>
                <a:latin typeface="SFMono-Regular"/>
              </a:rPr>
              <a:t>inv</a:t>
            </a:r>
            <a:r>
              <a:rPr lang="en-SG" sz="1200" b="0" i="0" dirty="0">
                <a:solidFill>
                  <a:srgbClr val="404040"/>
                </a:solidFill>
                <a:effectLst/>
                <a:latin typeface="SFMono-Regular"/>
              </a:rPr>
              <a:t>)  </a:t>
            </a: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Inventory created at 2017-10-09T14:26:28.466161Z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Created by: </a:t>
            </a:r>
            <a:r>
              <a:rPr lang="en-SG" sz="1200" b="0" i="0" dirty="0" err="1">
                <a:solidFill>
                  <a:srgbClr val="717171"/>
                </a:solidFill>
                <a:effectLst/>
                <a:latin typeface="SFMono-Regular"/>
              </a:rPr>
              <a:t>ObsPy</a:t>
            </a: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1.0.3.post0+1706.gef068de324.dirty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            https://</a:t>
            </a:r>
            <a:r>
              <a:rPr lang="en-SG" sz="1200" b="0" i="0" dirty="0" err="1">
                <a:solidFill>
                  <a:srgbClr val="717171"/>
                </a:solidFill>
                <a:effectLst/>
                <a:latin typeface="SFMono-Regular"/>
              </a:rPr>
              <a:t>www.obspy.org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Sending institution: IRIS-</a:t>
            </a:r>
            <a:r>
              <a:rPr lang="en-SG" sz="1200" b="0" i="0" dirty="0" err="1">
                <a:solidFill>
                  <a:srgbClr val="717171"/>
                </a:solidFill>
                <a:effectLst/>
                <a:latin typeface="SFMono-Regular"/>
              </a:rPr>
              <a:t>DMC,ObsPy</a:t>
            </a: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..., SeisComP3 (GFZ,IPGP, IRIS-DMC)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Contains: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    Networks (6):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        AF, G, II, IU, TT, YY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    Stations (10):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        AF.EKNA (</a:t>
            </a:r>
            <a:r>
              <a:rPr lang="en-SG" sz="1200" b="0" i="0" dirty="0" err="1">
                <a:solidFill>
                  <a:srgbClr val="717171"/>
                </a:solidFill>
                <a:effectLst/>
                <a:latin typeface="SFMono-Regular"/>
              </a:rPr>
              <a:t>Ekona</a:t>
            </a: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, Cameroon)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        AF.KIG (Kigali, Rwanda)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        G.TAM (Tamanrasset, Algeria)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        II.MBAR (Mbarara, Uganda)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        IU.KOWA (Kowa, Mali)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        TT.TATN (Station </a:t>
            </a:r>
            <a:r>
              <a:rPr lang="en-SG" sz="1200" b="0" i="0" dirty="0" err="1">
                <a:solidFill>
                  <a:srgbClr val="717171"/>
                </a:solidFill>
                <a:effectLst/>
                <a:latin typeface="SFMono-Regular"/>
              </a:rPr>
              <a:t>Tataouine</a:t>
            </a: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, Tunisia)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        YY.GIDA (Health </a:t>
            </a:r>
            <a:r>
              <a:rPr lang="en-SG" sz="1200" b="0" i="0" dirty="0" err="1">
                <a:solidFill>
                  <a:srgbClr val="717171"/>
                </a:solidFill>
                <a:effectLst/>
                <a:latin typeface="SFMono-Regular"/>
              </a:rPr>
              <a:t>Center</a:t>
            </a: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, </a:t>
            </a:r>
            <a:r>
              <a:rPr lang="en-SG" sz="1200" b="0" i="0" dirty="0" err="1">
                <a:solidFill>
                  <a:srgbClr val="717171"/>
                </a:solidFill>
                <a:effectLst/>
                <a:latin typeface="SFMono-Regular"/>
              </a:rPr>
              <a:t>Gidami</a:t>
            </a: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, Ethiopia)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        YY.GUBA (Police Station, Guba, Ethiopia)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        YY.MEND (High School, Mendi, Ethiopia)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        YY.SHER (Police Station, </a:t>
            </a:r>
            <a:r>
              <a:rPr lang="en-SG" sz="1200" b="0" i="0" dirty="0" err="1">
                <a:solidFill>
                  <a:srgbClr val="717171"/>
                </a:solidFill>
                <a:effectLst/>
                <a:latin typeface="SFMono-Regular"/>
              </a:rPr>
              <a:t>Sherkole</a:t>
            </a: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, Ethiopia)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    Channels (11):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        AF.EKNA..LHZ, AF.KIG..LHZ, G.TAM.00.LHZ, II.MBAR.00.LHZ,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        II.MBAR.10.LHZ, IU.KOWA.00.LHZ, TT.TATN.00.LHZ, YY.GIDA..LHZ,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  <a:p>
            <a:pPr algn="l">
              <a:buNone/>
            </a:pPr>
            <a:r>
              <a:rPr lang="en-SG" sz="1200" b="0" i="0" dirty="0">
                <a:solidFill>
                  <a:srgbClr val="717171"/>
                </a:solidFill>
                <a:effectLst/>
                <a:latin typeface="SFMono-Regular"/>
              </a:rPr>
              <a:t>            YY.GUBA..LHZ, YY.MEND..LHZ, YY.SHER..LHZ</a:t>
            </a:r>
            <a:endParaRPr lang="en-SG" sz="1200" b="0" i="0" dirty="0">
              <a:solidFill>
                <a:srgbClr val="404040"/>
              </a:solidFill>
              <a:effectLst/>
              <a:latin typeface="SFMon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33341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AA9444-A0A4-F8D1-120D-1CBF1A85DE9C}"/>
              </a:ext>
            </a:extLst>
          </p:cNvPr>
          <p:cNvSpPr txBox="1"/>
          <p:nvPr/>
        </p:nvSpPr>
        <p:spPr>
          <a:xfrm>
            <a:off x="437704" y="1397675"/>
            <a:ext cx="112077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The </a:t>
            </a:r>
            <a:r>
              <a:rPr lang="en-SG" b="1" dirty="0"/>
              <a:t>International Federation of Digital Seismograph Networks (FDSN)</a:t>
            </a:r>
            <a:r>
              <a:rPr lang="en-SG" dirty="0"/>
              <a:t> is a global consortium of organizations that install and operate broadband seismic stations. </a:t>
            </a:r>
          </a:p>
          <a:p>
            <a:endParaRPr lang="en-SG" dirty="0"/>
          </a:p>
          <a:p>
            <a:r>
              <a:rPr lang="en-SG" dirty="0"/>
              <a:t>This collaboration supports global seismic monitoring and advances Earth science.</a:t>
            </a:r>
            <a:br>
              <a:rPr lang="en-SG" dirty="0"/>
            </a:br>
            <a:endParaRPr lang="en-SG" dirty="0"/>
          </a:p>
          <a:p>
            <a:r>
              <a:rPr lang="en-SG" dirty="0"/>
              <a:t>FDSN establishes standards for high-quality seismic networks, including </a:t>
            </a:r>
            <a:r>
              <a:rPr lang="en-SG" b="1" dirty="0"/>
              <a:t>globally distributed stations</a:t>
            </a:r>
            <a:r>
              <a:rPr lang="en-SG" dirty="0"/>
              <a:t>, </a:t>
            </a:r>
            <a:r>
              <a:rPr lang="en-SG" b="1" dirty="0"/>
              <a:t>continuous 24-bit recordings</a:t>
            </a:r>
            <a:r>
              <a:rPr lang="en-SG" dirty="0"/>
              <a:t>, and sampling rates of </a:t>
            </a:r>
            <a:r>
              <a:rPr lang="en-SG" b="1" dirty="0"/>
              <a:t>≥20 Hz</a:t>
            </a:r>
            <a:r>
              <a:rPr lang="en-SG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1CEF33-C697-61DB-CBBC-0B43E28E93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8196"/>
          <a:stretch>
            <a:fillRect/>
          </a:stretch>
        </p:blipFill>
        <p:spPr>
          <a:xfrm>
            <a:off x="437704" y="268964"/>
            <a:ext cx="11316591" cy="9909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D3A472-EF01-AD10-19C0-F541DC1A526F}"/>
              </a:ext>
            </a:extLst>
          </p:cNvPr>
          <p:cNvSpPr txBox="1"/>
          <p:nvPr/>
        </p:nvSpPr>
        <p:spPr>
          <a:xfrm>
            <a:off x="437704" y="3566787"/>
            <a:ext cx="65201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It also developed the universal data-distribution standard </a:t>
            </a:r>
            <a:r>
              <a:rPr lang="en-SG" b="1" dirty="0"/>
              <a:t>SEED</a:t>
            </a:r>
            <a:r>
              <a:rPr lang="en-SG" dirty="0"/>
              <a:t> (Standard for the Exchange of Earthquake Data) for sharing broadband waveform data and parametric information. </a:t>
            </a:r>
          </a:p>
          <a:p>
            <a:endParaRPr lang="en-SG" dirty="0"/>
          </a:p>
          <a:p>
            <a:r>
              <a:rPr lang="en-SG" dirty="0"/>
              <a:t>FDSN operates as a commission of IASPEI and promotes interoperability and consistency across global seismic networks.</a:t>
            </a:r>
          </a:p>
          <a:p>
            <a:endParaRPr lang="en-US" altLang="en-US" dirty="0">
              <a:solidFill>
                <a:srgbClr val="0A0A0A"/>
              </a:solidFill>
              <a:latin typeface="Google Sans"/>
            </a:endParaRPr>
          </a:p>
          <a:p>
            <a:r>
              <a:rPr lang="en-US" altLang="en-US" dirty="0">
                <a:solidFill>
                  <a:srgbClr val="0A0A0A"/>
                </a:solidFill>
                <a:latin typeface="Google Sans"/>
              </a:rPr>
              <a:t>The primary FDSN-compliant formats are: </a:t>
            </a:r>
          </a:p>
          <a:p>
            <a:pPr marL="742950" lvl="1" indent="-285750">
              <a:buFont typeface="Wingdings" pitchFamily="2" charset="2"/>
              <a:buChar char="è"/>
            </a:pPr>
            <a:r>
              <a:rPr lang="en-US" altLang="en-US" b="1" dirty="0" err="1">
                <a:solidFill>
                  <a:srgbClr val="0A0A0A"/>
                </a:solidFill>
                <a:latin typeface="Google Sans"/>
              </a:rPr>
              <a:t>miniSEED</a:t>
            </a:r>
            <a:r>
              <a:rPr lang="en-US" altLang="en-US" dirty="0">
                <a:solidFill>
                  <a:srgbClr val="0A0A0A"/>
                </a:solidFill>
                <a:latin typeface="Google Sans"/>
              </a:rPr>
              <a:t> for waveform data </a:t>
            </a:r>
          </a:p>
          <a:p>
            <a:pPr marL="742950" lvl="1" indent="-285750">
              <a:buFont typeface="Wingdings" pitchFamily="2" charset="2"/>
              <a:buChar char="è"/>
            </a:pPr>
            <a:r>
              <a:rPr lang="en-US" altLang="en-US" b="1" dirty="0" err="1">
                <a:solidFill>
                  <a:srgbClr val="0A0A0A"/>
                </a:solidFill>
                <a:latin typeface="Google Sans"/>
              </a:rPr>
              <a:t>StationXML</a:t>
            </a:r>
            <a:r>
              <a:rPr lang="en-US" altLang="en-US" dirty="0">
                <a:solidFill>
                  <a:srgbClr val="0A0A0A"/>
                </a:solidFill>
                <a:latin typeface="Google Sans"/>
              </a:rPr>
              <a:t> for station metadata. </a:t>
            </a:r>
            <a:endParaRPr lang="en-US" dirty="0"/>
          </a:p>
        </p:txBody>
      </p:sp>
      <p:pic>
        <p:nvPicPr>
          <p:cNvPr id="2050" name="Picture 2" descr="Details are in the caption following the image">
            <a:extLst>
              <a:ext uri="{FF2B5EF4-FFF2-40B4-BE49-F238E27FC236}">
                <a16:creationId xmlns:a16="http://schemas.microsoft.com/office/drawing/2014/main" id="{97EAF726-397D-FDBA-03ED-0999DCA14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48" y="3291213"/>
            <a:ext cx="5023945" cy="26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B89E44-9705-E654-CFDD-339FA7B4D0B8}"/>
              </a:ext>
            </a:extLst>
          </p:cNvPr>
          <p:cNvSpPr txBox="1"/>
          <p:nvPr/>
        </p:nvSpPr>
        <p:spPr>
          <a:xfrm>
            <a:off x="7504385" y="5956913"/>
            <a:ext cx="4608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400" b="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The Federation of Digital Seismograph Networks (FDSN) stations as of 2020. From B. A. Romanowicz (</a:t>
            </a:r>
            <a:r>
              <a:rPr lang="en-SG" sz="1400" b="1" i="1" dirty="0">
                <a:solidFill>
                  <a:srgbClr val="0056B3"/>
                </a:solidFill>
                <a:effectLst/>
                <a:latin typeface="Aptos" panose="020B0004020202020204" pitchFamily="34" charset="0"/>
                <a:hlinkClick r:id="rId4"/>
              </a:rPr>
              <a:t>2021</a:t>
            </a:r>
            <a:r>
              <a:rPr lang="en-SG" sz="1400" b="0" i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).</a:t>
            </a:r>
            <a:endParaRPr lang="en-US" sz="1400" i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18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D76D6C-E015-AFC6-F526-9C68A7641B7B}"/>
              </a:ext>
            </a:extLst>
          </p:cNvPr>
          <p:cNvSpPr txBox="1"/>
          <p:nvPr/>
        </p:nvSpPr>
        <p:spPr>
          <a:xfrm>
            <a:off x="157655" y="1020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b="1" dirty="0"/>
              <a:t>Case Example: Mauna Loa - Hawaii</a:t>
            </a:r>
            <a:endParaRPr lang="en-S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64C779-15B7-00F8-3653-DD8B33E04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9" y="973085"/>
            <a:ext cx="4915527" cy="4923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268E27-CF3E-98F6-5AF6-1FE7C755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567" y="937460"/>
            <a:ext cx="7076778" cy="53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39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6176FD-39C6-6038-D5C8-4D11A9C54C85}"/>
              </a:ext>
            </a:extLst>
          </p:cNvPr>
          <p:cNvSpPr txBox="1"/>
          <p:nvPr/>
        </p:nvSpPr>
        <p:spPr>
          <a:xfrm>
            <a:off x="215462" y="833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b="1" dirty="0"/>
              <a:t>Example (XML):</a:t>
            </a:r>
            <a:endParaRPr lang="en-SG" dirty="0"/>
          </a:p>
        </p:txBody>
      </p:sp>
      <p:pic>
        <p:nvPicPr>
          <p:cNvPr id="10" name="Picture 9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E3A411DF-887F-14DF-C2F2-EA8092C93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193" y="268013"/>
            <a:ext cx="7772400" cy="62054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3D99DC-20A4-ACF0-2BC0-07C661461701}"/>
              </a:ext>
            </a:extLst>
          </p:cNvPr>
          <p:cNvSpPr txBox="1"/>
          <p:nvPr/>
        </p:nvSpPr>
        <p:spPr>
          <a:xfrm>
            <a:off x="294290" y="1117626"/>
            <a:ext cx="39098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dirty="0"/>
              <a:t>XML stores </a:t>
            </a:r>
            <a:r>
              <a:rPr lang="en-SG" i="1" dirty="0"/>
              <a:t>metadata</a:t>
            </a:r>
            <a:r>
              <a:rPr lang="en-SG" dirty="0"/>
              <a:t>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Network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Station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Channel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Operational history</a:t>
            </a:r>
          </a:p>
        </p:txBody>
      </p:sp>
    </p:spTree>
    <p:extLst>
      <p:ext uri="{BB962C8B-B14F-4D97-AF65-F5344CB8AC3E}">
        <p14:creationId xmlns:p14="http://schemas.microsoft.com/office/powerpoint/2010/main" val="2042983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3FADD-3707-7CF5-BE53-D4D146456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2F0415-5D84-DDAB-DE93-57F39BB4036B}"/>
              </a:ext>
            </a:extLst>
          </p:cNvPr>
          <p:cNvSpPr txBox="1"/>
          <p:nvPr/>
        </p:nvSpPr>
        <p:spPr>
          <a:xfrm>
            <a:off x="394138" y="2085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b="1" dirty="0"/>
              <a:t>Example (XML):</a:t>
            </a:r>
            <a:endParaRPr lang="en-SG" dirty="0"/>
          </a:p>
        </p:txBody>
      </p:sp>
      <p:pic>
        <p:nvPicPr>
          <p:cNvPr id="3" name="Picture 2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CB31FBB5-46A9-13BD-8FFF-8F62437F6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662" y="208576"/>
            <a:ext cx="7772400" cy="61967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5660B3-466F-CAB0-E0EE-88F111BF7200}"/>
              </a:ext>
            </a:extLst>
          </p:cNvPr>
          <p:cNvSpPr txBox="1"/>
          <p:nvPr/>
        </p:nvSpPr>
        <p:spPr>
          <a:xfrm>
            <a:off x="115614" y="1674674"/>
            <a:ext cx="34053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dirty="0"/>
              <a:t>XML stores </a:t>
            </a:r>
            <a:r>
              <a:rPr lang="en-SG" i="1" dirty="0"/>
              <a:t>metadata</a:t>
            </a:r>
            <a:r>
              <a:rPr lang="en-SG" dirty="0"/>
              <a:t>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Sensor/datalogger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Instrument response (poles, zeros, gains)</a:t>
            </a:r>
          </a:p>
        </p:txBody>
      </p:sp>
    </p:spTree>
    <p:extLst>
      <p:ext uri="{BB962C8B-B14F-4D97-AF65-F5344CB8AC3E}">
        <p14:creationId xmlns:p14="http://schemas.microsoft.com/office/powerpoint/2010/main" val="709010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05B6C-8C22-B7D4-7BC5-E2A03B682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C1C03D-B195-A5C5-9C86-7756FC4447D5}"/>
              </a:ext>
            </a:extLst>
          </p:cNvPr>
          <p:cNvSpPr txBox="1"/>
          <p:nvPr/>
        </p:nvSpPr>
        <p:spPr>
          <a:xfrm>
            <a:off x="325820" y="1629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b="1" dirty="0"/>
              <a:t>Example (XML):</a:t>
            </a:r>
            <a:endParaRPr lang="en-SG" dirty="0"/>
          </a:p>
        </p:txBody>
      </p:sp>
      <p:pic>
        <p:nvPicPr>
          <p:cNvPr id="3" name="Picture 2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C7F2A31B-A31A-0E85-AC3F-6AA739231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917" y="257029"/>
            <a:ext cx="7388372" cy="6343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DF5CD7-05B7-82E8-545A-FCF6F92BFEC2}"/>
              </a:ext>
            </a:extLst>
          </p:cNvPr>
          <p:cNvSpPr txBox="1"/>
          <p:nvPr/>
        </p:nvSpPr>
        <p:spPr>
          <a:xfrm>
            <a:off x="115614" y="1674674"/>
            <a:ext cx="35524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dirty="0"/>
              <a:t>XML stores </a:t>
            </a:r>
            <a:r>
              <a:rPr lang="en-SG" i="1" dirty="0"/>
              <a:t>metadata</a:t>
            </a:r>
            <a:r>
              <a:rPr lang="en-SG" dirty="0"/>
              <a:t>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Instrument response (poles, zeros, gains)</a:t>
            </a:r>
          </a:p>
        </p:txBody>
      </p:sp>
    </p:spTree>
    <p:extLst>
      <p:ext uri="{BB962C8B-B14F-4D97-AF65-F5344CB8AC3E}">
        <p14:creationId xmlns:p14="http://schemas.microsoft.com/office/powerpoint/2010/main" val="1334952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71E54-E129-0F54-4426-557A76756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545CCF-DA77-2E72-CFA4-D731C35F4A74}"/>
              </a:ext>
            </a:extLst>
          </p:cNvPr>
          <p:cNvSpPr txBox="1"/>
          <p:nvPr/>
        </p:nvSpPr>
        <p:spPr>
          <a:xfrm>
            <a:off x="112986" y="128946"/>
            <a:ext cx="7979979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=== Stream Metadata ===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1 Trace(s) in Stream: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HV.ALEP..EHZ | 2022-11-28T00:00:00.000000Z - 2022-11-29T00:00:00.000000Z | 100.0 Hz, 8640001 samples</a:t>
            </a:r>
          </a:p>
          <a:p>
            <a:pPr algn="l" latinLnBrk="1">
              <a:buNone/>
            </a:pPr>
            <a:endParaRPr lang="en-SG" sz="1000" b="0" i="0" dirty="0">
              <a:effectLst/>
              <a:latin typeface="Menlo" panose="020B0609030804020204" pitchFamily="49" charset="0"/>
            </a:endParaRP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=== Gap Report ===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Source            Last Sample                 Next Sample                 Delta           Samples 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Total: 0 gap(s) and 0 overlap(s)</a:t>
            </a:r>
          </a:p>
          <a:p>
            <a:pPr algn="l" latinLnBrk="1">
              <a:buNone/>
            </a:pPr>
            <a:endParaRPr lang="en-SG" sz="1000" b="0" i="0" dirty="0">
              <a:effectLst/>
              <a:latin typeface="Menlo" panose="020B0609030804020204" pitchFamily="49" charset="0"/>
            </a:endParaRP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Detected waveform sampling rate: 100.0 Hz</a:t>
            </a:r>
          </a:p>
          <a:p>
            <a:pPr algn="l" latinLnBrk="1">
              <a:buNone/>
            </a:pPr>
            <a:endParaRPr lang="en-SG" sz="1000" b="0" i="0" dirty="0">
              <a:effectLst/>
              <a:latin typeface="Menlo" panose="020B0609030804020204" pitchFamily="49" charset="0"/>
            </a:endParaRP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Downloading full </a:t>
            </a:r>
            <a:r>
              <a:rPr lang="en-SG" sz="1000" b="0" i="0" dirty="0" err="1">
                <a:effectLst/>
                <a:latin typeface="Menlo" panose="020B0609030804020204" pitchFamily="49" charset="0"/>
              </a:rPr>
              <a:t>StationXML</a:t>
            </a:r>
            <a:r>
              <a:rPr lang="en-SG" sz="1000" b="0" i="0" dirty="0">
                <a:effectLst/>
                <a:latin typeface="Menlo" panose="020B0609030804020204" pitchFamily="49" charset="0"/>
              </a:rPr>
              <a:t> metadata...</a:t>
            </a:r>
          </a:p>
          <a:p>
            <a:pPr algn="l" latinLnBrk="1">
              <a:buNone/>
            </a:pPr>
            <a:endParaRPr lang="en-SG" sz="1000" b="0" i="0" dirty="0">
              <a:effectLst/>
              <a:latin typeface="Menlo" panose="020B060903080402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A1823-EE60-EBE2-ADA4-419601213894}"/>
              </a:ext>
            </a:extLst>
          </p:cNvPr>
          <p:cNvSpPr txBox="1"/>
          <p:nvPr/>
        </p:nvSpPr>
        <p:spPr>
          <a:xfrm>
            <a:off x="5542892" y="1225689"/>
            <a:ext cx="5297214" cy="56323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=============================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FULL STATION METADATA DUMP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=============================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--- Network: HV ---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Description : Hawaiian Volcano Observatory Network (HVO)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Stations    : 1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----------------------------------------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Station: ALEP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Latitude     : 19.541178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Longitude    : -155.644036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Elevation    : 2894.0 m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Start Date   : 2011-11-03T00:00:00.000000Z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End Date     : None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---- Channel ----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Code        : EHZ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Location    : 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Depth       : 0.0 m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Azimuth     : 0.0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Dip         : -90.0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Sample Rate : 100.0 Hz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Start       : 2020-04-27T00:00:00.000000Z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End         : None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--- Sensor ---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  Type          : SERCEL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  Description   : Velocity Transducer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  Manufacturer  : SERCEL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  Model         : L-22D 3D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  Serial Number : 326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--- Data Logger ---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  Type          : NANOMETRICS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  Description   : None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  Manufacturer  : NANOMETRICS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  Model         : CENTAUR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  Serial Number : 6119</a:t>
            </a:r>
          </a:p>
          <a:p>
            <a:pPr algn="l" latinLnBrk="1">
              <a:buNone/>
            </a:pPr>
            <a:r>
              <a:rPr lang="en-SG" sz="1000" b="0" i="0" dirty="0">
                <a:effectLst/>
                <a:latin typeface="Menlo" panose="020B0609030804020204" pitchFamily="49" charset="0"/>
              </a:rPr>
              <a:t>      Gain          : (gain appears in response stages)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9501C-C6EA-41E7-6EA7-21F46F813B78}"/>
              </a:ext>
            </a:extLst>
          </p:cNvPr>
          <p:cNvSpPr txBox="1"/>
          <p:nvPr/>
        </p:nvSpPr>
        <p:spPr>
          <a:xfrm>
            <a:off x="9354208" y="110747"/>
            <a:ext cx="260199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Network: HV</a:t>
            </a:r>
          </a:p>
          <a:p>
            <a:r>
              <a:rPr lang="en-US" sz="24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Station: ALEP</a:t>
            </a:r>
          </a:p>
          <a:p>
            <a:r>
              <a:rPr lang="en-US" sz="24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Channel: EHZ</a:t>
            </a:r>
          </a:p>
        </p:txBody>
      </p:sp>
    </p:spTree>
    <p:extLst>
      <p:ext uri="{BB962C8B-B14F-4D97-AF65-F5344CB8AC3E}">
        <p14:creationId xmlns:p14="http://schemas.microsoft.com/office/powerpoint/2010/main" val="1790323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41A64-7C12-50C9-A48B-6360CFAD5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2F75E9-6299-A46B-30A4-AD45EC452D23}"/>
              </a:ext>
            </a:extLst>
          </p:cNvPr>
          <p:cNvSpPr txBox="1"/>
          <p:nvPr/>
        </p:nvSpPr>
        <p:spPr>
          <a:xfrm>
            <a:off x="325819" y="128946"/>
            <a:ext cx="11088415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--- Response Stages ---</a:t>
            </a:r>
          </a:p>
          <a:p>
            <a:pPr algn="l" latinLnBrk="1">
              <a:buNone/>
            </a:pPr>
            <a:endParaRPr lang="en-SG" sz="1200" b="0" i="0" dirty="0">
              <a:effectLst/>
              <a:latin typeface="Menlo" panose="020B0609030804020204" pitchFamily="49" charset="0"/>
            </a:endParaRP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      Stage 1: </a:t>
            </a:r>
            <a:r>
              <a:rPr lang="en-SG" sz="1200" b="0" i="0" dirty="0" err="1">
                <a:effectLst/>
                <a:latin typeface="Menlo" panose="020B0609030804020204" pitchFamily="49" charset="0"/>
              </a:rPr>
              <a:t>PolesZerosResponseStage</a:t>
            </a:r>
            <a:endParaRPr lang="en-SG" sz="1200" b="0" i="0" dirty="0">
              <a:effectLst/>
              <a:latin typeface="Menlo" panose="020B0609030804020204" pitchFamily="49" charset="0"/>
            </a:endParaRP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        Stage Gain : 117.0 (unit unknown)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Response type: </a:t>
            </a:r>
            <a:r>
              <a:rPr lang="en-SG" sz="1200" b="0" i="0" dirty="0" err="1">
                <a:effectLst/>
                <a:latin typeface="Menlo" panose="020B0609030804020204" pitchFamily="49" charset="0"/>
              </a:rPr>
              <a:t>PolesZerosResponseStage</a:t>
            </a:r>
            <a:r>
              <a:rPr lang="en-SG" sz="1200" b="0" i="0" dirty="0">
                <a:effectLst/>
                <a:latin typeface="Menlo" panose="020B0609030804020204" pitchFamily="49" charset="0"/>
              </a:rPr>
              <a:t>, Stage Sequence Number: 1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L22_DEFAULT (CISN)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From m/s (Velocity in meters per second) to V (Voltage in Volts)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Stage gain: 117.0, defined at 1.00 Hz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Transfer function type: LAPLACE (RADIANS/SECOND)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Normalization factor: 4.12331, Normalization frequency: 1.00 Hz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Poles: (-8.886+8.886j), (-8.886-8.886j)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Zeros: 0j, 0j</a:t>
            </a:r>
          </a:p>
          <a:p>
            <a:pPr algn="l" latinLnBrk="1">
              <a:buNone/>
            </a:pPr>
            <a:endParaRPr lang="en-SG" sz="1200" b="0" i="0" dirty="0">
              <a:effectLst/>
              <a:latin typeface="Menlo" panose="020B0609030804020204" pitchFamily="49" charset="0"/>
            </a:endParaRP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      Stage 2: </a:t>
            </a:r>
            <a:r>
              <a:rPr lang="en-SG" sz="1200" b="0" i="0" dirty="0" err="1">
                <a:effectLst/>
                <a:latin typeface="Menlo" panose="020B0609030804020204" pitchFamily="49" charset="0"/>
              </a:rPr>
              <a:t>CoefficientsTypeResponseStage</a:t>
            </a:r>
            <a:endParaRPr lang="en-SG" sz="1200" b="0" i="0" dirty="0">
              <a:effectLst/>
              <a:latin typeface="Menlo" panose="020B0609030804020204" pitchFamily="49" charset="0"/>
            </a:endParaRP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        Stage Gain : 400000.0 (unit unknown)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Response type: </a:t>
            </a:r>
            <a:r>
              <a:rPr lang="en-SG" sz="1200" b="0" i="0" dirty="0" err="1">
                <a:effectLst/>
                <a:latin typeface="Menlo" panose="020B0609030804020204" pitchFamily="49" charset="0"/>
              </a:rPr>
              <a:t>CoefficientsTypeResponseStage</a:t>
            </a:r>
            <a:r>
              <a:rPr lang="en-SG" sz="1200" b="0" i="0" dirty="0">
                <a:effectLst/>
                <a:latin typeface="Menlo" panose="020B0609030804020204" pitchFamily="49" charset="0"/>
              </a:rPr>
              <a:t>, Stage Sequence Number: 2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From V (Voltage in Volts) to counts (Digital Count in Digital counts)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Stage gain: 400000.0, defined at 1.00 Hz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Decimation: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	Input Sample Rate: 100.00 Hz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	Decimation Factor: 1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	Decimation Offset: 0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	Decimation Delay: 0.00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	Decimation Correction: 0.00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Transfer function type: DIGITAL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Contains 0 numerators and 0 denominators</a:t>
            </a:r>
          </a:p>
          <a:p>
            <a:pPr algn="l" latinLnBrk="1">
              <a:buNone/>
            </a:pPr>
            <a:endParaRPr lang="en-SG" sz="1200" b="0" i="0" dirty="0">
              <a:effectLst/>
              <a:latin typeface="Menlo" panose="020B0609030804020204" pitchFamily="49" charset="0"/>
            </a:endParaRP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=== Response Summary ===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Channel Response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From m/s (Velocity in meters per second) to counts (Digital Count in Digital counts)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Overall Sensitivity: 4.68e+07 defined at 1.000 Hz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2 stages: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	Stage 1: </a:t>
            </a:r>
            <a:r>
              <a:rPr lang="en-SG" sz="1200" b="0" i="0" dirty="0" err="1">
                <a:effectLst/>
                <a:latin typeface="Menlo" panose="020B0609030804020204" pitchFamily="49" charset="0"/>
              </a:rPr>
              <a:t>PolesZerosResponseStage</a:t>
            </a:r>
            <a:r>
              <a:rPr lang="en-SG" sz="1200" b="0" i="0" dirty="0">
                <a:effectLst/>
                <a:latin typeface="Menlo" panose="020B0609030804020204" pitchFamily="49" charset="0"/>
              </a:rPr>
              <a:t> from m/s to V, gain: 117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		Stage 2: </a:t>
            </a:r>
            <a:r>
              <a:rPr lang="en-SG" sz="1200" b="0" i="0" dirty="0" err="1">
                <a:effectLst/>
                <a:latin typeface="Menlo" panose="020B0609030804020204" pitchFamily="49" charset="0"/>
              </a:rPr>
              <a:t>CoefficientsTypeResponseStage</a:t>
            </a:r>
            <a:r>
              <a:rPr lang="en-SG" sz="1200" b="0" i="0" dirty="0">
                <a:effectLst/>
                <a:latin typeface="Menlo" panose="020B0609030804020204" pitchFamily="49" charset="0"/>
              </a:rPr>
              <a:t> from V to counts, gain: 400000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449B2-E36D-7781-D4CC-84DEA3D06943}"/>
              </a:ext>
            </a:extLst>
          </p:cNvPr>
          <p:cNvSpPr txBox="1"/>
          <p:nvPr/>
        </p:nvSpPr>
        <p:spPr>
          <a:xfrm>
            <a:off x="9942787" y="128946"/>
            <a:ext cx="201208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/>
              <a:t>Network: HV</a:t>
            </a:r>
          </a:p>
          <a:p>
            <a:r>
              <a:rPr lang="en-US" sz="2400" i="1" dirty="0"/>
              <a:t>Station: ALEP</a:t>
            </a:r>
          </a:p>
          <a:p>
            <a:r>
              <a:rPr lang="en-US" sz="2400" i="1" dirty="0"/>
              <a:t>Channel: EHZ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376BC1-E187-566E-0E21-98241D322EB0}"/>
              </a:ext>
            </a:extLst>
          </p:cNvPr>
          <p:cNvSpPr txBox="1"/>
          <p:nvPr/>
        </p:nvSpPr>
        <p:spPr>
          <a:xfrm>
            <a:off x="9354208" y="110747"/>
            <a:ext cx="260199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Network: HV</a:t>
            </a:r>
          </a:p>
          <a:p>
            <a:r>
              <a:rPr lang="en-US" sz="24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Station: ALEP</a:t>
            </a:r>
          </a:p>
          <a:p>
            <a:r>
              <a:rPr lang="en-US" sz="24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Channel: EHZ</a:t>
            </a:r>
          </a:p>
        </p:txBody>
      </p:sp>
    </p:spTree>
    <p:extLst>
      <p:ext uri="{BB962C8B-B14F-4D97-AF65-F5344CB8AC3E}">
        <p14:creationId xmlns:p14="http://schemas.microsoft.com/office/powerpoint/2010/main" val="1293739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B2838-09E9-56A3-A713-FC7A96CA6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44936F-CD7B-9931-0F70-5818C3786DBF}"/>
              </a:ext>
            </a:extLst>
          </p:cNvPr>
          <p:cNvSpPr txBox="1"/>
          <p:nvPr/>
        </p:nvSpPr>
        <p:spPr>
          <a:xfrm>
            <a:off x="9942787" y="128946"/>
            <a:ext cx="201208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/>
              <a:t>Network: HV</a:t>
            </a:r>
          </a:p>
          <a:p>
            <a:r>
              <a:rPr lang="en-US" sz="2400" i="1" dirty="0"/>
              <a:t>Station: ALEP</a:t>
            </a:r>
          </a:p>
          <a:p>
            <a:r>
              <a:rPr lang="en-US" sz="2400" i="1" dirty="0"/>
              <a:t>Channel: EHZ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612BB-4DE7-77C1-6628-1C0BDAE079D4}"/>
              </a:ext>
            </a:extLst>
          </p:cNvPr>
          <p:cNvSpPr txBox="1"/>
          <p:nvPr/>
        </p:nvSpPr>
        <p:spPr>
          <a:xfrm>
            <a:off x="237123" y="128946"/>
            <a:ext cx="83288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=== Instrument Bandwidth ===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Instrument sample rate: 100.0 Hz</a:t>
            </a: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Nyquist: 50.0 Hz</a:t>
            </a:r>
          </a:p>
          <a:p>
            <a:pPr algn="l" latinLnBrk="1">
              <a:buNone/>
            </a:pPr>
            <a:endParaRPr lang="en-SG" sz="1200" b="0" i="0" dirty="0">
              <a:effectLst/>
              <a:latin typeface="Menlo" panose="020B0609030804020204" pitchFamily="49" charset="0"/>
            </a:endParaRPr>
          </a:p>
          <a:p>
            <a:pPr algn="l" latinLnBrk="1">
              <a:buNone/>
            </a:pPr>
            <a:r>
              <a:rPr lang="en-SG" sz="1200" b="0" i="0" dirty="0">
                <a:effectLst/>
                <a:latin typeface="Menlo" panose="020B0609030804020204" pitchFamily="49" charset="0"/>
              </a:rPr>
              <a:t>=== Plotting Instrument Response (Velocity) ===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CF4E1-9F1F-F3F1-C9CE-9899F9F0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674" y="1329275"/>
            <a:ext cx="6459256" cy="51328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E630B1-2582-6370-13C8-B5B8667EDD47}"/>
              </a:ext>
            </a:extLst>
          </p:cNvPr>
          <p:cNvSpPr txBox="1"/>
          <p:nvPr/>
        </p:nvSpPr>
        <p:spPr>
          <a:xfrm>
            <a:off x="9354208" y="110747"/>
            <a:ext cx="260199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Network: HV</a:t>
            </a:r>
          </a:p>
          <a:p>
            <a:r>
              <a:rPr lang="en-US" sz="24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Station: ALEP</a:t>
            </a:r>
          </a:p>
          <a:p>
            <a:r>
              <a:rPr lang="en-US" sz="24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Channel: EHZ</a:t>
            </a:r>
          </a:p>
        </p:txBody>
      </p:sp>
    </p:spTree>
    <p:extLst>
      <p:ext uri="{BB962C8B-B14F-4D97-AF65-F5344CB8AC3E}">
        <p14:creationId xmlns:p14="http://schemas.microsoft.com/office/powerpoint/2010/main" val="916171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9D1D7-6D4E-A35D-4AD2-312037636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4DD7C1-0117-C9D4-B960-C1A93A5B87E2}"/>
              </a:ext>
            </a:extLst>
          </p:cNvPr>
          <p:cNvSpPr txBox="1"/>
          <p:nvPr/>
        </p:nvSpPr>
        <p:spPr>
          <a:xfrm>
            <a:off x="861848" y="1345324"/>
            <a:ext cx="1071004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The Role of the Original SEED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The original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Standard for the Exchange of Earthquake Data (SEED)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was the foundational international standard that incorporated both waveform data and metadata.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In practice, the full SEED format has largely been separated into its components: the efficient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miniSEED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for waveforms and the more flexible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StationXML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for metadata, though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Dataless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SEED files are still used for metadata conversion.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By adhering to these standards,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FFFF00"/>
                </a:highlight>
                <a:latin typeface="Google Sans"/>
              </a:rPr>
              <a:t>the global seismological community ensures that data collected by different networks using various instruments can be seamlessly exchanged, processed, and analyzed. 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1030AD64-A2C3-2B28-D3E1-2BFB899B3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2" y="147250"/>
            <a:ext cx="1792014" cy="8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3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E863DD-5BCF-D769-0DBE-6FDABD47DD46}"/>
              </a:ext>
            </a:extLst>
          </p:cNvPr>
          <p:cNvSpPr txBox="1"/>
          <p:nvPr/>
        </p:nvSpPr>
        <p:spPr>
          <a:xfrm>
            <a:off x="1839311" y="1255047"/>
            <a:ext cx="904940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miniSEED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 is the standard format for the efficient exchange and archival of continuous or event-based digital seismic time series data.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A0A0A"/>
              </a:solidFill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It is a data-only format, meaning it primarily contains the </a:t>
            </a:r>
            <a:r>
              <a:rPr kumimoji="0" lang="en-US" altLang="en-US" sz="1800" b="0" i="1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raw digital time series (waveform)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data and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essential header information like station and channel identifiers, sample rate, and timing, but generally excludes detailed instrument response information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Key characteristics: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Efficiency: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 Designed for the transmission of large volumes of data, including real-time data streaming (often using the FDSN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SeedLink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protocol).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Primary Use: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 The standard for most raw data in seismic data archives.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Version 3: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 FDSN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miniSEED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3 is the latest version, an independent enhancement relative to the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miniSEED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 defined in the original SEED 2.4 standard. 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008EE-C117-7028-F1D9-15C871FDD382}"/>
              </a:ext>
            </a:extLst>
          </p:cNvPr>
          <p:cNvSpPr txBox="1"/>
          <p:nvPr/>
        </p:nvSpPr>
        <p:spPr>
          <a:xfrm>
            <a:off x="2921876" y="57246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https://</a:t>
            </a:r>
            <a:r>
              <a:rPr lang="en-US" b="1" dirty="0" err="1">
                <a:solidFill>
                  <a:schemeClr val="accent1"/>
                </a:solidFill>
              </a:rPr>
              <a:t>docs.fdsn.org</a:t>
            </a:r>
            <a:r>
              <a:rPr lang="en-US" b="1" dirty="0">
                <a:solidFill>
                  <a:schemeClr val="accent1"/>
                </a:solidFill>
              </a:rPr>
              <a:t>/projects/miniseed3/</a:t>
            </a:r>
            <a:r>
              <a:rPr lang="en-US" b="1" dirty="0" err="1">
                <a:solidFill>
                  <a:schemeClr val="accent1"/>
                </a:solidFill>
              </a:rPr>
              <a:t>en</a:t>
            </a:r>
            <a:r>
              <a:rPr lang="en-US" b="1" dirty="0">
                <a:solidFill>
                  <a:schemeClr val="accent1"/>
                </a:solidFill>
              </a:rPr>
              <a:t>/latest/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061CE-159E-656B-1B13-B0A3A4BDEFD4}"/>
              </a:ext>
            </a:extLst>
          </p:cNvPr>
          <p:cNvSpPr txBox="1"/>
          <p:nvPr/>
        </p:nvSpPr>
        <p:spPr>
          <a:xfrm>
            <a:off x="4172606" y="6093994"/>
            <a:ext cx="3172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b="1" i="0" dirty="0" err="1">
                <a:solidFill>
                  <a:schemeClr val="accent1"/>
                </a:solidFill>
                <a:effectLst/>
                <a:latin typeface="Quattrocento Sans" panose="020B0502050000020003" pitchFamily="34" charset="0"/>
              </a:rPr>
              <a:t>miniSEED</a:t>
            </a:r>
            <a:r>
              <a:rPr lang="en-SG" b="1" i="0" dirty="0">
                <a:solidFill>
                  <a:schemeClr val="accent1"/>
                </a:solidFill>
                <a:effectLst/>
                <a:latin typeface="Quattrocento Sans" panose="020B0502050000020003" pitchFamily="34" charset="0"/>
              </a:rPr>
              <a:t> v3 rev. 2023-01-18.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Logo">
            <a:extLst>
              <a:ext uri="{FF2B5EF4-FFF2-40B4-BE49-F238E27FC236}">
                <a16:creationId xmlns:a16="http://schemas.microsoft.com/office/drawing/2014/main" id="{13BC8B9C-C8F6-595C-7440-2C0A24089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2" y="147250"/>
            <a:ext cx="1792014" cy="8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7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4BA41-3D94-231F-DC83-AC4AE44BC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27773A-0FED-C29F-175B-FA90025E8BBE}"/>
              </a:ext>
            </a:extLst>
          </p:cNvPr>
          <p:cNvSpPr txBox="1"/>
          <p:nvPr/>
        </p:nvSpPr>
        <p:spPr>
          <a:xfrm>
            <a:off x="313445" y="1449287"/>
            <a:ext cx="1156511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A </a:t>
            </a:r>
            <a:r>
              <a:rPr lang="en-SG" dirty="0" err="1">
                <a:solidFill>
                  <a:srgbClr val="C00000"/>
                </a:solidFill>
              </a:rPr>
              <a:t>MiniSEED</a:t>
            </a:r>
            <a:r>
              <a:rPr lang="en-SG" dirty="0"/>
              <a:t> file contains:</a:t>
            </a:r>
          </a:p>
          <a:p>
            <a:pPr>
              <a:buNone/>
            </a:pPr>
            <a:r>
              <a:rPr lang="en-SG" b="1" dirty="0"/>
              <a:t>1. Binary Time-Series Data (the main content)</a:t>
            </a:r>
          </a:p>
          <a:p>
            <a:pPr lvl="1"/>
            <a:r>
              <a:rPr lang="en-SG" dirty="0" err="1"/>
              <a:t>MiniSEED</a:t>
            </a:r>
            <a:r>
              <a:rPr lang="en-SG" dirty="0"/>
              <a:t> stores </a:t>
            </a:r>
            <a:r>
              <a:rPr lang="en-SG" b="1" dirty="0"/>
              <a:t>ground-motion samples</a:t>
            </a:r>
            <a:r>
              <a:rPr lang="en-SG" dirty="0"/>
              <a:t> recorded by seismic sensors.</a:t>
            </a:r>
            <a:br>
              <a:rPr lang="en-SG" dirty="0"/>
            </a:br>
            <a:r>
              <a:rPr lang="en-SG" dirty="0"/>
              <a:t>These samples are usually integers (e.g., 32-bit) and may be compressed using formats such as: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SG" b="1" dirty="0"/>
              <a:t>Steim-1</a:t>
            </a:r>
            <a:endParaRPr lang="en-SG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SG" b="1" dirty="0"/>
              <a:t>Steim-2</a:t>
            </a:r>
            <a:endParaRPr lang="en-SG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SG" b="1" dirty="0"/>
              <a:t>Uncompressed integer formats</a:t>
            </a:r>
            <a:endParaRPr lang="en-SG" dirty="0"/>
          </a:p>
          <a:p>
            <a:pPr lvl="1"/>
            <a:r>
              <a:rPr lang="en-SG" dirty="0"/>
              <a:t>The time series is usually split into fixed-length </a:t>
            </a:r>
            <a:r>
              <a:rPr lang="en-SG" b="1" dirty="0"/>
              <a:t>data records</a:t>
            </a:r>
            <a:r>
              <a:rPr lang="en-SG" dirty="0"/>
              <a:t> (commonly 512 or 4096 bytes), each containing a fixed number of samples.</a:t>
            </a:r>
          </a:p>
          <a:p>
            <a:pPr>
              <a:buNone/>
            </a:pPr>
            <a:r>
              <a:rPr lang="en-SG" b="1" dirty="0"/>
              <a:t>2. Minimal Header Information (per record)</a:t>
            </a:r>
          </a:p>
          <a:p>
            <a:pPr lvl="1"/>
            <a:r>
              <a:rPr lang="en-SG" dirty="0"/>
              <a:t>Each data record includes a short header with essential metadata needed to interpret the waveform:</a:t>
            </a:r>
          </a:p>
          <a:p>
            <a:pPr lvl="1"/>
            <a:r>
              <a:rPr lang="en-SG" b="1" dirty="0"/>
              <a:t>Required identification fields:</a:t>
            </a: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C5DF4E8D-EF8F-4F21-8D04-4B52B4432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5" y="173328"/>
            <a:ext cx="1792014" cy="8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528E20-A562-ADF7-B707-C83EB5DE65A2}"/>
              </a:ext>
            </a:extLst>
          </p:cNvPr>
          <p:cNvSpPr txBox="1"/>
          <p:nvPr/>
        </p:nvSpPr>
        <p:spPr>
          <a:xfrm>
            <a:off x="2469931" y="125098"/>
            <a:ext cx="85028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dirty="0"/>
              <a:t>A </a:t>
            </a:r>
            <a:r>
              <a:rPr lang="en-SG" b="1" dirty="0" err="1">
                <a:solidFill>
                  <a:srgbClr val="C00000"/>
                </a:solidFill>
              </a:rPr>
              <a:t>MiniSEED</a:t>
            </a:r>
            <a:r>
              <a:rPr lang="en-SG" dirty="0"/>
              <a:t> file contains </a:t>
            </a:r>
            <a:r>
              <a:rPr lang="en-SG" i="1" dirty="0"/>
              <a:t>only seismic time-series data and minimal header information</a:t>
            </a:r>
            <a:r>
              <a:rPr lang="en-SG" dirty="0"/>
              <a:t>. </a:t>
            </a:r>
          </a:p>
          <a:p>
            <a:pPr>
              <a:buNone/>
            </a:pPr>
            <a:r>
              <a:rPr lang="en-SG" dirty="0"/>
              <a:t>It is a compact, binary subset of the broader SEED standard, designed specifically for efficient storage and exchange of waveform data.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6C6F64-6E4D-E238-3594-A3BF512A0383}"/>
              </a:ext>
            </a:extLst>
          </p:cNvPr>
          <p:cNvSpPr txBox="1"/>
          <p:nvPr/>
        </p:nvSpPr>
        <p:spPr>
          <a:xfrm>
            <a:off x="4445874" y="4601919"/>
            <a:ext cx="358402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b="1" dirty="0"/>
              <a:t>Network code</a:t>
            </a:r>
            <a:r>
              <a:rPr lang="en-SG" dirty="0"/>
              <a:t> (e.g., IU, GE, II)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b="1" dirty="0"/>
              <a:t>Station code</a:t>
            </a:r>
            <a:endParaRPr lang="en-S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b="1" dirty="0"/>
              <a:t>Location code</a:t>
            </a:r>
            <a:endParaRPr lang="en-S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b="1" dirty="0"/>
              <a:t>Channel code</a:t>
            </a:r>
            <a:r>
              <a:rPr lang="en-SG" dirty="0"/>
              <a:t> (e.g., HHZ, BHN)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b="1" dirty="0"/>
              <a:t>Start time of the record</a:t>
            </a:r>
            <a:endParaRPr lang="en-S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b="1" dirty="0"/>
              <a:t>Number of samples</a:t>
            </a:r>
            <a:endParaRPr lang="en-S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b="1" dirty="0"/>
              <a:t>Sample rate</a:t>
            </a:r>
          </a:p>
        </p:txBody>
      </p:sp>
    </p:spTree>
    <p:extLst>
      <p:ext uri="{BB962C8B-B14F-4D97-AF65-F5344CB8AC3E}">
        <p14:creationId xmlns:p14="http://schemas.microsoft.com/office/powerpoint/2010/main" val="4099085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47568-EF05-B364-2A48-1C3D12F87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304B24-01FD-B6F2-1462-965B89299F8B}"/>
              </a:ext>
            </a:extLst>
          </p:cNvPr>
          <p:cNvSpPr txBox="1"/>
          <p:nvPr/>
        </p:nvSpPr>
        <p:spPr>
          <a:xfrm>
            <a:off x="506042" y="948690"/>
            <a:ext cx="1085718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SG" b="1" dirty="0"/>
              <a:t>Data-quality flags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SG" dirty="0"/>
              <a:t>Record type and quality indicator (e.g., ‘D’ for waveform data)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SG" dirty="0"/>
              <a:t>Flags for data gaps, timing errors, clipping, etc.</a:t>
            </a:r>
          </a:p>
          <a:p>
            <a:pPr lvl="1"/>
            <a:r>
              <a:rPr lang="en-SG" b="1" dirty="0" err="1"/>
              <a:t>Blockettes</a:t>
            </a:r>
            <a:r>
              <a:rPr lang="en-SG" b="1" dirty="0"/>
              <a:t> (</a:t>
            </a:r>
            <a:r>
              <a:rPr lang="en-SG" b="1" dirty="0" err="1">
                <a:solidFill>
                  <a:srgbClr val="C00000"/>
                </a:solidFill>
              </a:rPr>
              <a:t>MiniSEED</a:t>
            </a:r>
            <a:r>
              <a:rPr lang="en-SG" b="1" dirty="0"/>
              <a:t> v2 only)</a:t>
            </a:r>
          </a:p>
          <a:p>
            <a:pPr lvl="1"/>
            <a:r>
              <a:rPr lang="en-SG" dirty="0"/>
              <a:t>Compact metadata blocks (optional) such as: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SG" b="1" dirty="0" err="1"/>
              <a:t>Blockette</a:t>
            </a:r>
            <a:r>
              <a:rPr lang="en-SG" b="1" dirty="0"/>
              <a:t> 100</a:t>
            </a:r>
            <a:r>
              <a:rPr lang="en-SG" dirty="0"/>
              <a:t> – sample rate as a floating-point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SG" b="1" dirty="0" err="1"/>
              <a:t>Blockette</a:t>
            </a:r>
            <a:r>
              <a:rPr lang="en-SG" b="1" dirty="0"/>
              <a:t> 1000</a:t>
            </a:r>
            <a:r>
              <a:rPr lang="en-SG" dirty="0"/>
              <a:t> – encoding/compression format, byte order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SG" b="1" dirty="0" err="1"/>
              <a:t>Blockette</a:t>
            </a:r>
            <a:r>
              <a:rPr lang="en-SG" b="1" dirty="0"/>
              <a:t> 1001</a:t>
            </a:r>
            <a:r>
              <a:rPr lang="en-SG" dirty="0"/>
              <a:t> – microsecond timing, data quality flags</a:t>
            </a:r>
          </a:p>
          <a:p>
            <a:pPr lvl="1"/>
            <a:r>
              <a:rPr lang="en-SG" dirty="0"/>
              <a:t>Note: </a:t>
            </a:r>
            <a:r>
              <a:rPr lang="en-SG" dirty="0" err="1">
                <a:solidFill>
                  <a:srgbClr val="C00000"/>
                </a:solidFill>
              </a:rPr>
              <a:t>MiniSEED</a:t>
            </a:r>
            <a:r>
              <a:rPr lang="en-SG" dirty="0"/>
              <a:t> </a:t>
            </a:r>
            <a:r>
              <a:rPr lang="en-SG" b="1" dirty="0"/>
              <a:t>does NOT</a:t>
            </a:r>
            <a:r>
              <a:rPr lang="en-SG" dirty="0"/>
              <a:t> include full station metadata (responses, coordinates, instrument details). </a:t>
            </a:r>
          </a:p>
          <a:p>
            <a:pPr lvl="1"/>
            <a:r>
              <a:rPr lang="en-SG" dirty="0"/>
              <a:t>Those are stored separately in </a:t>
            </a:r>
            <a:r>
              <a:rPr lang="en-SG" b="1" dirty="0" err="1">
                <a:solidFill>
                  <a:srgbClr val="C00000"/>
                </a:solidFill>
              </a:rPr>
              <a:t>StationXML</a:t>
            </a:r>
            <a:r>
              <a:rPr lang="en-SG" dirty="0"/>
              <a:t>, RESP, or full SEED volumes.</a:t>
            </a:r>
            <a:br>
              <a:rPr lang="en-SG" dirty="0"/>
            </a:br>
            <a:endParaRPr lang="en-SG" dirty="0"/>
          </a:p>
          <a:p>
            <a:pPr>
              <a:buNone/>
            </a:pPr>
            <a:r>
              <a:rPr lang="en-SG" b="1" dirty="0"/>
              <a:t>3. What </a:t>
            </a:r>
            <a:r>
              <a:rPr lang="en-SG" b="1" dirty="0" err="1">
                <a:solidFill>
                  <a:srgbClr val="C00000"/>
                </a:solidFill>
              </a:rPr>
              <a:t>MiniSEED</a:t>
            </a:r>
            <a:r>
              <a:rPr lang="en-SG" b="1" dirty="0"/>
              <a:t> </a:t>
            </a:r>
            <a:r>
              <a:rPr lang="en-SG" b="1" i="1" dirty="0"/>
              <a:t>does NOT</a:t>
            </a:r>
            <a:r>
              <a:rPr lang="en-SG" b="1" dirty="0"/>
              <a:t> contain</a:t>
            </a:r>
          </a:p>
          <a:p>
            <a:pPr lvl="1"/>
            <a:r>
              <a:rPr lang="en-SG" dirty="0" err="1"/>
              <a:t>MiniSEED</a:t>
            </a:r>
            <a:r>
              <a:rPr lang="en-SG" dirty="0"/>
              <a:t> is intentionally minimal. </a:t>
            </a:r>
          </a:p>
          <a:p>
            <a:pPr lvl="1"/>
            <a:r>
              <a:rPr lang="en-SG" dirty="0"/>
              <a:t>It does </a:t>
            </a:r>
            <a:r>
              <a:rPr lang="en-SG" b="1" dirty="0"/>
              <a:t>not</a:t>
            </a:r>
            <a:r>
              <a:rPr lang="en-SG" dirty="0"/>
              <a:t> store: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SG" dirty="0"/>
              <a:t>Sensor response or calibration information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SG" dirty="0"/>
              <a:t>Instrument type, gain, poles &amp; zeros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SG" dirty="0"/>
              <a:t>Station coordinates or site metadata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SG" dirty="0"/>
              <a:t>Channel orientation details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SG" dirty="0"/>
              <a:t>Event information (origin, magnitude, picks)</a:t>
            </a:r>
          </a:p>
          <a:p>
            <a:pPr lvl="1"/>
            <a:r>
              <a:rPr lang="en-SG" dirty="0"/>
              <a:t>This is why </a:t>
            </a:r>
            <a:r>
              <a:rPr lang="en-SG" b="1" u="sng" dirty="0" err="1">
                <a:solidFill>
                  <a:srgbClr val="C00000"/>
                </a:solidFill>
                <a:highlight>
                  <a:srgbClr val="FFFF00"/>
                </a:highlight>
              </a:rPr>
              <a:t>MiniSEED</a:t>
            </a:r>
            <a:r>
              <a:rPr lang="en-SG" b="1" u="sng" dirty="0">
                <a:highlight>
                  <a:srgbClr val="FFFF00"/>
                </a:highlight>
              </a:rPr>
              <a:t> must be paired with </a:t>
            </a:r>
            <a:r>
              <a:rPr lang="en-SG" b="1" u="sng" dirty="0" err="1">
                <a:solidFill>
                  <a:srgbClr val="C00000"/>
                </a:solidFill>
                <a:highlight>
                  <a:srgbClr val="FFFF00"/>
                </a:highlight>
              </a:rPr>
              <a:t>StationXML</a:t>
            </a:r>
            <a:r>
              <a:rPr lang="en-SG" b="1" u="sng" dirty="0">
                <a:highlight>
                  <a:srgbClr val="FFFF00"/>
                </a:highlight>
              </a:rPr>
              <a:t> </a:t>
            </a:r>
            <a:r>
              <a:rPr lang="en-SG" dirty="0"/>
              <a:t>for proper scientific processing (e.g., removing instrument response).</a:t>
            </a: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D0D97E3D-4594-D0B7-96C8-4245FF8F0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2" y="147250"/>
            <a:ext cx="1792014" cy="8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8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8EF28A-9DBF-8DAE-072B-FAFDFBC27608}"/>
              </a:ext>
            </a:extLst>
          </p:cNvPr>
          <p:cNvSpPr txBox="1"/>
          <p:nvPr/>
        </p:nvSpPr>
        <p:spPr>
          <a:xfrm>
            <a:off x="381715" y="1171830"/>
            <a:ext cx="111724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The IRIS </a:t>
            </a:r>
            <a:r>
              <a:rPr lang="en-SG" dirty="0" err="1"/>
              <a:t>miniSEED</a:t>
            </a:r>
            <a:r>
              <a:rPr lang="en-SG" dirty="0"/>
              <a:t> data repository uses the </a:t>
            </a:r>
            <a:r>
              <a:rPr lang="en-SG" b="1" i="0" dirty="0" err="1">
                <a:solidFill>
                  <a:srgbClr val="C00000"/>
                </a:solidFill>
                <a:effectLst/>
                <a:latin typeface="Google Sans"/>
              </a:rPr>
              <a:t>SeisComp</a:t>
            </a:r>
            <a:r>
              <a:rPr lang="en-SG" b="1" i="0" dirty="0">
                <a:solidFill>
                  <a:srgbClr val="C00000"/>
                </a:solidFill>
                <a:effectLst/>
                <a:latin typeface="Google Sans"/>
              </a:rPr>
              <a:t> Data Structure (SDS) file naming convention</a:t>
            </a:r>
            <a:r>
              <a:rPr lang="en-SG" b="0" i="0" dirty="0">
                <a:solidFill>
                  <a:srgbClr val="C00000"/>
                </a:solidFill>
                <a:effectLst/>
                <a:latin typeface="Google Sans"/>
              </a:rPr>
              <a:t> </a:t>
            </a:r>
            <a:r>
              <a:rPr lang="en-SG" b="0" i="0" dirty="0">
                <a:solidFill>
                  <a:srgbClr val="0A0A0A"/>
                </a:solidFill>
                <a:effectLst/>
                <a:latin typeface="Google Sans"/>
              </a:rPr>
              <a:t>for local data files. This directory structure is organized hierarchically by network, station, location, and channel, typically down to the day-level files. 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098D4-5181-E23A-DB05-46756BE60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98618" cy="1044716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A7422BD1-B875-A57C-F97A-4BDE1D92B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76" y="2095160"/>
            <a:ext cx="6079549" cy="4885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69828" rIns="0" bIns="13965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  <a:cs typeface="Aparajita" panose="02020603050405020304" pitchFamily="18" charset="0"/>
              </a:rPr>
              <a:t>The common directory and file naming structure is as follows: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cs typeface="Aparajita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4C53D4-845B-5311-FD79-6854BD1005CD}"/>
              </a:ext>
            </a:extLst>
          </p:cNvPr>
          <p:cNvSpPr txBox="1"/>
          <p:nvPr/>
        </p:nvSpPr>
        <p:spPr>
          <a:xfrm>
            <a:off x="935179" y="2494558"/>
            <a:ext cx="10065568" cy="543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SG" b="1" i="0" dirty="0"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SG" b="1" i="0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base_directory</a:t>
            </a:r>
            <a:r>
              <a:rPr lang="en-SG" b="1" i="0" dirty="0">
                <a:solidFill>
                  <a:srgbClr val="C00000"/>
                </a:solidFill>
                <a:effectLst/>
                <a:latin typeface="Courier New" panose="02070309020205020404" pitchFamily="49" charset="0"/>
              </a:rPr>
              <a:t>]/[NETWORK]/[STATION]/[LOCATION]/[CHANNEL].[TYPE].[YEAR]/[NETWORK].[STATION].[LOCATION].[CHANNEL].[TYPE].[YEAR].[DAY]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A5E0C0-6E80-78FB-3954-03A9B76F1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090" y="3037655"/>
            <a:ext cx="6759543" cy="27045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69828" rIns="0" bIns="1396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Key components of the structure: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[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base_directory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]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: The top-level directory where data is stored.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[NETWORK]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: The network code (e.g., IU, G, etc.).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[STATION]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: The station code (e.g., ANMO, CHTO).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[LOCATION]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: The location code (often empty or two characters).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[CHANNEL]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: The channel code (e.g., BHZ, BHN).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[TYPE]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: The data type, typically 'D' for data records.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[YEAR]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: The four-digit year (e.g., 2024).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[DAY]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: The three-digit Julian day of the year (e.g., 001 to 365/366). 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C9AA0DB-708B-0CDF-5808-ED01585CD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062" y="5872975"/>
            <a:ext cx="816678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  <a:t>For example, a file path might look like: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Aptos" panose="020B0004020202020204" pitchFamily="34" charset="0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data/IU/ANMO/00/BHZ.D.2024/IU.ANMO.00.BHZ.D.2024.001</a:t>
            </a:r>
          </a:p>
        </p:txBody>
      </p:sp>
    </p:spTree>
    <p:extLst>
      <p:ext uri="{BB962C8B-B14F-4D97-AF65-F5344CB8AC3E}">
        <p14:creationId xmlns:p14="http://schemas.microsoft.com/office/powerpoint/2010/main" val="289762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BB122-5E7D-1148-AF03-BDDF8DFA9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DD7252-D2FC-EB99-9742-5991D856031E}"/>
              </a:ext>
            </a:extLst>
          </p:cNvPr>
          <p:cNvSpPr txBox="1"/>
          <p:nvPr/>
        </p:nvSpPr>
        <p:spPr>
          <a:xfrm>
            <a:off x="1287517" y="1051999"/>
            <a:ext cx="10058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Station Metadata Format: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oogle Sans"/>
              </a:rPr>
              <a:t>FDSN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Google Sans"/>
              </a:rPr>
              <a:t>StationXML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oogle Sans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Google Sans"/>
              </a:rPr>
              <a:t>StationXML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is the FDSN's modern, XML-based standard for describing the comprehensive metadata associated with a seismic station and its instrumentation.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It was developed to overcome the limitations of the older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Google Sans"/>
              </a:rPr>
              <a:t>Dataless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oogle Sans"/>
              </a:rPr>
              <a:t> SEED format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and is a key component of FDSN web services for data discovery and access.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Key characteristics: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Comprehensive Information: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Defines the structure for important and commonly used metadata, including station location (latitude, longitude, elevation), instrument type and response (gain, filter information, etc.), and operational history.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Extensibility: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Being XML-based, it is flexible and can be extended with additional fields, which was a significant improvement over the fixed-length limitations of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Google Sans"/>
              </a:rPr>
              <a:t>Dataless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oogle Sans"/>
              </a:rPr>
              <a:t> SEED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Interoperability: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Facilitates data usability by providing a standardized, machine-readable description of how waveform data was acquired, which is essential for data processing and analysis. </a:t>
            </a:r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424D5DF0-A0B4-75C5-87D7-8AF01900A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2" y="147250"/>
            <a:ext cx="1792014" cy="8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94B5B6-EB20-8D57-355E-4111C24C6EBD}"/>
              </a:ext>
            </a:extLst>
          </p:cNvPr>
          <p:cNvSpPr txBox="1"/>
          <p:nvPr/>
        </p:nvSpPr>
        <p:spPr>
          <a:xfrm>
            <a:off x="4435365" y="56219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https://</a:t>
            </a:r>
            <a:r>
              <a:rPr lang="en-US" b="1" dirty="0" err="1">
                <a:solidFill>
                  <a:schemeClr val="accent1"/>
                </a:solidFill>
              </a:rPr>
              <a:t>www.fdsn.org</a:t>
            </a:r>
            <a:r>
              <a:rPr lang="en-US" b="1" dirty="0">
                <a:solidFill>
                  <a:schemeClr val="accent1"/>
                </a:solidFill>
              </a:rPr>
              <a:t>/xml/station/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FA4ACF-0163-8326-D6A4-9DA1CED35308}"/>
              </a:ext>
            </a:extLst>
          </p:cNvPr>
          <p:cNvSpPr txBox="1"/>
          <p:nvPr/>
        </p:nvSpPr>
        <p:spPr>
          <a:xfrm>
            <a:off x="4435365" y="59912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https://</a:t>
            </a:r>
            <a:r>
              <a:rPr lang="en-US" b="1" dirty="0" err="1">
                <a:solidFill>
                  <a:schemeClr val="accent1"/>
                </a:solidFill>
              </a:rPr>
              <a:t>www.fdsn.org</a:t>
            </a:r>
            <a:r>
              <a:rPr lang="en-US" b="1" dirty="0">
                <a:solidFill>
                  <a:schemeClr val="accent1"/>
                </a:solidFill>
              </a:rPr>
              <a:t>/xml/station/fdsn-station-1.1.xsd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3D0834B-600F-DC17-EE4D-C08A42160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255388"/>
              </p:ext>
            </p:extLst>
          </p:nvPr>
        </p:nvGraphicFramePr>
        <p:xfrm>
          <a:off x="2517226" y="8178863"/>
          <a:ext cx="10515600" cy="36576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395116826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304429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7773702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dirty="0"/>
                        <a:t>Format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/>
                        <a:t>Purpose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dirty="0"/>
                        <a:t>Contains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61141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74ABFA3-E153-19C5-101E-F0661987A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608483"/>
              </p:ext>
            </p:extLst>
          </p:nvPr>
        </p:nvGraphicFramePr>
        <p:xfrm>
          <a:off x="2007476" y="6858000"/>
          <a:ext cx="10515600" cy="64008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76324966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138773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827389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b="1" dirty="0"/>
                        <a:t>XML</a:t>
                      </a:r>
                      <a:endParaRPr lang="en-SG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dirty="0"/>
                        <a:t>Stores structured data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dirty="0"/>
                        <a:t>Metadata content (stations, channels, responses, etc.)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22206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8564105-0E65-0DBC-29E3-3873BF391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418740"/>
              </p:ext>
            </p:extLst>
          </p:nvPr>
        </p:nvGraphicFramePr>
        <p:xfrm>
          <a:off x="2596054" y="6548085"/>
          <a:ext cx="10357945" cy="2493971"/>
        </p:xfrm>
        <a:graphic>
          <a:graphicData uri="http://schemas.openxmlformats.org/drawingml/2006/table">
            <a:tbl>
              <a:tblPr/>
              <a:tblGrid>
                <a:gridCol w="3347545">
                  <a:extLst>
                    <a:ext uri="{9D8B030D-6E8A-4147-A177-3AD203B41FA5}">
                      <a16:colId xmlns:a16="http://schemas.microsoft.com/office/drawing/2014/main" val="421890341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83766807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44909151"/>
                    </a:ext>
                  </a:extLst>
                </a:gridCol>
              </a:tblGrid>
              <a:tr h="24939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b="1" dirty="0"/>
                        <a:t>XSD</a:t>
                      </a:r>
                      <a:endParaRPr lang="en-SG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dirty="0"/>
                        <a:t>Defines rules for XML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SG" dirty="0"/>
                        <a:t>Structure, allowed elements, data types, constraints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556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11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D80888-0280-94B7-A505-263C6CC47806}"/>
              </a:ext>
            </a:extLst>
          </p:cNvPr>
          <p:cNvSpPr txBox="1"/>
          <p:nvPr/>
        </p:nvSpPr>
        <p:spPr>
          <a:xfrm>
            <a:off x="1545484" y="1303477"/>
            <a:ext cx="91010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b="1" dirty="0">
                <a:solidFill>
                  <a:srgbClr val="C00000"/>
                </a:solidFill>
              </a:rPr>
              <a:t>XML (</a:t>
            </a:r>
            <a:r>
              <a:rPr lang="en-SG" b="1" dirty="0" err="1">
                <a:solidFill>
                  <a:srgbClr val="C00000"/>
                </a:solidFill>
              </a:rPr>
              <a:t>eXtensible</a:t>
            </a:r>
            <a:r>
              <a:rPr lang="en-SG" b="1" dirty="0">
                <a:solidFill>
                  <a:srgbClr val="C00000"/>
                </a:solidFill>
              </a:rPr>
              <a:t> Markup Language)</a:t>
            </a:r>
            <a:r>
              <a:rPr lang="en-SG" dirty="0">
                <a:solidFill>
                  <a:srgbClr val="C00000"/>
                </a:solidFill>
              </a:rPr>
              <a:t> </a:t>
            </a:r>
            <a:r>
              <a:rPr lang="en-SG" dirty="0"/>
              <a:t>is a </a:t>
            </a:r>
            <a:r>
              <a:rPr lang="en-SG" i="1" dirty="0"/>
              <a:t>text-based</a:t>
            </a:r>
            <a:r>
              <a:rPr lang="en-SG" dirty="0"/>
              <a:t> format used to store and structure data in a human-readable and machine-readable way.</a:t>
            </a:r>
          </a:p>
          <a:p>
            <a:pPr>
              <a:buNone/>
            </a:pPr>
            <a:endParaRPr lang="en-SG" b="1" dirty="0"/>
          </a:p>
          <a:p>
            <a:pPr>
              <a:buNone/>
            </a:pPr>
            <a:r>
              <a:rPr lang="en-SG" b="1" dirty="0"/>
              <a:t>Key characteristics: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Uses </a:t>
            </a:r>
            <a:r>
              <a:rPr lang="en-SG" i="1" dirty="0"/>
              <a:t>tags</a:t>
            </a:r>
            <a:r>
              <a:rPr lang="en-SG" dirty="0"/>
              <a:t> (like HTML) to organize data.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Hierarchical structure → elements inside elements.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Flexible and self-descriptive.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Widely used for metadata, configuration files, and data exchange.</a:t>
            </a:r>
          </a:p>
          <a:p>
            <a:pPr>
              <a:buNone/>
            </a:pPr>
            <a:endParaRPr lang="en-SG" b="1" dirty="0"/>
          </a:p>
          <a:p>
            <a:pPr>
              <a:buNone/>
            </a:pPr>
            <a:r>
              <a:rPr lang="en-SG" b="1" dirty="0"/>
              <a:t>FDSN </a:t>
            </a:r>
            <a:r>
              <a:rPr lang="en-SG" b="1" dirty="0" err="1"/>
              <a:t>StationXML</a:t>
            </a:r>
            <a:r>
              <a:rPr lang="en-SG" b="1" dirty="0"/>
              <a:t>:</a:t>
            </a:r>
          </a:p>
          <a:p>
            <a:pPr>
              <a:buNone/>
            </a:pPr>
            <a:r>
              <a:rPr lang="en-SG" dirty="0"/>
              <a:t>XML stores </a:t>
            </a:r>
            <a:r>
              <a:rPr lang="en-SG" i="1" dirty="0"/>
              <a:t>station metadata</a:t>
            </a:r>
            <a:r>
              <a:rPr lang="en-SG" dirty="0"/>
              <a:t> such 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Station coordinates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Channel orientations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Instrument response (poles, zeros, gains)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Operational 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Sensor/datalogger properties</a:t>
            </a:r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AB5CB5D5-74E2-718D-86A8-04ECFCE9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2" y="147250"/>
            <a:ext cx="1792014" cy="8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22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2D1A06F7-C770-A54E-9F9F-9633DF9AA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62" y="147250"/>
            <a:ext cx="1792014" cy="87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964296-BC1E-D5CB-0E11-A74F86F691FF}"/>
              </a:ext>
            </a:extLst>
          </p:cNvPr>
          <p:cNvSpPr txBox="1"/>
          <p:nvPr/>
        </p:nvSpPr>
        <p:spPr>
          <a:xfrm>
            <a:off x="2301765" y="388881"/>
            <a:ext cx="938573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SG" b="1" dirty="0">
                <a:solidFill>
                  <a:srgbClr val="C00000"/>
                </a:solidFill>
              </a:rPr>
              <a:t>XSD (XML Schema Definition)</a:t>
            </a:r>
            <a:r>
              <a:rPr lang="en-SG" dirty="0">
                <a:solidFill>
                  <a:srgbClr val="C00000"/>
                </a:solidFill>
              </a:rPr>
              <a:t> </a:t>
            </a:r>
            <a:r>
              <a:rPr lang="en-SG" dirty="0"/>
              <a:t>is a file that defines the </a:t>
            </a:r>
            <a:r>
              <a:rPr lang="en-SG" i="1" dirty="0"/>
              <a:t>rules</a:t>
            </a:r>
            <a:r>
              <a:rPr lang="en-SG" dirty="0"/>
              <a:t> for an XML file.</a:t>
            </a:r>
            <a:br>
              <a:rPr lang="en-SG" dirty="0"/>
            </a:br>
            <a:r>
              <a:rPr lang="en-SG" dirty="0"/>
              <a:t>It tells you what structure and data types an XML document must follow.</a:t>
            </a:r>
          </a:p>
          <a:p>
            <a:pPr>
              <a:buNone/>
            </a:pPr>
            <a:endParaRPr lang="en-SG" b="1" dirty="0"/>
          </a:p>
          <a:p>
            <a:pPr>
              <a:buNone/>
            </a:pPr>
            <a:r>
              <a:rPr lang="en-SG" b="1" dirty="0"/>
              <a:t>What an XSD specifies: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Which elements must appear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Allowed attributes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Data types (integer, float, string, date)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Element order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Optional vs required elements</a:t>
            </a:r>
          </a:p>
          <a:p>
            <a:pPr>
              <a:buNone/>
            </a:pPr>
            <a:endParaRPr lang="en-SG" dirty="0"/>
          </a:p>
          <a:p>
            <a:pPr>
              <a:buNone/>
            </a:pPr>
            <a:r>
              <a:rPr lang="en-SG" dirty="0"/>
              <a:t>It ensures the XML content 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Valid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Complete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Consistent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Machine-checkable</a:t>
            </a:r>
          </a:p>
          <a:p>
            <a:pPr>
              <a:buNone/>
            </a:pPr>
            <a:r>
              <a:rPr lang="en-SG" dirty="0"/>
              <a:t>The </a:t>
            </a:r>
            <a:r>
              <a:rPr lang="en-SG" b="1" dirty="0">
                <a:solidFill>
                  <a:srgbClr val="C00000"/>
                </a:solidFill>
              </a:rPr>
              <a:t>FDSN </a:t>
            </a:r>
            <a:r>
              <a:rPr lang="en-SG" b="1" dirty="0" err="1">
                <a:solidFill>
                  <a:srgbClr val="C00000"/>
                </a:solidFill>
              </a:rPr>
              <a:t>StationXML</a:t>
            </a:r>
            <a:r>
              <a:rPr lang="en-SG" b="1" dirty="0">
                <a:solidFill>
                  <a:srgbClr val="C00000"/>
                </a:solidFill>
              </a:rPr>
              <a:t> schema</a:t>
            </a:r>
            <a:r>
              <a:rPr lang="en-SG" dirty="0">
                <a:solidFill>
                  <a:srgbClr val="C00000"/>
                </a:solidFill>
              </a:rPr>
              <a:t> </a:t>
            </a:r>
            <a:r>
              <a:rPr lang="en-SG" dirty="0"/>
              <a:t>is an XSD file that defines: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How a station must be represented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How responses must be structured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SG" dirty="0"/>
              <a:t>What units, tags, and elements are allowable</a:t>
            </a:r>
          </a:p>
          <a:p>
            <a:pPr>
              <a:buNone/>
            </a:pPr>
            <a:r>
              <a:rPr lang="en-SG" dirty="0"/>
              <a:t>Software like </a:t>
            </a:r>
            <a:r>
              <a:rPr lang="en-SG" dirty="0" err="1">
                <a:highlight>
                  <a:srgbClr val="FFFF00"/>
                </a:highlight>
              </a:rPr>
              <a:t>ObsPy</a:t>
            </a:r>
            <a:r>
              <a:rPr lang="en-SG" dirty="0">
                <a:highlight>
                  <a:srgbClr val="FFFF00"/>
                </a:highlight>
              </a:rPr>
              <a:t> uses the XSD to </a:t>
            </a:r>
            <a:r>
              <a:rPr lang="en-SG" b="1" dirty="0">
                <a:highlight>
                  <a:srgbClr val="FFFF00"/>
                </a:highlight>
              </a:rPr>
              <a:t>validate </a:t>
            </a:r>
            <a:r>
              <a:rPr lang="en-SG" b="1" dirty="0" err="1">
                <a:solidFill>
                  <a:srgbClr val="C00000"/>
                </a:solidFill>
                <a:highlight>
                  <a:srgbClr val="FFFF00"/>
                </a:highlight>
              </a:rPr>
              <a:t>StationXML</a:t>
            </a:r>
            <a:r>
              <a:rPr lang="en-SG" b="1" dirty="0">
                <a:highlight>
                  <a:srgbClr val="FFFF00"/>
                </a:highlight>
              </a:rPr>
              <a:t> files</a:t>
            </a:r>
            <a:r>
              <a:rPr lang="en-SG" dirty="0">
                <a:highlight>
                  <a:srgbClr val="FFFF00"/>
                </a:highlight>
              </a:rPr>
              <a:t> </a:t>
            </a:r>
            <a:r>
              <a:rPr lang="en-SG" dirty="0"/>
              <a:t>before reading them.</a:t>
            </a:r>
          </a:p>
        </p:txBody>
      </p:sp>
    </p:spTree>
    <p:extLst>
      <p:ext uri="{BB962C8B-B14F-4D97-AF65-F5344CB8AC3E}">
        <p14:creationId xmlns:p14="http://schemas.microsoft.com/office/powerpoint/2010/main" val="1843887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4062</Words>
  <Application>Microsoft Macintosh PowerPoint</Application>
  <PresentationFormat>Widescreen</PresentationFormat>
  <Paragraphs>475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Courier New</vt:lpstr>
      <vt:lpstr>Google Sans</vt:lpstr>
      <vt:lpstr>Menlo</vt:lpstr>
      <vt:lpstr>Quattrocento Sans</vt:lpstr>
      <vt:lpstr>SFMono-Regular</vt:lpstr>
      <vt:lpstr>Symbol</vt:lpstr>
      <vt:lpstr>Wingdings</vt:lpstr>
      <vt:lpstr>Office Theme</vt:lpstr>
      <vt:lpstr>Intro on FDSN compliant format  for seismic waveform data  &amp; seismic station metadata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CW</dc:creator>
  <cp:lastModifiedBy>CW</cp:lastModifiedBy>
  <cp:revision>14</cp:revision>
  <dcterms:created xsi:type="dcterms:W3CDTF">2025-11-16T09:56:55Z</dcterms:created>
  <dcterms:modified xsi:type="dcterms:W3CDTF">2025-11-17T13:33:54Z</dcterms:modified>
</cp:coreProperties>
</file>