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7" r:id="rId2"/>
    <p:sldId id="264" r:id="rId3"/>
    <p:sldId id="259" r:id="rId4"/>
    <p:sldId id="260" r:id="rId5"/>
    <p:sldId id="341" r:id="rId6"/>
    <p:sldId id="266" r:id="rId7"/>
    <p:sldId id="342" r:id="rId8"/>
    <p:sldId id="343" r:id="rId9"/>
    <p:sldId id="311" r:id="rId10"/>
    <p:sldId id="332" r:id="rId11"/>
    <p:sldId id="313" r:id="rId12"/>
    <p:sldId id="333" r:id="rId13"/>
    <p:sldId id="317" r:id="rId14"/>
    <p:sldId id="344" r:id="rId15"/>
    <p:sldId id="328" r:id="rId16"/>
    <p:sldId id="327" r:id="rId17"/>
    <p:sldId id="334" r:id="rId18"/>
    <p:sldId id="346" r:id="rId19"/>
    <p:sldId id="330" r:id="rId20"/>
    <p:sldId id="261" r:id="rId21"/>
    <p:sldId id="308" r:id="rId22"/>
    <p:sldId id="326" r:id="rId23"/>
    <p:sldId id="306" r:id="rId24"/>
    <p:sldId id="347" r:id="rId25"/>
    <p:sldId id="348" r:id="rId26"/>
    <p:sldId id="314" r:id="rId27"/>
    <p:sldId id="315" r:id="rId28"/>
    <p:sldId id="316" r:id="rId29"/>
    <p:sldId id="345" r:id="rId30"/>
    <p:sldId id="310" r:id="rId31"/>
    <p:sldId id="278" r:id="rId32"/>
    <p:sldId id="274" r:id="rId33"/>
    <p:sldId id="258" r:id="rId34"/>
    <p:sldId id="329" r:id="rId35"/>
  </p:sldIdLst>
  <p:sldSz cx="12192000" cy="6858000"/>
  <p:notesSz cx="6858000" cy="9144000"/>
  <p:defaultTextStyle>
    <a:defPPr>
      <a:defRPr lang="zh-S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875"/>
    <p:restoredTop sz="91088"/>
  </p:normalViewPr>
  <p:slideViewPr>
    <p:cSldViewPr snapToGrid="0">
      <p:cViewPr varScale="1">
        <p:scale>
          <a:sx n="97" d="100"/>
          <a:sy n="97" d="100"/>
        </p:scale>
        <p:origin x="224" y="60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SG"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3F0F1B-4778-504D-8180-2CB510E222B6}" type="datetimeFigureOut">
              <a:rPr kumimoji="1" lang="zh-SG" altLang="en-US" smtClean="0"/>
              <a:t>17/11/2025</a:t>
            </a:fld>
            <a:endParaRPr kumimoji="1" lang="zh-SG"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SG"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endParaRPr kumimoji="1" lang="zh-SG"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SG"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0FBD0B-7FE7-0241-8CAC-5EDF3933ABB1}" type="slidenum">
              <a:rPr kumimoji="1" lang="zh-SG" altLang="en-US" smtClean="0"/>
              <a:t>‹#›</a:t>
            </a:fld>
            <a:endParaRPr kumimoji="1" lang="zh-SG" altLang="en-US"/>
          </a:p>
        </p:txBody>
      </p:sp>
    </p:spTree>
    <p:extLst>
      <p:ext uri="{BB962C8B-B14F-4D97-AF65-F5344CB8AC3E}">
        <p14:creationId xmlns:p14="http://schemas.microsoft.com/office/powerpoint/2010/main" val="616435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SG" altLang="en-US" dirty="0"/>
          </a:p>
        </p:txBody>
      </p:sp>
      <p:sp>
        <p:nvSpPr>
          <p:cNvPr id="4" name="灯片编号占位符 3"/>
          <p:cNvSpPr>
            <a:spLocks noGrp="1"/>
          </p:cNvSpPr>
          <p:nvPr>
            <p:ph type="sldNum" sz="quarter" idx="5"/>
          </p:nvPr>
        </p:nvSpPr>
        <p:spPr/>
        <p:txBody>
          <a:bodyPr/>
          <a:lstStyle/>
          <a:p>
            <a:fld id="{F8BEF8D9-BE69-0345-8D87-78D5F49D62C3}" type="slidenum">
              <a:rPr kumimoji="1" lang="zh-SG" altLang="en-US" smtClean="0"/>
              <a:t>1</a:t>
            </a:fld>
            <a:endParaRPr kumimoji="1" lang="zh-SG" altLang="en-US"/>
          </a:p>
        </p:txBody>
      </p:sp>
    </p:spTree>
    <p:extLst>
      <p:ext uri="{BB962C8B-B14F-4D97-AF65-F5344CB8AC3E}">
        <p14:creationId xmlns:p14="http://schemas.microsoft.com/office/powerpoint/2010/main" val="1647813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SG" altLang="en-US" dirty="0"/>
          </a:p>
        </p:txBody>
      </p:sp>
      <p:sp>
        <p:nvSpPr>
          <p:cNvPr id="4" name="灯片编号占位符 3"/>
          <p:cNvSpPr>
            <a:spLocks noGrp="1"/>
          </p:cNvSpPr>
          <p:nvPr>
            <p:ph type="sldNum" sz="quarter" idx="5"/>
          </p:nvPr>
        </p:nvSpPr>
        <p:spPr/>
        <p:txBody>
          <a:bodyPr/>
          <a:lstStyle/>
          <a:p>
            <a:fld id="{F8BEF8D9-BE69-0345-8D87-78D5F49D62C3}" type="slidenum">
              <a:rPr kumimoji="1" lang="zh-SG" altLang="en-US" smtClean="0"/>
              <a:t>28</a:t>
            </a:fld>
            <a:endParaRPr kumimoji="1" lang="zh-SG" altLang="en-US"/>
          </a:p>
        </p:txBody>
      </p:sp>
    </p:spTree>
    <p:extLst>
      <p:ext uri="{BB962C8B-B14F-4D97-AF65-F5344CB8AC3E}">
        <p14:creationId xmlns:p14="http://schemas.microsoft.com/office/powerpoint/2010/main" val="1302627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SG" altLang="en-US" dirty="0"/>
          </a:p>
        </p:txBody>
      </p:sp>
      <p:sp>
        <p:nvSpPr>
          <p:cNvPr id="4" name="灯片编号占位符 3"/>
          <p:cNvSpPr>
            <a:spLocks noGrp="1"/>
          </p:cNvSpPr>
          <p:nvPr>
            <p:ph type="sldNum" sz="quarter" idx="5"/>
          </p:nvPr>
        </p:nvSpPr>
        <p:spPr/>
        <p:txBody>
          <a:bodyPr/>
          <a:lstStyle/>
          <a:p>
            <a:fld id="{390FBD0B-7FE7-0241-8CAC-5EDF3933ABB1}" type="slidenum">
              <a:rPr kumimoji="1" lang="zh-SG" altLang="en-US" smtClean="0"/>
              <a:t>2</a:t>
            </a:fld>
            <a:endParaRPr kumimoji="1" lang="zh-SG" altLang="en-US"/>
          </a:p>
        </p:txBody>
      </p:sp>
    </p:spTree>
    <p:extLst>
      <p:ext uri="{BB962C8B-B14F-4D97-AF65-F5344CB8AC3E}">
        <p14:creationId xmlns:p14="http://schemas.microsoft.com/office/powerpoint/2010/main" val="1637987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SG" altLang="en-US" dirty="0"/>
          </a:p>
        </p:txBody>
      </p:sp>
      <p:sp>
        <p:nvSpPr>
          <p:cNvPr id="4" name="灯片编号占位符 3"/>
          <p:cNvSpPr>
            <a:spLocks noGrp="1"/>
          </p:cNvSpPr>
          <p:nvPr>
            <p:ph type="sldNum" sz="quarter" idx="5"/>
          </p:nvPr>
        </p:nvSpPr>
        <p:spPr/>
        <p:txBody>
          <a:bodyPr/>
          <a:lstStyle/>
          <a:p>
            <a:fld id="{390FBD0B-7FE7-0241-8CAC-5EDF3933ABB1}" type="slidenum">
              <a:rPr kumimoji="1" lang="zh-SG" altLang="en-US" smtClean="0"/>
              <a:t>3</a:t>
            </a:fld>
            <a:endParaRPr kumimoji="1" lang="zh-SG" altLang="en-US"/>
          </a:p>
        </p:txBody>
      </p:sp>
    </p:spTree>
    <p:extLst>
      <p:ext uri="{BB962C8B-B14F-4D97-AF65-F5344CB8AC3E}">
        <p14:creationId xmlns:p14="http://schemas.microsoft.com/office/powerpoint/2010/main" val="539022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SG" altLang="en-US" dirty="0"/>
          </a:p>
        </p:txBody>
      </p:sp>
      <p:sp>
        <p:nvSpPr>
          <p:cNvPr id="4" name="灯片编号占位符 3"/>
          <p:cNvSpPr>
            <a:spLocks noGrp="1"/>
          </p:cNvSpPr>
          <p:nvPr>
            <p:ph type="sldNum" sz="quarter" idx="5"/>
          </p:nvPr>
        </p:nvSpPr>
        <p:spPr/>
        <p:txBody>
          <a:bodyPr/>
          <a:lstStyle/>
          <a:p>
            <a:fld id="{390FBD0B-7FE7-0241-8CAC-5EDF3933ABB1}" type="slidenum">
              <a:rPr kumimoji="1" lang="zh-SG" altLang="en-US" smtClean="0"/>
              <a:t>6</a:t>
            </a:fld>
            <a:endParaRPr kumimoji="1" lang="zh-SG" altLang="en-US"/>
          </a:p>
        </p:txBody>
      </p:sp>
    </p:spTree>
    <p:extLst>
      <p:ext uri="{BB962C8B-B14F-4D97-AF65-F5344CB8AC3E}">
        <p14:creationId xmlns:p14="http://schemas.microsoft.com/office/powerpoint/2010/main" val="1745287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SG" altLang="en-US" dirty="0"/>
          </a:p>
        </p:txBody>
      </p:sp>
      <p:sp>
        <p:nvSpPr>
          <p:cNvPr id="4" name="灯片编号占位符 3"/>
          <p:cNvSpPr>
            <a:spLocks noGrp="1"/>
          </p:cNvSpPr>
          <p:nvPr>
            <p:ph type="sldNum" sz="quarter" idx="5"/>
          </p:nvPr>
        </p:nvSpPr>
        <p:spPr/>
        <p:txBody>
          <a:bodyPr/>
          <a:lstStyle/>
          <a:p>
            <a:fld id="{390FBD0B-7FE7-0241-8CAC-5EDF3933ABB1}" type="slidenum">
              <a:rPr kumimoji="1" lang="zh-SG" altLang="en-US" smtClean="0"/>
              <a:t>10</a:t>
            </a:fld>
            <a:endParaRPr kumimoji="1" lang="zh-SG" altLang="en-US"/>
          </a:p>
        </p:txBody>
      </p:sp>
    </p:spTree>
    <p:extLst>
      <p:ext uri="{BB962C8B-B14F-4D97-AF65-F5344CB8AC3E}">
        <p14:creationId xmlns:p14="http://schemas.microsoft.com/office/powerpoint/2010/main" val="1225703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SG" altLang="en-US" dirty="0"/>
          </a:p>
        </p:txBody>
      </p:sp>
      <p:sp>
        <p:nvSpPr>
          <p:cNvPr id="4" name="灯片编号占位符 3"/>
          <p:cNvSpPr>
            <a:spLocks noGrp="1"/>
          </p:cNvSpPr>
          <p:nvPr>
            <p:ph type="sldNum" sz="quarter" idx="5"/>
          </p:nvPr>
        </p:nvSpPr>
        <p:spPr/>
        <p:txBody>
          <a:bodyPr/>
          <a:lstStyle/>
          <a:p>
            <a:fld id="{390FBD0B-7FE7-0241-8CAC-5EDF3933ABB1}" type="slidenum">
              <a:rPr kumimoji="1" lang="zh-SG" altLang="en-US" smtClean="0"/>
              <a:t>12</a:t>
            </a:fld>
            <a:endParaRPr kumimoji="1" lang="zh-SG" altLang="en-US"/>
          </a:p>
        </p:txBody>
      </p:sp>
    </p:spTree>
    <p:extLst>
      <p:ext uri="{BB962C8B-B14F-4D97-AF65-F5344CB8AC3E}">
        <p14:creationId xmlns:p14="http://schemas.microsoft.com/office/powerpoint/2010/main" val="1828168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SG" altLang="en-US" dirty="0"/>
          </a:p>
        </p:txBody>
      </p:sp>
      <p:sp>
        <p:nvSpPr>
          <p:cNvPr id="4" name="灯片编号占位符 3"/>
          <p:cNvSpPr>
            <a:spLocks noGrp="1"/>
          </p:cNvSpPr>
          <p:nvPr>
            <p:ph type="sldNum" sz="quarter" idx="5"/>
          </p:nvPr>
        </p:nvSpPr>
        <p:spPr/>
        <p:txBody>
          <a:bodyPr/>
          <a:lstStyle/>
          <a:p>
            <a:fld id="{152F2772-09D0-F541-BDEF-5CC767395679}" type="slidenum">
              <a:rPr kumimoji="1" lang="zh-SG" altLang="en-US" smtClean="0"/>
              <a:t>13</a:t>
            </a:fld>
            <a:endParaRPr kumimoji="1" lang="zh-SG" altLang="en-US"/>
          </a:p>
        </p:txBody>
      </p:sp>
    </p:spTree>
    <p:extLst>
      <p:ext uri="{BB962C8B-B14F-4D97-AF65-F5344CB8AC3E}">
        <p14:creationId xmlns:p14="http://schemas.microsoft.com/office/powerpoint/2010/main" val="254925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SG" altLang="en-US" dirty="0"/>
          </a:p>
        </p:txBody>
      </p:sp>
      <p:sp>
        <p:nvSpPr>
          <p:cNvPr id="4" name="灯片编号占位符 3"/>
          <p:cNvSpPr>
            <a:spLocks noGrp="1"/>
          </p:cNvSpPr>
          <p:nvPr>
            <p:ph type="sldNum" sz="quarter" idx="5"/>
          </p:nvPr>
        </p:nvSpPr>
        <p:spPr/>
        <p:txBody>
          <a:bodyPr/>
          <a:lstStyle/>
          <a:p>
            <a:fld id="{F8BEF8D9-BE69-0345-8D87-78D5F49D62C3}" type="slidenum">
              <a:rPr kumimoji="1" lang="zh-SG" altLang="en-US" smtClean="0"/>
              <a:t>16</a:t>
            </a:fld>
            <a:endParaRPr kumimoji="1" lang="zh-SG" altLang="en-US"/>
          </a:p>
        </p:txBody>
      </p:sp>
    </p:spTree>
    <p:extLst>
      <p:ext uri="{BB962C8B-B14F-4D97-AF65-F5344CB8AC3E}">
        <p14:creationId xmlns:p14="http://schemas.microsoft.com/office/powerpoint/2010/main" val="3068327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50000"/>
              </a:lnSpc>
            </a:pPr>
            <a:endParaRPr kumimoji="1" lang="zh-SG" altLang="en-US" sz="1200" dirty="0"/>
          </a:p>
        </p:txBody>
      </p:sp>
      <p:sp>
        <p:nvSpPr>
          <p:cNvPr id="4" name="灯片编号占位符 3"/>
          <p:cNvSpPr>
            <a:spLocks noGrp="1"/>
          </p:cNvSpPr>
          <p:nvPr>
            <p:ph type="sldNum" sz="quarter" idx="5"/>
          </p:nvPr>
        </p:nvSpPr>
        <p:spPr/>
        <p:txBody>
          <a:bodyPr/>
          <a:lstStyle/>
          <a:p>
            <a:fld id="{152F2772-09D0-F541-BDEF-5CC767395679}" type="slidenum">
              <a:rPr kumimoji="1" lang="zh-SG" altLang="en-US" smtClean="0"/>
              <a:t>19</a:t>
            </a:fld>
            <a:endParaRPr kumimoji="1" lang="zh-SG" altLang="en-US"/>
          </a:p>
        </p:txBody>
      </p:sp>
    </p:spTree>
    <p:extLst>
      <p:ext uri="{BB962C8B-B14F-4D97-AF65-F5344CB8AC3E}">
        <p14:creationId xmlns:p14="http://schemas.microsoft.com/office/powerpoint/2010/main" val="3862829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895980-D1D2-05F1-D242-BF3B2866B3D0}"/>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endParaRPr kumimoji="1" lang="zh-SG" altLang="en-US"/>
          </a:p>
        </p:txBody>
      </p:sp>
      <p:sp>
        <p:nvSpPr>
          <p:cNvPr id="3" name="副标题 2">
            <a:extLst>
              <a:ext uri="{FF2B5EF4-FFF2-40B4-BE49-F238E27FC236}">
                <a16:creationId xmlns:a16="http://schemas.microsoft.com/office/drawing/2014/main" id="{C6891E0B-4120-CBB4-4DB4-DE6EB54828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endParaRPr kumimoji="1" lang="zh-SG" altLang="en-US"/>
          </a:p>
        </p:txBody>
      </p:sp>
      <p:sp>
        <p:nvSpPr>
          <p:cNvPr id="4" name="日期占位符 3">
            <a:extLst>
              <a:ext uri="{FF2B5EF4-FFF2-40B4-BE49-F238E27FC236}">
                <a16:creationId xmlns:a16="http://schemas.microsoft.com/office/drawing/2014/main" id="{76F963A1-1FB9-B594-4B18-F3FCFD38499C}"/>
              </a:ext>
            </a:extLst>
          </p:cNvPr>
          <p:cNvSpPr>
            <a:spLocks noGrp="1"/>
          </p:cNvSpPr>
          <p:nvPr>
            <p:ph type="dt" sz="half" idx="10"/>
          </p:nvPr>
        </p:nvSpPr>
        <p:spPr/>
        <p:txBody>
          <a:bodyPr/>
          <a:lstStyle/>
          <a:p>
            <a:fld id="{33CA9DC4-A59B-314C-B204-569C1C748E10}" type="datetimeFigureOut">
              <a:rPr kumimoji="1" lang="zh-SG" altLang="en-US" smtClean="0"/>
              <a:t>17/11/2025</a:t>
            </a:fld>
            <a:endParaRPr kumimoji="1" lang="zh-SG" altLang="en-US"/>
          </a:p>
        </p:txBody>
      </p:sp>
      <p:sp>
        <p:nvSpPr>
          <p:cNvPr id="5" name="页脚占位符 4">
            <a:extLst>
              <a:ext uri="{FF2B5EF4-FFF2-40B4-BE49-F238E27FC236}">
                <a16:creationId xmlns:a16="http://schemas.microsoft.com/office/drawing/2014/main" id="{04FDEAD5-08D0-0C70-D535-9EA7CC86044B}"/>
              </a:ext>
            </a:extLst>
          </p:cNvPr>
          <p:cNvSpPr>
            <a:spLocks noGrp="1"/>
          </p:cNvSpPr>
          <p:nvPr>
            <p:ph type="ftr" sz="quarter" idx="11"/>
          </p:nvPr>
        </p:nvSpPr>
        <p:spPr/>
        <p:txBody>
          <a:bodyPr/>
          <a:lstStyle/>
          <a:p>
            <a:endParaRPr kumimoji="1" lang="zh-SG" altLang="en-US"/>
          </a:p>
        </p:txBody>
      </p:sp>
      <p:sp>
        <p:nvSpPr>
          <p:cNvPr id="6" name="灯片编号占位符 5">
            <a:extLst>
              <a:ext uri="{FF2B5EF4-FFF2-40B4-BE49-F238E27FC236}">
                <a16:creationId xmlns:a16="http://schemas.microsoft.com/office/drawing/2014/main" id="{AFE2A8DD-6560-F3B3-2270-39F4DC674000}"/>
              </a:ext>
            </a:extLst>
          </p:cNvPr>
          <p:cNvSpPr>
            <a:spLocks noGrp="1"/>
          </p:cNvSpPr>
          <p:nvPr>
            <p:ph type="sldNum" sz="quarter" idx="12"/>
          </p:nvPr>
        </p:nvSpPr>
        <p:spPr/>
        <p:txBody>
          <a:bodyPr/>
          <a:lstStyle/>
          <a:p>
            <a:fld id="{608969BD-96CE-8449-82F6-2FDE83E1CBE9}" type="slidenum">
              <a:rPr kumimoji="1" lang="zh-SG" altLang="en-US" smtClean="0"/>
              <a:t>‹#›</a:t>
            </a:fld>
            <a:endParaRPr kumimoji="1" lang="zh-SG" altLang="en-US"/>
          </a:p>
        </p:txBody>
      </p:sp>
    </p:spTree>
    <p:extLst>
      <p:ext uri="{BB962C8B-B14F-4D97-AF65-F5344CB8AC3E}">
        <p14:creationId xmlns:p14="http://schemas.microsoft.com/office/powerpoint/2010/main" val="16319179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2C5B1E-82D2-68E9-381D-5EC0EDD9C9B0}"/>
              </a:ext>
            </a:extLst>
          </p:cNvPr>
          <p:cNvSpPr>
            <a:spLocks noGrp="1"/>
          </p:cNvSpPr>
          <p:nvPr>
            <p:ph type="title"/>
          </p:nvPr>
        </p:nvSpPr>
        <p:spPr/>
        <p:txBody>
          <a:bodyPr/>
          <a:lstStyle/>
          <a:p>
            <a:r>
              <a:rPr kumimoji="1" lang="zh-CN" altLang="en-US"/>
              <a:t>单击此处编辑母版标题样式</a:t>
            </a:r>
            <a:endParaRPr kumimoji="1" lang="zh-SG" altLang="en-US"/>
          </a:p>
        </p:txBody>
      </p:sp>
      <p:sp>
        <p:nvSpPr>
          <p:cNvPr id="3" name="竖排文字占位符 2">
            <a:extLst>
              <a:ext uri="{FF2B5EF4-FFF2-40B4-BE49-F238E27FC236}">
                <a16:creationId xmlns:a16="http://schemas.microsoft.com/office/drawing/2014/main" id="{E5FEF974-535C-C83E-0ED1-3C19226B0F65}"/>
              </a:ext>
            </a:extLst>
          </p:cNvPr>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endParaRPr kumimoji="1" lang="zh-SG" altLang="en-US"/>
          </a:p>
        </p:txBody>
      </p:sp>
      <p:sp>
        <p:nvSpPr>
          <p:cNvPr id="4" name="日期占位符 3">
            <a:extLst>
              <a:ext uri="{FF2B5EF4-FFF2-40B4-BE49-F238E27FC236}">
                <a16:creationId xmlns:a16="http://schemas.microsoft.com/office/drawing/2014/main" id="{D444713F-42C0-556A-3045-E5C90053ECEF}"/>
              </a:ext>
            </a:extLst>
          </p:cNvPr>
          <p:cNvSpPr>
            <a:spLocks noGrp="1"/>
          </p:cNvSpPr>
          <p:nvPr>
            <p:ph type="dt" sz="half" idx="10"/>
          </p:nvPr>
        </p:nvSpPr>
        <p:spPr/>
        <p:txBody>
          <a:bodyPr/>
          <a:lstStyle/>
          <a:p>
            <a:fld id="{33CA9DC4-A59B-314C-B204-569C1C748E10}" type="datetimeFigureOut">
              <a:rPr kumimoji="1" lang="zh-SG" altLang="en-US" smtClean="0"/>
              <a:t>17/11/2025</a:t>
            </a:fld>
            <a:endParaRPr kumimoji="1" lang="zh-SG" altLang="en-US"/>
          </a:p>
        </p:txBody>
      </p:sp>
      <p:sp>
        <p:nvSpPr>
          <p:cNvPr id="5" name="页脚占位符 4">
            <a:extLst>
              <a:ext uri="{FF2B5EF4-FFF2-40B4-BE49-F238E27FC236}">
                <a16:creationId xmlns:a16="http://schemas.microsoft.com/office/drawing/2014/main" id="{6ACC68D0-7AD9-668D-9C7E-E5709FD4FE55}"/>
              </a:ext>
            </a:extLst>
          </p:cNvPr>
          <p:cNvSpPr>
            <a:spLocks noGrp="1"/>
          </p:cNvSpPr>
          <p:nvPr>
            <p:ph type="ftr" sz="quarter" idx="11"/>
          </p:nvPr>
        </p:nvSpPr>
        <p:spPr/>
        <p:txBody>
          <a:bodyPr/>
          <a:lstStyle/>
          <a:p>
            <a:endParaRPr kumimoji="1" lang="zh-SG" altLang="en-US"/>
          </a:p>
        </p:txBody>
      </p:sp>
      <p:sp>
        <p:nvSpPr>
          <p:cNvPr id="6" name="灯片编号占位符 5">
            <a:extLst>
              <a:ext uri="{FF2B5EF4-FFF2-40B4-BE49-F238E27FC236}">
                <a16:creationId xmlns:a16="http://schemas.microsoft.com/office/drawing/2014/main" id="{0B870B0D-E77C-9769-1924-6A920F3AA2D1}"/>
              </a:ext>
            </a:extLst>
          </p:cNvPr>
          <p:cNvSpPr>
            <a:spLocks noGrp="1"/>
          </p:cNvSpPr>
          <p:nvPr>
            <p:ph type="sldNum" sz="quarter" idx="12"/>
          </p:nvPr>
        </p:nvSpPr>
        <p:spPr/>
        <p:txBody>
          <a:bodyPr/>
          <a:lstStyle/>
          <a:p>
            <a:fld id="{608969BD-96CE-8449-82F6-2FDE83E1CBE9}" type="slidenum">
              <a:rPr kumimoji="1" lang="zh-SG" altLang="en-US" smtClean="0"/>
              <a:t>‹#›</a:t>
            </a:fld>
            <a:endParaRPr kumimoji="1" lang="zh-SG" altLang="en-US"/>
          </a:p>
        </p:txBody>
      </p:sp>
    </p:spTree>
    <p:extLst>
      <p:ext uri="{BB962C8B-B14F-4D97-AF65-F5344CB8AC3E}">
        <p14:creationId xmlns:p14="http://schemas.microsoft.com/office/powerpoint/2010/main" val="1466532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3C04A3-C555-9023-9872-89ED7258F5B6}"/>
              </a:ext>
            </a:extLst>
          </p:cNvPr>
          <p:cNvSpPr>
            <a:spLocks noGrp="1"/>
          </p:cNvSpPr>
          <p:nvPr>
            <p:ph type="title" orient="vert"/>
          </p:nvPr>
        </p:nvSpPr>
        <p:spPr>
          <a:xfrm>
            <a:off x="8724900" y="365125"/>
            <a:ext cx="2628900" cy="5811838"/>
          </a:xfrm>
        </p:spPr>
        <p:txBody>
          <a:bodyPr vert="eaVert"/>
          <a:lstStyle/>
          <a:p>
            <a:r>
              <a:rPr kumimoji="1" lang="zh-CN" altLang="en-US"/>
              <a:t>单击此处编辑母版标题样式</a:t>
            </a:r>
            <a:endParaRPr kumimoji="1" lang="zh-SG" altLang="en-US"/>
          </a:p>
        </p:txBody>
      </p:sp>
      <p:sp>
        <p:nvSpPr>
          <p:cNvPr id="3" name="竖排文字占位符 2">
            <a:extLst>
              <a:ext uri="{FF2B5EF4-FFF2-40B4-BE49-F238E27FC236}">
                <a16:creationId xmlns:a16="http://schemas.microsoft.com/office/drawing/2014/main" id="{2083CB78-3157-082B-CF72-B34299A8EA58}"/>
              </a:ext>
            </a:extLst>
          </p:cNvPr>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endParaRPr kumimoji="1" lang="zh-SG" altLang="en-US"/>
          </a:p>
        </p:txBody>
      </p:sp>
      <p:sp>
        <p:nvSpPr>
          <p:cNvPr id="4" name="日期占位符 3">
            <a:extLst>
              <a:ext uri="{FF2B5EF4-FFF2-40B4-BE49-F238E27FC236}">
                <a16:creationId xmlns:a16="http://schemas.microsoft.com/office/drawing/2014/main" id="{819D0C5D-F5C1-C13B-DBAC-0B70D5E52EE3}"/>
              </a:ext>
            </a:extLst>
          </p:cNvPr>
          <p:cNvSpPr>
            <a:spLocks noGrp="1"/>
          </p:cNvSpPr>
          <p:nvPr>
            <p:ph type="dt" sz="half" idx="10"/>
          </p:nvPr>
        </p:nvSpPr>
        <p:spPr/>
        <p:txBody>
          <a:bodyPr/>
          <a:lstStyle/>
          <a:p>
            <a:fld id="{33CA9DC4-A59B-314C-B204-569C1C748E10}" type="datetimeFigureOut">
              <a:rPr kumimoji="1" lang="zh-SG" altLang="en-US" smtClean="0"/>
              <a:t>17/11/2025</a:t>
            </a:fld>
            <a:endParaRPr kumimoji="1" lang="zh-SG" altLang="en-US"/>
          </a:p>
        </p:txBody>
      </p:sp>
      <p:sp>
        <p:nvSpPr>
          <p:cNvPr id="5" name="页脚占位符 4">
            <a:extLst>
              <a:ext uri="{FF2B5EF4-FFF2-40B4-BE49-F238E27FC236}">
                <a16:creationId xmlns:a16="http://schemas.microsoft.com/office/drawing/2014/main" id="{67D2F5B8-263C-D1F1-8E96-3C8A9BF57455}"/>
              </a:ext>
            </a:extLst>
          </p:cNvPr>
          <p:cNvSpPr>
            <a:spLocks noGrp="1"/>
          </p:cNvSpPr>
          <p:nvPr>
            <p:ph type="ftr" sz="quarter" idx="11"/>
          </p:nvPr>
        </p:nvSpPr>
        <p:spPr/>
        <p:txBody>
          <a:bodyPr/>
          <a:lstStyle/>
          <a:p>
            <a:endParaRPr kumimoji="1" lang="zh-SG" altLang="en-US"/>
          </a:p>
        </p:txBody>
      </p:sp>
      <p:sp>
        <p:nvSpPr>
          <p:cNvPr id="6" name="灯片编号占位符 5">
            <a:extLst>
              <a:ext uri="{FF2B5EF4-FFF2-40B4-BE49-F238E27FC236}">
                <a16:creationId xmlns:a16="http://schemas.microsoft.com/office/drawing/2014/main" id="{91C4E2A2-CDDF-4834-9DF5-8B87711D154F}"/>
              </a:ext>
            </a:extLst>
          </p:cNvPr>
          <p:cNvSpPr>
            <a:spLocks noGrp="1"/>
          </p:cNvSpPr>
          <p:nvPr>
            <p:ph type="sldNum" sz="quarter" idx="12"/>
          </p:nvPr>
        </p:nvSpPr>
        <p:spPr/>
        <p:txBody>
          <a:bodyPr/>
          <a:lstStyle/>
          <a:p>
            <a:fld id="{608969BD-96CE-8449-82F6-2FDE83E1CBE9}" type="slidenum">
              <a:rPr kumimoji="1" lang="zh-SG" altLang="en-US" smtClean="0"/>
              <a:t>‹#›</a:t>
            </a:fld>
            <a:endParaRPr kumimoji="1" lang="zh-SG" altLang="en-US"/>
          </a:p>
        </p:txBody>
      </p:sp>
    </p:spTree>
    <p:extLst>
      <p:ext uri="{BB962C8B-B14F-4D97-AF65-F5344CB8AC3E}">
        <p14:creationId xmlns:p14="http://schemas.microsoft.com/office/powerpoint/2010/main" val="3612052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9E6221-79DD-41BB-569F-AC91EC5C0623}"/>
              </a:ext>
            </a:extLst>
          </p:cNvPr>
          <p:cNvSpPr>
            <a:spLocks noGrp="1"/>
          </p:cNvSpPr>
          <p:nvPr>
            <p:ph type="title"/>
          </p:nvPr>
        </p:nvSpPr>
        <p:spPr/>
        <p:txBody>
          <a:bodyPr/>
          <a:lstStyle/>
          <a:p>
            <a:r>
              <a:rPr kumimoji="1" lang="zh-CN" altLang="en-US"/>
              <a:t>单击此处编辑母版标题样式</a:t>
            </a:r>
            <a:endParaRPr kumimoji="1" lang="zh-SG" altLang="en-US"/>
          </a:p>
        </p:txBody>
      </p:sp>
      <p:sp>
        <p:nvSpPr>
          <p:cNvPr id="3" name="内容占位符 2">
            <a:extLst>
              <a:ext uri="{FF2B5EF4-FFF2-40B4-BE49-F238E27FC236}">
                <a16:creationId xmlns:a16="http://schemas.microsoft.com/office/drawing/2014/main" id="{A1A71F4F-E991-95DD-D0C8-698F3935D46B}"/>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endParaRPr kumimoji="1" lang="zh-SG" altLang="en-US"/>
          </a:p>
        </p:txBody>
      </p:sp>
      <p:sp>
        <p:nvSpPr>
          <p:cNvPr id="4" name="日期占位符 3">
            <a:extLst>
              <a:ext uri="{FF2B5EF4-FFF2-40B4-BE49-F238E27FC236}">
                <a16:creationId xmlns:a16="http://schemas.microsoft.com/office/drawing/2014/main" id="{913E871C-8C11-0C61-99EA-0ABD90C5DB32}"/>
              </a:ext>
            </a:extLst>
          </p:cNvPr>
          <p:cNvSpPr>
            <a:spLocks noGrp="1"/>
          </p:cNvSpPr>
          <p:nvPr>
            <p:ph type="dt" sz="half" idx="10"/>
          </p:nvPr>
        </p:nvSpPr>
        <p:spPr/>
        <p:txBody>
          <a:bodyPr/>
          <a:lstStyle/>
          <a:p>
            <a:fld id="{33CA9DC4-A59B-314C-B204-569C1C748E10}" type="datetimeFigureOut">
              <a:rPr kumimoji="1" lang="zh-SG" altLang="en-US" smtClean="0"/>
              <a:t>17/11/2025</a:t>
            </a:fld>
            <a:endParaRPr kumimoji="1" lang="zh-SG" altLang="en-US"/>
          </a:p>
        </p:txBody>
      </p:sp>
      <p:sp>
        <p:nvSpPr>
          <p:cNvPr id="5" name="页脚占位符 4">
            <a:extLst>
              <a:ext uri="{FF2B5EF4-FFF2-40B4-BE49-F238E27FC236}">
                <a16:creationId xmlns:a16="http://schemas.microsoft.com/office/drawing/2014/main" id="{CF1CCAB6-A466-CAFD-4D34-8713ABC6FA4F}"/>
              </a:ext>
            </a:extLst>
          </p:cNvPr>
          <p:cNvSpPr>
            <a:spLocks noGrp="1"/>
          </p:cNvSpPr>
          <p:nvPr>
            <p:ph type="ftr" sz="quarter" idx="11"/>
          </p:nvPr>
        </p:nvSpPr>
        <p:spPr/>
        <p:txBody>
          <a:bodyPr/>
          <a:lstStyle/>
          <a:p>
            <a:endParaRPr kumimoji="1" lang="zh-SG" altLang="en-US"/>
          </a:p>
        </p:txBody>
      </p:sp>
      <p:sp>
        <p:nvSpPr>
          <p:cNvPr id="6" name="灯片编号占位符 5">
            <a:extLst>
              <a:ext uri="{FF2B5EF4-FFF2-40B4-BE49-F238E27FC236}">
                <a16:creationId xmlns:a16="http://schemas.microsoft.com/office/drawing/2014/main" id="{D52E4DA0-0055-57A8-51F3-B22A8FAA75A7}"/>
              </a:ext>
            </a:extLst>
          </p:cNvPr>
          <p:cNvSpPr>
            <a:spLocks noGrp="1"/>
          </p:cNvSpPr>
          <p:nvPr>
            <p:ph type="sldNum" sz="quarter" idx="12"/>
          </p:nvPr>
        </p:nvSpPr>
        <p:spPr/>
        <p:txBody>
          <a:bodyPr/>
          <a:lstStyle/>
          <a:p>
            <a:fld id="{608969BD-96CE-8449-82F6-2FDE83E1CBE9}" type="slidenum">
              <a:rPr kumimoji="1" lang="zh-SG" altLang="en-US" smtClean="0"/>
              <a:t>‹#›</a:t>
            </a:fld>
            <a:endParaRPr kumimoji="1" lang="zh-SG" altLang="en-US"/>
          </a:p>
        </p:txBody>
      </p:sp>
    </p:spTree>
    <p:extLst>
      <p:ext uri="{BB962C8B-B14F-4D97-AF65-F5344CB8AC3E}">
        <p14:creationId xmlns:p14="http://schemas.microsoft.com/office/powerpoint/2010/main" val="2203401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57BED16-E163-03A8-6DCA-7E34B9C68C28}"/>
              </a:ext>
            </a:extLst>
          </p:cNvPr>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endParaRPr kumimoji="1" lang="zh-SG" altLang="en-US"/>
          </a:p>
        </p:txBody>
      </p:sp>
      <p:sp>
        <p:nvSpPr>
          <p:cNvPr id="3" name="文本占位符 2">
            <a:extLst>
              <a:ext uri="{FF2B5EF4-FFF2-40B4-BE49-F238E27FC236}">
                <a16:creationId xmlns:a16="http://schemas.microsoft.com/office/drawing/2014/main" id="{05FC3983-1F0A-8DF6-BD41-42F8AA22028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BFBE467F-3D9C-A87C-38EC-7F0C3A53DA49}"/>
              </a:ext>
            </a:extLst>
          </p:cNvPr>
          <p:cNvSpPr>
            <a:spLocks noGrp="1"/>
          </p:cNvSpPr>
          <p:nvPr>
            <p:ph type="dt" sz="half" idx="10"/>
          </p:nvPr>
        </p:nvSpPr>
        <p:spPr/>
        <p:txBody>
          <a:bodyPr/>
          <a:lstStyle/>
          <a:p>
            <a:fld id="{33CA9DC4-A59B-314C-B204-569C1C748E10}" type="datetimeFigureOut">
              <a:rPr kumimoji="1" lang="zh-SG" altLang="en-US" smtClean="0"/>
              <a:t>17/11/2025</a:t>
            </a:fld>
            <a:endParaRPr kumimoji="1" lang="zh-SG" altLang="en-US"/>
          </a:p>
        </p:txBody>
      </p:sp>
      <p:sp>
        <p:nvSpPr>
          <p:cNvPr id="5" name="页脚占位符 4">
            <a:extLst>
              <a:ext uri="{FF2B5EF4-FFF2-40B4-BE49-F238E27FC236}">
                <a16:creationId xmlns:a16="http://schemas.microsoft.com/office/drawing/2014/main" id="{69B909EA-22DA-0BD5-4BF0-E992FC355D88}"/>
              </a:ext>
            </a:extLst>
          </p:cNvPr>
          <p:cNvSpPr>
            <a:spLocks noGrp="1"/>
          </p:cNvSpPr>
          <p:nvPr>
            <p:ph type="ftr" sz="quarter" idx="11"/>
          </p:nvPr>
        </p:nvSpPr>
        <p:spPr/>
        <p:txBody>
          <a:bodyPr/>
          <a:lstStyle/>
          <a:p>
            <a:endParaRPr kumimoji="1" lang="zh-SG" altLang="en-US"/>
          </a:p>
        </p:txBody>
      </p:sp>
      <p:sp>
        <p:nvSpPr>
          <p:cNvPr id="6" name="灯片编号占位符 5">
            <a:extLst>
              <a:ext uri="{FF2B5EF4-FFF2-40B4-BE49-F238E27FC236}">
                <a16:creationId xmlns:a16="http://schemas.microsoft.com/office/drawing/2014/main" id="{EAA67994-FCF1-5DBC-617A-BA77DF0E6CC9}"/>
              </a:ext>
            </a:extLst>
          </p:cNvPr>
          <p:cNvSpPr>
            <a:spLocks noGrp="1"/>
          </p:cNvSpPr>
          <p:nvPr>
            <p:ph type="sldNum" sz="quarter" idx="12"/>
          </p:nvPr>
        </p:nvSpPr>
        <p:spPr/>
        <p:txBody>
          <a:bodyPr/>
          <a:lstStyle/>
          <a:p>
            <a:fld id="{608969BD-96CE-8449-82F6-2FDE83E1CBE9}" type="slidenum">
              <a:rPr kumimoji="1" lang="zh-SG" altLang="en-US" smtClean="0"/>
              <a:t>‹#›</a:t>
            </a:fld>
            <a:endParaRPr kumimoji="1" lang="zh-SG" altLang="en-US"/>
          </a:p>
        </p:txBody>
      </p:sp>
    </p:spTree>
    <p:extLst>
      <p:ext uri="{BB962C8B-B14F-4D97-AF65-F5344CB8AC3E}">
        <p14:creationId xmlns:p14="http://schemas.microsoft.com/office/powerpoint/2010/main" val="317553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AC54D7-F9E2-FD47-C076-1D4260F42D5A}"/>
              </a:ext>
            </a:extLst>
          </p:cNvPr>
          <p:cNvSpPr>
            <a:spLocks noGrp="1"/>
          </p:cNvSpPr>
          <p:nvPr>
            <p:ph type="title"/>
          </p:nvPr>
        </p:nvSpPr>
        <p:spPr/>
        <p:txBody>
          <a:bodyPr/>
          <a:lstStyle/>
          <a:p>
            <a:r>
              <a:rPr kumimoji="1" lang="zh-CN" altLang="en-US"/>
              <a:t>单击此处编辑母版标题样式</a:t>
            </a:r>
            <a:endParaRPr kumimoji="1" lang="zh-SG" altLang="en-US"/>
          </a:p>
        </p:txBody>
      </p:sp>
      <p:sp>
        <p:nvSpPr>
          <p:cNvPr id="3" name="内容占位符 2">
            <a:extLst>
              <a:ext uri="{FF2B5EF4-FFF2-40B4-BE49-F238E27FC236}">
                <a16:creationId xmlns:a16="http://schemas.microsoft.com/office/drawing/2014/main" id="{70AC6B22-E41B-79E0-29B4-A6035FC4DC9F}"/>
              </a:ext>
            </a:extLst>
          </p:cNvPr>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endParaRPr kumimoji="1" lang="zh-SG" altLang="en-US"/>
          </a:p>
        </p:txBody>
      </p:sp>
      <p:sp>
        <p:nvSpPr>
          <p:cNvPr id="4" name="内容占位符 3">
            <a:extLst>
              <a:ext uri="{FF2B5EF4-FFF2-40B4-BE49-F238E27FC236}">
                <a16:creationId xmlns:a16="http://schemas.microsoft.com/office/drawing/2014/main" id="{FA14EF20-886A-9092-755A-F91A196765D8}"/>
              </a:ext>
            </a:extLst>
          </p:cNvPr>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endParaRPr kumimoji="1" lang="zh-SG" altLang="en-US"/>
          </a:p>
        </p:txBody>
      </p:sp>
      <p:sp>
        <p:nvSpPr>
          <p:cNvPr id="5" name="日期占位符 4">
            <a:extLst>
              <a:ext uri="{FF2B5EF4-FFF2-40B4-BE49-F238E27FC236}">
                <a16:creationId xmlns:a16="http://schemas.microsoft.com/office/drawing/2014/main" id="{B8F24309-7F45-57DE-EE0B-546CE39D6353}"/>
              </a:ext>
            </a:extLst>
          </p:cNvPr>
          <p:cNvSpPr>
            <a:spLocks noGrp="1"/>
          </p:cNvSpPr>
          <p:nvPr>
            <p:ph type="dt" sz="half" idx="10"/>
          </p:nvPr>
        </p:nvSpPr>
        <p:spPr/>
        <p:txBody>
          <a:bodyPr/>
          <a:lstStyle/>
          <a:p>
            <a:fld id="{33CA9DC4-A59B-314C-B204-569C1C748E10}" type="datetimeFigureOut">
              <a:rPr kumimoji="1" lang="zh-SG" altLang="en-US" smtClean="0"/>
              <a:t>17/11/2025</a:t>
            </a:fld>
            <a:endParaRPr kumimoji="1" lang="zh-SG" altLang="en-US"/>
          </a:p>
        </p:txBody>
      </p:sp>
      <p:sp>
        <p:nvSpPr>
          <p:cNvPr id="6" name="页脚占位符 5">
            <a:extLst>
              <a:ext uri="{FF2B5EF4-FFF2-40B4-BE49-F238E27FC236}">
                <a16:creationId xmlns:a16="http://schemas.microsoft.com/office/drawing/2014/main" id="{87963423-8032-5B14-F6F0-249D16ACE87E}"/>
              </a:ext>
            </a:extLst>
          </p:cNvPr>
          <p:cNvSpPr>
            <a:spLocks noGrp="1"/>
          </p:cNvSpPr>
          <p:nvPr>
            <p:ph type="ftr" sz="quarter" idx="11"/>
          </p:nvPr>
        </p:nvSpPr>
        <p:spPr/>
        <p:txBody>
          <a:bodyPr/>
          <a:lstStyle/>
          <a:p>
            <a:endParaRPr kumimoji="1" lang="zh-SG" altLang="en-US"/>
          </a:p>
        </p:txBody>
      </p:sp>
      <p:sp>
        <p:nvSpPr>
          <p:cNvPr id="7" name="灯片编号占位符 6">
            <a:extLst>
              <a:ext uri="{FF2B5EF4-FFF2-40B4-BE49-F238E27FC236}">
                <a16:creationId xmlns:a16="http://schemas.microsoft.com/office/drawing/2014/main" id="{F95FBEC7-F29C-55C5-0A7C-79C1AF2F75A8}"/>
              </a:ext>
            </a:extLst>
          </p:cNvPr>
          <p:cNvSpPr>
            <a:spLocks noGrp="1"/>
          </p:cNvSpPr>
          <p:nvPr>
            <p:ph type="sldNum" sz="quarter" idx="12"/>
          </p:nvPr>
        </p:nvSpPr>
        <p:spPr/>
        <p:txBody>
          <a:bodyPr/>
          <a:lstStyle/>
          <a:p>
            <a:fld id="{608969BD-96CE-8449-82F6-2FDE83E1CBE9}" type="slidenum">
              <a:rPr kumimoji="1" lang="zh-SG" altLang="en-US" smtClean="0"/>
              <a:t>‹#›</a:t>
            </a:fld>
            <a:endParaRPr kumimoji="1" lang="zh-SG" altLang="en-US"/>
          </a:p>
        </p:txBody>
      </p:sp>
    </p:spTree>
    <p:extLst>
      <p:ext uri="{BB962C8B-B14F-4D97-AF65-F5344CB8AC3E}">
        <p14:creationId xmlns:p14="http://schemas.microsoft.com/office/powerpoint/2010/main" val="91936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6AB369-3FB0-6536-7A3A-9C3E917C284D}"/>
              </a:ext>
            </a:extLst>
          </p:cNvPr>
          <p:cNvSpPr>
            <a:spLocks noGrp="1"/>
          </p:cNvSpPr>
          <p:nvPr>
            <p:ph type="title"/>
          </p:nvPr>
        </p:nvSpPr>
        <p:spPr>
          <a:xfrm>
            <a:off x="839788" y="365125"/>
            <a:ext cx="10515600" cy="1325563"/>
          </a:xfrm>
        </p:spPr>
        <p:txBody>
          <a:bodyPr/>
          <a:lstStyle/>
          <a:p>
            <a:r>
              <a:rPr kumimoji="1" lang="zh-CN" altLang="en-US"/>
              <a:t>单击此处编辑母版标题样式</a:t>
            </a:r>
            <a:endParaRPr kumimoji="1" lang="zh-SG" altLang="en-US"/>
          </a:p>
        </p:txBody>
      </p:sp>
      <p:sp>
        <p:nvSpPr>
          <p:cNvPr id="3" name="文本占位符 2">
            <a:extLst>
              <a:ext uri="{FF2B5EF4-FFF2-40B4-BE49-F238E27FC236}">
                <a16:creationId xmlns:a16="http://schemas.microsoft.com/office/drawing/2014/main" id="{45E1CF83-EE33-DD82-98CF-32784777E1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90786FED-AD67-B763-5073-C8C096E2A641}"/>
              </a:ext>
            </a:extLst>
          </p:cNvPr>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endParaRPr kumimoji="1" lang="zh-SG" altLang="en-US"/>
          </a:p>
        </p:txBody>
      </p:sp>
      <p:sp>
        <p:nvSpPr>
          <p:cNvPr id="5" name="文本占位符 4">
            <a:extLst>
              <a:ext uri="{FF2B5EF4-FFF2-40B4-BE49-F238E27FC236}">
                <a16:creationId xmlns:a16="http://schemas.microsoft.com/office/drawing/2014/main" id="{2972988E-70D3-9F8F-BC71-688FBEE908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EF8E3472-8CE0-E4C2-3C74-F4A495D0680F}"/>
              </a:ext>
            </a:extLst>
          </p:cNvPr>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endParaRPr kumimoji="1" lang="zh-SG" altLang="en-US"/>
          </a:p>
        </p:txBody>
      </p:sp>
      <p:sp>
        <p:nvSpPr>
          <p:cNvPr id="7" name="日期占位符 6">
            <a:extLst>
              <a:ext uri="{FF2B5EF4-FFF2-40B4-BE49-F238E27FC236}">
                <a16:creationId xmlns:a16="http://schemas.microsoft.com/office/drawing/2014/main" id="{00B2366E-FC3A-CC64-7D72-F2C23A56B431}"/>
              </a:ext>
            </a:extLst>
          </p:cNvPr>
          <p:cNvSpPr>
            <a:spLocks noGrp="1"/>
          </p:cNvSpPr>
          <p:nvPr>
            <p:ph type="dt" sz="half" idx="10"/>
          </p:nvPr>
        </p:nvSpPr>
        <p:spPr/>
        <p:txBody>
          <a:bodyPr/>
          <a:lstStyle/>
          <a:p>
            <a:fld id="{33CA9DC4-A59B-314C-B204-569C1C748E10}" type="datetimeFigureOut">
              <a:rPr kumimoji="1" lang="zh-SG" altLang="en-US" smtClean="0"/>
              <a:t>17/11/2025</a:t>
            </a:fld>
            <a:endParaRPr kumimoji="1" lang="zh-SG" altLang="en-US"/>
          </a:p>
        </p:txBody>
      </p:sp>
      <p:sp>
        <p:nvSpPr>
          <p:cNvPr id="8" name="页脚占位符 7">
            <a:extLst>
              <a:ext uri="{FF2B5EF4-FFF2-40B4-BE49-F238E27FC236}">
                <a16:creationId xmlns:a16="http://schemas.microsoft.com/office/drawing/2014/main" id="{28662780-27C0-71B4-3072-FDE425010FE1}"/>
              </a:ext>
            </a:extLst>
          </p:cNvPr>
          <p:cNvSpPr>
            <a:spLocks noGrp="1"/>
          </p:cNvSpPr>
          <p:nvPr>
            <p:ph type="ftr" sz="quarter" idx="11"/>
          </p:nvPr>
        </p:nvSpPr>
        <p:spPr/>
        <p:txBody>
          <a:bodyPr/>
          <a:lstStyle/>
          <a:p>
            <a:endParaRPr kumimoji="1" lang="zh-SG" altLang="en-US"/>
          </a:p>
        </p:txBody>
      </p:sp>
      <p:sp>
        <p:nvSpPr>
          <p:cNvPr id="9" name="灯片编号占位符 8">
            <a:extLst>
              <a:ext uri="{FF2B5EF4-FFF2-40B4-BE49-F238E27FC236}">
                <a16:creationId xmlns:a16="http://schemas.microsoft.com/office/drawing/2014/main" id="{F1C7B7F2-591F-5131-C434-F6B9A60C0A89}"/>
              </a:ext>
            </a:extLst>
          </p:cNvPr>
          <p:cNvSpPr>
            <a:spLocks noGrp="1"/>
          </p:cNvSpPr>
          <p:nvPr>
            <p:ph type="sldNum" sz="quarter" idx="12"/>
          </p:nvPr>
        </p:nvSpPr>
        <p:spPr/>
        <p:txBody>
          <a:bodyPr/>
          <a:lstStyle/>
          <a:p>
            <a:fld id="{608969BD-96CE-8449-82F6-2FDE83E1CBE9}" type="slidenum">
              <a:rPr kumimoji="1" lang="zh-SG" altLang="en-US" smtClean="0"/>
              <a:t>‹#›</a:t>
            </a:fld>
            <a:endParaRPr kumimoji="1" lang="zh-SG" altLang="en-US"/>
          </a:p>
        </p:txBody>
      </p:sp>
    </p:spTree>
    <p:extLst>
      <p:ext uri="{BB962C8B-B14F-4D97-AF65-F5344CB8AC3E}">
        <p14:creationId xmlns:p14="http://schemas.microsoft.com/office/powerpoint/2010/main" val="865965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579B36-E742-D999-B317-0ECE9287968D}"/>
              </a:ext>
            </a:extLst>
          </p:cNvPr>
          <p:cNvSpPr>
            <a:spLocks noGrp="1"/>
          </p:cNvSpPr>
          <p:nvPr>
            <p:ph type="title"/>
          </p:nvPr>
        </p:nvSpPr>
        <p:spPr/>
        <p:txBody>
          <a:bodyPr/>
          <a:lstStyle/>
          <a:p>
            <a:r>
              <a:rPr kumimoji="1" lang="zh-CN" altLang="en-US"/>
              <a:t>单击此处编辑母版标题样式</a:t>
            </a:r>
            <a:endParaRPr kumimoji="1" lang="zh-SG" altLang="en-US"/>
          </a:p>
        </p:txBody>
      </p:sp>
      <p:sp>
        <p:nvSpPr>
          <p:cNvPr id="3" name="日期占位符 2">
            <a:extLst>
              <a:ext uri="{FF2B5EF4-FFF2-40B4-BE49-F238E27FC236}">
                <a16:creationId xmlns:a16="http://schemas.microsoft.com/office/drawing/2014/main" id="{92A5DB0A-3CC8-913F-B5CF-A40DA0DE6BA1}"/>
              </a:ext>
            </a:extLst>
          </p:cNvPr>
          <p:cNvSpPr>
            <a:spLocks noGrp="1"/>
          </p:cNvSpPr>
          <p:nvPr>
            <p:ph type="dt" sz="half" idx="10"/>
          </p:nvPr>
        </p:nvSpPr>
        <p:spPr/>
        <p:txBody>
          <a:bodyPr/>
          <a:lstStyle/>
          <a:p>
            <a:fld id="{33CA9DC4-A59B-314C-B204-569C1C748E10}" type="datetimeFigureOut">
              <a:rPr kumimoji="1" lang="zh-SG" altLang="en-US" smtClean="0"/>
              <a:t>17/11/2025</a:t>
            </a:fld>
            <a:endParaRPr kumimoji="1" lang="zh-SG" altLang="en-US"/>
          </a:p>
        </p:txBody>
      </p:sp>
      <p:sp>
        <p:nvSpPr>
          <p:cNvPr id="4" name="页脚占位符 3">
            <a:extLst>
              <a:ext uri="{FF2B5EF4-FFF2-40B4-BE49-F238E27FC236}">
                <a16:creationId xmlns:a16="http://schemas.microsoft.com/office/drawing/2014/main" id="{0F549E9B-990E-69E0-A0F8-5C14C698FB92}"/>
              </a:ext>
            </a:extLst>
          </p:cNvPr>
          <p:cNvSpPr>
            <a:spLocks noGrp="1"/>
          </p:cNvSpPr>
          <p:nvPr>
            <p:ph type="ftr" sz="quarter" idx="11"/>
          </p:nvPr>
        </p:nvSpPr>
        <p:spPr/>
        <p:txBody>
          <a:bodyPr/>
          <a:lstStyle/>
          <a:p>
            <a:endParaRPr kumimoji="1" lang="zh-SG" altLang="en-US"/>
          </a:p>
        </p:txBody>
      </p:sp>
      <p:sp>
        <p:nvSpPr>
          <p:cNvPr id="5" name="灯片编号占位符 4">
            <a:extLst>
              <a:ext uri="{FF2B5EF4-FFF2-40B4-BE49-F238E27FC236}">
                <a16:creationId xmlns:a16="http://schemas.microsoft.com/office/drawing/2014/main" id="{1F67EB4A-6F43-FA5D-F32E-03BF5E8952CD}"/>
              </a:ext>
            </a:extLst>
          </p:cNvPr>
          <p:cNvSpPr>
            <a:spLocks noGrp="1"/>
          </p:cNvSpPr>
          <p:nvPr>
            <p:ph type="sldNum" sz="quarter" idx="12"/>
          </p:nvPr>
        </p:nvSpPr>
        <p:spPr/>
        <p:txBody>
          <a:bodyPr/>
          <a:lstStyle/>
          <a:p>
            <a:fld id="{608969BD-96CE-8449-82F6-2FDE83E1CBE9}" type="slidenum">
              <a:rPr kumimoji="1" lang="zh-SG" altLang="en-US" smtClean="0"/>
              <a:t>‹#›</a:t>
            </a:fld>
            <a:endParaRPr kumimoji="1" lang="zh-SG" altLang="en-US"/>
          </a:p>
        </p:txBody>
      </p:sp>
    </p:spTree>
    <p:extLst>
      <p:ext uri="{BB962C8B-B14F-4D97-AF65-F5344CB8AC3E}">
        <p14:creationId xmlns:p14="http://schemas.microsoft.com/office/powerpoint/2010/main" val="1028835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73E8E3F-E88C-9BAD-8583-D2267ADB9CE4}"/>
              </a:ext>
            </a:extLst>
          </p:cNvPr>
          <p:cNvSpPr>
            <a:spLocks noGrp="1"/>
          </p:cNvSpPr>
          <p:nvPr>
            <p:ph type="dt" sz="half" idx="10"/>
          </p:nvPr>
        </p:nvSpPr>
        <p:spPr/>
        <p:txBody>
          <a:bodyPr/>
          <a:lstStyle/>
          <a:p>
            <a:fld id="{33CA9DC4-A59B-314C-B204-569C1C748E10}" type="datetimeFigureOut">
              <a:rPr kumimoji="1" lang="zh-SG" altLang="en-US" smtClean="0"/>
              <a:t>17/11/2025</a:t>
            </a:fld>
            <a:endParaRPr kumimoji="1" lang="zh-SG" altLang="en-US"/>
          </a:p>
        </p:txBody>
      </p:sp>
      <p:sp>
        <p:nvSpPr>
          <p:cNvPr id="3" name="页脚占位符 2">
            <a:extLst>
              <a:ext uri="{FF2B5EF4-FFF2-40B4-BE49-F238E27FC236}">
                <a16:creationId xmlns:a16="http://schemas.microsoft.com/office/drawing/2014/main" id="{19D4D6DF-D1F2-DED4-E83B-87465A53A278}"/>
              </a:ext>
            </a:extLst>
          </p:cNvPr>
          <p:cNvSpPr>
            <a:spLocks noGrp="1"/>
          </p:cNvSpPr>
          <p:nvPr>
            <p:ph type="ftr" sz="quarter" idx="11"/>
          </p:nvPr>
        </p:nvSpPr>
        <p:spPr/>
        <p:txBody>
          <a:bodyPr/>
          <a:lstStyle/>
          <a:p>
            <a:endParaRPr kumimoji="1" lang="zh-SG" altLang="en-US"/>
          </a:p>
        </p:txBody>
      </p:sp>
      <p:sp>
        <p:nvSpPr>
          <p:cNvPr id="4" name="灯片编号占位符 3">
            <a:extLst>
              <a:ext uri="{FF2B5EF4-FFF2-40B4-BE49-F238E27FC236}">
                <a16:creationId xmlns:a16="http://schemas.microsoft.com/office/drawing/2014/main" id="{7917F418-6D9A-1B67-8CE2-21715690399C}"/>
              </a:ext>
            </a:extLst>
          </p:cNvPr>
          <p:cNvSpPr>
            <a:spLocks noGrp="1"/>
          </p:cNvSpPr>
          <p:nvPr>
            <p:ph type="sldNum" sz="quarter" idx="12"/>
          </p:nvPr>
        </p:nvSpPr>
        <p:spPr/>
        <p:txBody>
          <a:bodyPr/>
          <a:lstStyle/>
          <a:p>
            <a:fld id="{608969BD-96CE-8449-82F6-2FDE83E1CBE9}" type="slidenum">
              <a:rPr kumimoji="1" lang="zh-SG" altLang="en-US" smtClean="0"/>
              <a:t>‹#›</a:t>
            </a:fld>
            <a:endParaRPr kumimoji="1" lang="zh-SG" altLang="en-US"/>
          </a:p>
        </p:txBody>
      </p:sp>
    </p:spTree>
    <p:extLst>
      <p:ext uri="{BB962C8B-B14F-4D97-AF65-F5344CB8AC3E}">
        <p14:creationId xmlns:p14="http://schemas.microsoft.com/office/powerpoint/2010/main" val="1201337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C6D7A0-A6FD-F09A-69FB-7500DA2DBB97}"/>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endParaRPr kumimoji="1" lang="zh-SG" altLang="en-US"/>
          </a:p>
        </p:txBody>
      </p:sp>
      <p:sp>
        <p:nvSpPr>
          <p:cNvPr id="3" name="内容占位符 2">
            <a:extLst>
              <a:ext uri="{FF2B5EF4-FFF2-40B4-BE49-F238E27FC236}">
                <a16:creationId xmlns:a16="http://schemas.microsoft.com/office/drawing/2014/main" id="{88D21D0A-009A-2873-41C8-33B3740F51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endParaRPr kumimoji="1" lang="zh-SG" altLang="en-US"/>
          </a:p>
        </p:txBody>
      </p:sp>
      <p:sp>
        <p:nvSpPr>
          <p:cNvPr id="4" name="文本占位符 3">
            <a:extLst>
              <a:ext uri="{FF2B5EF4-FFF2-40B4-BE49-F238E27FC236}">
                <a16:creationId xmlns:a16="http://schemas.microsoft.com/office/drawing/2014/main" id="{F2A5FD14-F619-7881-A312-10274469B6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1B01BAA1-E78B-31E8-E275-F1881C4ADDDD}"/>
              </a:ext>
            </a:extLst>
          </p:cNvPr>
          <p:cNvSpPr>
            <a:spLocks noGrp="1"/>
          </p:cNvSpPr>
          <p:nvPr>
            <p:ph type="dt" sz="half" idx="10"/>
          </p:nvPr>
        </p:nvSpPr>
        <p:spPr/>
        <p:txBody>
          <a:bodyPr/>
          <a:lstStyle/>
          <a:p>
            <a:fld id="{33CA9DC4-A59B-314C-B204-569C1C748E10}" type="datetimeFigureOut">
              <a:rPr kumimoji="1" lang="zh-SG" altLang="en-US" smtClean="0"/>
              <a:t>17/11/2025</a:t>
            </a:fld>
            <a:endParaRPr kumimoji="1" lang="zh-SG" altLang="en-US"/>
          </a:p>
        </p:txBody>
      </p:sp>
      <p:sp>
        <p:nvSpPr>
          <p:cNvPr id="6" name="页脚占位符 5">
            <a:extLst>
              <a:ext uri="{FF2B5EF4-FFF2-40B4-BE49-F238E27FC236}">
                <a16:creationId xmlns:a16="http://schemas.microsoft.com/office/drawing/2014/main" id="{55A2FC68-8816-14A1-ABD5-8F7C321EF4BA}"/>
              </a:ext>
            </a:extLst>
          </p:cNvPr>
          <p:cNvSpPr>
            <a:spLocks noGrp="1"/>
          </p:cNvSpPr>
          <p:nvPr>
            <p:ph type="ftr" sz="quarter" idx="11"/>
          </p:nvPr>
        </p:nvSpPr>
        <p:spPr/>
        <p:txBody>
          <a:bodyPr/>
          <a:lstStyle/>
          <a:p>
            <a:endParaRPr kumimoji="1" lang="zh-SG" altLang="en-US"/>
          </a:p>
        </p:txBody>
      </p:sp>
      <p:sp>
        <p:nvSpPr>
          <p:cNvPr id="7" name="灯片编号占位符 6">
            <a:extLst>
              <a:ext uri="{FF2B5EF4-FFF2-40B4-BE49-F238E27FC236}">
                <a16:creationId xmlns:a16="http://schemas.microsoft.com/office/drawing/2014/main" id="{EF3F4955-BC51-F383-ECAE-156C4F36B51A}"/>
              </a:ext>
            </a:extLst>
          </p:cNvPr>
          <p:cNvSpPr>
            <a:spLocks noGrp="1"/>
          </p:cNvSpPr>
          <p:nvPr>
            <p:ph type="sldNum" sz="quarter" idx="12"/>
          </p:nvPr>
        </p:nvSpPr>
        <p:spPr/>
        <p:txBody>
          <a:bodyPr/>
          <a:lstStyle/>
          <a:p>
            <a:fld id="{608969BD-96CE-8449-82F6-2FDE83E1CBE9}" type="slidenum">
              <a:rPr kumimoji="1" lang="zh-SG" altLang="en-US" smtClean="0"/>
              <a:t>‹#›</a:t>
            </a:fld>
            <a:endParaRPr kumimoji="1" lang="zh-SG" altLang="en-US"/>
          </a:p>
        </p:txBody>
      </p:sp>
    </p:spTree>
    <p:extLst>
      <p:ext uri="{BB962C8B-B14F-4D97-AF65-F5344CB8AC3E}">
        <p14:creationId xmlns:p14="http://schemas.microsoft.com/office/powerpoint/2010/main" val="2986395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251394-F543-66BD-C4DB-9EDC664C381A}"/>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endParaRPr kumimoji="1" lang="zh-SG" altLang="en-US"/>
          </a:p>
        </p:txBody>
      </p:sp>
      <p:sp>
        <p:nvSpPr>
          <p:cNvPr id="3" name="图片占位符 2">
            <a:extLst>
              <a:ext uri="{FF2B5EF4-FFF2-40B4-BE49-F238E27FC236}">
                <a16:creationId xmlns:a16="http://schemas.microsoft.com/office/drawing/2014/main" id="{620F3656-08DA-2E2D-6BAC-8DA76DAAE9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SG" altLang="en-US"/>
          </a:p>
        </p:txBody>
      </p:sp>
      <p:sp>
        <p:nvSpPr>
          <p:cNvPr id="4" name="文本占位符 3">
            <a:extLst>
              <a:ext uri="{FF2B5EF4-FFF2-40B4-BE49-F238E27FC236}">
                <a16:creationId xmlns:a16="http://schemas.microsoft.com/office/drawing/2014/main" id="{78CB14B0-73A6-8C09-0AF4-3D3160825C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0FFC7031-DD2E-5263-4338-D1194B663C08}"/>
              </a:ext>
            </a:extLst>
          </p:cNvPr>
          <p:cNvSpPr>
            <a:spLocks noGrp="1"/>
          </p:cNvSpPr>
          <p:nvPr>
            <p:ph type="dt" sz="half" idx="10"/>
          </p:nvPr>
        </p:nvSpPr>
        <p:spPr/>
        <p:txBody>
          <a:bodyPr/>
          <a:lstStyle/>
          <a:p>
            <a:fld id="{33CA9DC4-A59B-314C-B204-569C1C748E10}" type="datetimeFigureOut">
              <a:rPr kumimoji="1" lang="zh-SG" altLang="en-US" smtClean="0"/>
              <a:t>17/11/2025</a:t>
            </a:fld>
            <a:endParaRPr kumimoji="1" lang="zh-SG" altLang="en-US"/>
          </a:p>
        </p:txBody>
      </p:sp>
      <p:sp>
        <p:nvSpPr>
          <p:cNvPr id="6" name="页脚占位符 5">
            <a:extLst>
              <a:ext uri="{FF2B5EF4-FFF2-40B4-BE49-F238E27FC236}">
                <a16:creationId xmlns:a16="http://schemas.microsoft.com/office/drawing/2014/main" id="{7D75813F-A5A3-EC4A-C44C-D4214578FBA5}"/>
              </a:ext>
            </a:extLst>
          </p:cNvPr>
          <p:cNvSpPr>
            <a:spLocks noGrp="1"/>
          </p:cNvSpPr>
          <p:nvPr>
            <p:ph type="ftr" sz="quarter" idx="11"/>
          </p:nvPr>
        </p:nvSpPr>
        <p:spPr/>
        <p:txBody>
          <a:bodyPr/>
          <a:lstStyle/>
          <a:p>
            <a:endParaRPr kumimoji="1" lang="zh-SG" altLang="en-US"/>
          </a:p>
        </p:txBody>
      </p:sp>
      <p:sp>
        <p:nvSpPr>
          <p:cNvPr id="7" name="灯片编号占位符 6">
            <a:extLst>
              <a:ext uri="{FF2B5EF4-FFF2-40B4-BE49-F238E27FC236}">
                <a16:creationId xmlns:a16="http://schemas.microsoft.com/office/drawing/2014/main" id="{24657B31-B1AD-7885-82DB-E5735ECB3342}"/>
              </a:ext>
            </a:extLst>
          </p:cNvPr>
          <p:cNvSpPr>
            <a:spLocks noGrp="1"/>
          </p:cNvSpPr>
          <p:nvPr>
            <p:ph type="sldNum" sz="quarter" idx="12"/>
          </p:nvPr>
        </p:nvSpPr>
        <p:spPr/>
        <p:txBody>
          <a:bodyPr/>
          <a:lstStyle/>
          <a:p>
            <a:fld id="{608969BD-96CE-8449-82F6-2FDE83E1CBE9}" type="slidenum">
              <a:rPr kumimoji="1" lang="zh-SG" altLang="en-US" smtClean="0"/>
              <a:t>‹#›</a:t>
            </a:fld>
            <a:endParaRPr kumimoji="1" lang="zh-SG" altLang="en-US"/>
          </a:p>
        </p:txBody>
      </p:sp>
    </p:spTree>
    <p:extLst>
      <p:ext uri="{BB962C8B-B14F-4D97-AF65-F5344CB8AC3E}">
        <p14:creationId xmlns:p14="http://schemas.microsoft.com/office/powerpoint/2010/main" val="544778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55FBC80-790C-5F50-8C81-78061C8F11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dirty="0"/>
              <a:t>单击此处编辑母版标题样式</a:t>
            </a:r>
            <a:endParaRPr kumimoji="1" lang="zh-SG" altLang="en-US" dirty="0"/>
          </a:p>
        </p:txBody>
      </p:sp>
      <p:sp>
        <p:nvSpPr>
          <p:cNvPr id="3" name="文本占位符 2">
            <a:extLst>
              <a:ext uri="{FF2B5EF4-FFF2-40B4-BE49-F238E27FC236}">
                <a16:creationId xmlns:a16="http://schemas.microsoft.com/office/drawing/2014/main" id="{B96DFC8F-7BFE-3035-DE6D-1A05043D25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endParaRPr kumimoji="1" lang="zh-SG" altLang="en-US"/>
          </a:p>
        </p:txBody>
      </p:sp>
      <p:sp>
        <p:nvSpPr>
          <p:cNvPr id="4" name="日期占位符 3">
            <a:extLst>
              <a:ext uri="{FF2B5EF4-FFF2-40B4-BE49-F238E27FC236}">
                <a16:creationId xmlns:a16="http://schemas.microsoft.com/office/drawing/2014/main" id="{F078945D-1B4C-A114-2055-23C9FE42CD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3CA9DC4-A59B-314C-B204-569C1C748E10}" type="datetimeFigureOut">
              <a:rPr kumimoji="1" lang="zh-SG" altLang="en-US" smtClean="0"/>
              <a:t>17/11/2025</a:t>
            </a:fld>
            <a:endParaRPr kumimoji="1" lang="zh-SG" altLang="en-US"/>
          </a:p>
        </p:txBody>
      </p:sp>
      <p:sp>
        <p:nvSpPr>
          <p:cNvPr id="5" name="页脚占位符 4">
            <a:extLst>
              <a:ext uri="{FF2B5EF4-FFF2-40B4-BE49-F238E27FC236}">
                <a16:creationId xmlns:a16="http://schemas.microsoft.com/office/drawing/2014/main" id="{F102DC23-17B1-E9EC-910A-7A9CA55A5B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zh-SG" altLang="en-US"/>
          </a:p>
        </p:txBody>
      </p:sp>
      <p:sp>
        <p:nvSpPr>
          <p:cNvPr id="6" name="灯片编号占位符 5">
            <a:extLst>
              <a:ext uri="{FF2B5EF4-FFF2-40B4-BE49-F238E27FC236}">
                <a16:creationId xmlns:a16="http://schemas.microsoft.com/office/drawing/2014/main" id="{71A1F8C6-B07B-2AF9-FC9D-E820FCAAEC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08969BD-96CE-8449-82F6-2FDE83E1CBE9}" type="slidenum">
              <a:rPr kumimoji="1" lang="zh-SG" altLang="en-US" smtClean="0"/>
              <a:t>‹#›</a:t>
            </a:fld>
            <a:endParaRPr kumimoji="1" lang="zh-SG" altLang="en-US"/>
          </a:p>
        </p:txBody>
      </p:sp>
    </p:spTree>
    <p:extLst>
      <p:ext uri="{BB962C8B-B14F-4D97-AF65-F5344CB8AC3E}">
        <p14:creationId xmlns:p14="http://schemas.microsoft.com/office/powerpoint/2010/main" val="21097684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S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0.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37.png"/><Relationship Id="rId4" Type="http://schemas.openxmlformats.org/officeDocument/2006/relationships/image" Target="../media/image84.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3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png"/></Relationships>
</file>

<file path=ppt/slides/_rels/slide3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34.png"/><Relationship Id="rId4" Type="http://schemas.openxmlformats.org/officeDocument/2006/relationships/image" Target="../media/image95.png"/></Relationships>
</file>

<file path=ppt/slides/_rels/slide3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3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jpe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ount Marapi spews volcanic materials during its eruption in Agam, West Sumatra, Indonesia, Monday, Dec. 4, 2023. The volcano spewed thick columns of ash as high as 3,000 meters (9,800 feet) into the sky in a sudden eruption Sunday and hot ash clouds spread several miles (kilometers). (AP Photo/Ardhy Fernando)">
            <a:extLst>
              <a:ext uri="{FF2B5EF4-FFF2-40B4-BE49-F238E27FC236}">
                <a16:creationId xmlns:a16="http://schemas.microsoft.com/office/drawing/2014/main" id="{27A96C08-2E9F-3D7E-68CB-9017A3FE46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832"/>
            <a:ext cx="10257415" cy="6836167"/>
          </a:xfrm>
          <a:prstGeom prst="rect">
            <a:avLst/>
          </a:prstGeom>
          <a:noFill/>
          <a:extLst>
            <a:ext uri="{909E8E84-426E-40DD-AFC4-6F175D3DCCD1}">
              <a14:hiddenFill xmlns:a14="http://schemas.microsoft.com/office/drawing/2010/main">
                <a:solidFill>
                  <a:srgbClr val="FFFFFF"/>
                </a:solidFill>
              </a14:hiddenFill>
            </a:ext>
          </a:extLst>
        </p:spPr>
      </p:pic>
      <p:sp>
        <p:nvSpPr>
          <p:cNvPr id="5" name="标题 1">
            <a:extLst>
              <a:ext uri="{FF2B5EF4-FFF2-40B4-BE49-F238E27FC236}">
                <a16:creationId xmlns:a16="http://schemas.microsoft.com/office/drawing/2014/main" id="{8ECE6A9E-A5CD-1E88-D841-421EBA4506DD}"/>
              </a:ext>
            </a:extLst>
          </p:cNvPr>
          <p:cNvSpPr>
            <a:spLocks noGrp="1"/>
          </p:cNvSpPr>
          <p:nvPr>
            <p:ph type="ctrTitle"/>
          </p:nvPr>
        </p:nvSpPr>
        <p:spPr>
          <a:xfrm>
            <a:off x="0" y="3004328"/>
            <a:ext cx="12192000" cy="1252330"/>
          </a:xfrm>
          <a:solidFill>
            <a:schemeClr val="bg1">
              <a:alpha val="80000"/>
            </a:schemeClr>
          </a:solidFill>
        </p:spPr>
        <p:txBody>
          <a:bodyPr>
            <a:noAutofit/>
          </a:bodyPr>
          <a:lstStyle/>
          <a:p>
            <a:pPr>
              <a:lnSpc>
                <a:spcPct val="130000"/>
              </a:lnSpc>
              <a:spcBef>
                <a:spcPts val="0"/>
              </a:spcBef>
            </a:pPr>
            <a:r>
              <a:rPr kumimoji="1" lang="en-US" altLang="zh-SG" sz="2800" b="1" dirty="0"/>
              <a:t>Machine Learning Identifies Precursory Long-Period Earthquake Signals Preceding Gas-driven Eruptions at Marapi Volcano, Indonesia</a:t>
            </a:r>
            <a:endParaRPr kumimoji="1" lang="zh-SG" altLang="en-US" sz="2800" b="1" dirty="0"/>
          </a:p>
        </p:txBody>
      </p:sp>
      <p:sp>
        <p:nvSpPr>
          <p:cNvPr id="6" name="副标题 2">
            <a:extLst>
              <a:ext uri="{FF2B5EF4-FFF2-40B4-BE49-F238E27FC236}">
                <a16:creationId xmlns:a16="http://schemas.microsoft.com/office/drawing/2014/main" id="{5C818B70-CBAF-AD6E-F41F-8DD9A6416048}"/>
              </a:ext>
            </a:extLst>
          </p:cNvPr>
          <p:cNvSpPr>
            <a:spLocks noGrp="1"/>
          </p:cNvSpPr>
          <p:nvPr>
            <p:ph type="subTitle" idx="1"/>
          </p:nvPr>
        </p:nvSpPr>
        <p:spPr>
          <a:xfrm>
            <a:off x="1934585" y="5204288"/>
            <a:ext cx="7141628" cy="1108925"/>
          </a:xfrm>
        </p:spPr>
        <p:txBody>
          <a:bodyPr>
            <a:normAutofit fontScale="92500" lnSpcReduction="20000"/>
          </a:bodyPr>
          <a:lstStyle/>
          <a:p>
            <a:r>
              <a:rPr kumimoji="1" lang="en-US" altLang="zh-SG" b="1" dirty="0">
                <a:solidFill>
                  <a:schemeClr val="bg1"/>
                </a:solidFill>
              </a:rPr>
              <a:t>Mingye Feng </a:t>
            </a:r>
          </a:p>
          <a:p>
            <a:r>
              <a:rPr kumimoji="1" lang="en-US" altLang="zh-SG" b="1" dirty="0">
                <a:solidFill>
                  <a:schemeClr val="bg1"/>
                </a:solidFill>
              </a:rPr>
              <a:t>Research Fellow, Earth Observatory of Singapore</a:t>
            </a:r>
          </a:p>
          <a:p>
            <a:r>
              <a:rPr kumimoji="1" lang="en-US" altLang="zh-SG" b="1" dirty="0">
                <a:solidFill>
                  <a:schemeClr val="bg1"/>
                </a:solidFill>
              </a:rPr>
              <a:t>Nov 18, 2025</a:t>
            </a:r>
          </a:p>
        </p:txBody>
      </p:sp>
      <p:sp>
        <p:nvSpPr>
          <p:cNvPr id="7" name="文本框 6">
            <a:extLst>
              <a:ext uri="{FF2B5EF4-FFF2-40B4-BE49-F238E27FC236}">
                <a16:creationId xmlns:a16="http://schemas.microsoft.com/office/drawing/2014/main" id="{6EFC3C39-0F47-92DD-838C-262D3238D051}"/>
              </a:ext>
            </a:extLst>
          </p:cNvPr>
          <p:cNvSpPr txBox="1"/>
          <p:nvPr/>
        </p:nvSpPr>
        <p:spPr>
          <a:xfrm>
            <a:off x="9557946" y="1003366"/>
            <a:ext cx="2634054" cy="369332"/>
          </a:xfrm>
          <a:prstGeom prst="rect">
            <a:avLst/>
          </a:prstGeom>
          <a:noFill/>
        </p:spPr>
        <p:txBody>
          <a:bodyPr wrap="none" rtlCol="0">
            <a:spAutoFit/>
          </a:bodyPr>
          <a:lstStyle/>
          <a:p>
            <a:r>
              <a:rPr kumimoji="1" lang="en-US" altLang="zh-SG" i="1" dirty="0"/>
              <a:t>Research in progress ...</a:t>
            </a:r>
            <a:endParaRPr kumimoji="1" lang="zh-SG" altLang="en-US" i="1" dirty="0"/>
          </a:p>
        </p:txBody>
      </p:sp>
      <p:sp>
        <p:nvSpPr>
          <p:cNvPr id="8" name="文本框 7">
            <a:extLst>
              <a:ext uri="{FF2B5EF4-FFF2-40B4-BE49-F238E27FC236}">
                <a16:creationId xmlns:a16="http://schemas.microsoft.com/office/drawing/2014/main" id="{1A08B97C-EDEE-CEAA-5F37-1595EFC1861C}"/>
              </a:ext>
            </a:extLst>
          </p:cNvPr>
          <p:cNvSpPr txBox="1"/>
          <p:nvPr/>
        </p:nvSpPr>
        <p:spPr>
          <a:xfrm>
            <a:off x="10622183" y="6434655"/>
            <a:ext cx="1040670" cy="307777"/>
          </a:xfrm>
          <a:prstGeom prst="rect">
            <a:avLst/>
          </a:prstGeom>
          <a:noFill/>
        </p:spPr>
        <p:txBody>
          <a:bodyPr wrap="none" rtlCol="0">
            <a:spAutoFit/>
          </a:bodyPr>
          <a:lstStyle/>
          <a:p>
            <a:r>
              <a:rPr kumimoji="1" lang="en" altLang="zh-SG" sz="1400" i="1" dirty="0" err="1">
                <a:solidFill>
                  <a:schemeClr val="bg1">
                    <a:lumMod val="50000"/>
                  </a:schemeClr>
                </a:solidFill>
              </a:rPr>
              <a:t>thehill.com</a:t>
            </a:r>
            <a:endParaRPr kumimoji="1" lang="zh-SG" altLang="en-US" sz="1400" i="1" dirty="0">
              <a:solidFill>
                <a:schemeClr val="bg1">
                  <a:lumMod val="50000"/>
                </a:schemeClr>
              </a:solidFill>
            </a:endParaRPr>
          </a:p>
        </p:txBody>
      </p:sp>
      <p:sp>
        <p:nvSpPr>
          <p:cNvPr id="9" name="文本框 8">
            <a:extLst>
              <a:ext uri="{FF2B5EF4-FFF2-40B4-BE49-F238E27FC236}">
                <a16:creationId xmlns:a16="http://schemas.microsoft.com/office/drawing/2014/main" id="{A9568C2C-837D-18DD-7EC9-35BF011CB3BA}"/>
              </a:ext>
            </a:extLst>
          </p:cNvPr>
          <p:cNvSpPr txBox="1"/>
          <p:nvPr/>
        </p:nvSpPr>
        <p:spPr>
          <a:xfrm>
            <a:off x="6334798" y="6416329"/>
            <a:ext cx="3913251" cy="338554"/>
          </a:xfrm>
          <a:prstGeom prst="rect">
            <a:avLst/>
          </a:prstGeom>
          <a:noFill/>
        </p:spPr>
        <p:txBody>
          <a:bodyPr wrap="none" rtlCol="0">
            <a:spAutoFit/>
          </a:bodyPr>
          <a:lstStyle/>
          <a:p>
            <a:r>
              <a:rPr kumimoji="1" lang="en-US" altLang="zh-SG" sz="1600" i="1" dirty="0">
                <a:solidFill>
                  <a:schemeClr val="bg1"/>
                </a:solidFill>
              </a:rPr>
              <a:t>Marapi volcanic eruption on Dec. 4, 2023</a:t>
            </a:r>
            <a:endParaRPr kumimoji="1" lang="zh-SG" altLang="en-US" sz="1600" i="1" dirty="0">
              <a:solidFill>
                <a:schemeClr val="bg1"/>
              </a:solidFill>
            </a:endParaRPr>
          </a:p>
        </p:txBody>
      </p:sp>
      <p:pic>
        <p:nvPicPr>
          <p:cNvPr id="2" name="Picture 2">
            <a:extLst>
              <a:ext uri="{FF2B5EF4-FFF2-40B4-BE49-F238E27FC236}">
                <a16:creationId xmlns:a16="http://schemas.microsoft.com/office/drawing/2014/main" id="{B43B377B-4B58-4B3F-D72D-0EEB74B465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48049" y="83127"/>
            <a:ext cx="1825615" cy="7314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Nanyang Technological University - NTU Singapore">
            <a:extLst>
              <a:ext uri="{FF2B5EF4-FFF2-40B4-BE49-F238E27FC236}">
                <a16:creationId xmlns:a16="http://schemas.microsoft.com/office/drawing/2014/main" id="{940EB342-DD4A-0F44-A5EB-C73C3E3BF1A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985" t="20617" r="16942" b="18639"/>
          <a:stretch/>
        </p:blipFill>
        <p:spPr bwMode="auto">
          <a:xfrm>
            <a:off x="8169654" y="159235"/>
            <a:ext cx="1748466" cy="690686"/>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a:extLst>
              <a:ext uri="{FF2B5EF4-FFF2-40B4-BE49-F238E27FC236}">
                <a16:creationId xmlns:a16="http://schemas.microsoft.com/office/drawing/2014/main" id="{BC6BA628-A57A-87B1-1306-36775B1C9DC9}"/>
              </a:ext>
            </a:extLst>
          </p:cNvPr>
          <p:cNvPicPr>
            <a:picLocks noChangeAspect="1"/>
          </p:cNvPicPr>
          <p:nvPr/>
        </p:nvPicPr>
        <p:blipFill>
          <a:blip r:embed="rId6"/>
          <a:stretch>
            <a:fillRect/>
          </a:stretch>
        </p:blipFill>
        <p:spPr>
          <a:xfrm>
            <a:off x="532908" y="205266"/>
            <a:ext cx="2512721" cy="2334863"/>
          </a:xfrm>
          <a:prstGeom prst="rect">
            <a:avLst/>
          </a:prstGeom>
        </p:spPr>
      </p:pic>
      <p:sp>
        <p:nvSpPr>
          <p:cNvPr id="10" name="文本框 9">
            <a:extLst>
              <a:ext uri="{FF2B5EF4-FFF2-40B4-BE49-F238E27FC236}">
                <a16:creationId xmlns:a16="http://schemas.microsoft.com/office/drawing/2014/main" id="{65B6B118-0161-08AD-77BA-62C51AF84028}"/>
              </a:ext>
            </a:extLst>
          </p:cNvPr>
          <p:cNvSpPr txBox="1"/>
          <p:nvPr/>
        </p:nvSpPr>
        <p:spPr>
          <a:xfrm>
            <a:off x="118336" y="6170108"/>
            <a:ext cx="4488729" cy="584775"/>
          </a:xfrm>
          <a:prstGeom prst="rect">
            <a:avLst/>
          </a:prstGeom>
          <a:noFill/>
        </p:spPr>
        <p:txBody>
          <a:bodyPr wrap="none" rtlCol="0">
            <a:spAutoFit/>
          </a:bodyPr>
          <a:lstStyle/>
          <a:p>
            <a:r>
              <a:rPr kumimoji="1" lang="en-US" altLang="zh-SG" sz="1600" i="1" dirty="0">
                <a:solidFill>
                  <a:schemeClr val="bg1"/>
                </a:solidFill>
              </a:rPr>
              <a:t>Collaborating with EOS volcanological group, </a:t>
            </a:r>
          </a:p>
          <a:p>
            <a:r>
              <a:rPr kumimoji="1" lang="en-US" altLang="zh-SG" sz="1600" i="1" dirty="0">
                <a:solidFill>
                  <a:schemeClr val="bg1"/>
                </a:solidFill>
              </a:rPr>
              <a:t>seismological group, and CVGHM, Indonesia</a:t>
            </a:r>
            <a:endParaRPr kumimoji="1" lang="zh-SG" altLang="en-US" sz="1600" i="1" dirty="0">
              <a:solidFill>
                <a:schemeClr val="bg1"/>
              </a:solidFill>
            </a:endParaRPr>
          </a:p>
        </p:txBody>
      </p:sp>
    </p:spTree>
    <p:extLst>
      <p:ext uri="{BB962C8B-B14F-4D97-AF65-F5344CB8AC3E}">
        <p14:creationId xmlns:p14="http://schemas.microsoft.com/office/powerpoint/2010/main" val="1810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9D282-B7F0-8D68-1369-2E50FF6458CB}"/>
            </a:ext>
          </a:extLst>
        </p:cNvPr>
        <p:cNvGrpSpPr/>
        <p:nvPr/>
      </p:nvGrpSpPr>
      <p:grpSpPr>
        <a:xfrm>
          <a:off x="0" y="0"/>
          <a:ext cx="0" cy="0"/>
          <a:chOff x="0" y="0"/>
          <a:chExt cx="0" cy="0"/>
        </a:xfrm>
      </p:grpSpPr>
      <p:pic>
        <p:nvPicPr>
          <p:cNvPr id="22" name="图片 21" descr="图形用户界面&#10;&#10;描述已自动生成">
            <a:extLst>
              <a:ext uri="{FF2B5EF4-FFF2-40B4-BE49-F238E27FC236}">
                <a16:creationId xmlns:a16="http://schemas.microsoft.com/office/drawing/2014/main" id="{A6CFC24F-D2B2-8A94-EDA2-C59938730772}"/>
              </a:ext>
            </a:extLst>
          </p:cNvPr>
          <p:cNvPicPr>
            <a:picLocks noChangeAspect="1"/>
          </p:cNvPicPr>
          <p:nvPr/>
        </p:nvPicPr>
        <p:blipFill>
          <a:blip r:embed="rId3"/>
          <a:stretch>
            <a:fillRect/>
          </a:stretch>
        </p:blipFill>
        <p:spPr>
          <a:xfrm>
            <a:off x="8555041" y="3476878"/>
            <a:ext cx="3727517" cy="3401568"/>
          </a:xfrm>
          <a:prstGeom prst="rect">
            <a:avLst/>
          </a:prstGeom>
        </p:spPr>
      </p:pic>
      <p:pic>
        <p:nvPicPr>
          <p:cNvPr id="9" name="图片 8" descr="图形用户界面&#10;&#10;描述已自动生成">
            <a:extLst>
              <a:ext uri="{FF2B5EF4-FFF2-40B4-BE49-F238E27FC236}">
                <a16:creationId xmlns:a16="http://schemas.microsoft.com/office/drawing/2014/main" id="{DE865F3B-6410-629B-0B03-1E2E83420365}"/>
              </a:ext>
            </a:extLst>
          </p:cNvPr>
          <p:cNvPicPr>
            <a:picLocks noChangeAspect="1"/>
          </p:cNvPicPr>
          <p:nvPr/>
        </p:nvPicPr>
        <p:blipFill>
          <a:blip r:embed="rId4"/>
          <a:stretch>
            <a:fillRect/>
          </a:stretch>
        </p:blipFill>
        <p:spPr>
          <a:xfrm>
            <a:off x="5203249" y="3476878"/>
            <a:ext cx="3705111" cy="3381121"/>
          </a:xfrm>
          <a:prstGeom prst="rect">
            <a:avLst/>
          </a:prstGeom>
        </p:spPr>
      </p:pic>
      <p:sp>
        <p:nvSpPr>
          <p:cNvPr id="10" name="标题 1">
            <a:extLst>
              <a:ext uri="{FF2B5EF4-FFF2-40B4-BE49-F238E27FC236}">
                <a16:creationId xmlns:a16="http://schemas.microsoft.com/office/drawing/2014/main" id="{4EBE8122-860F-70A8-7195-F1770DEA9957}"/>
              </a:ext>
            </a:extLst>
          </p:cNvPr>
          <p:cNvSpPr txBox="1">
            <a:spLocks/>
          </p:cNvSpPr>
          <p:nvPr/>
        </p:nvSpPr>
        <p:spPr>
          <a:xfrm>
            <a:off x="113236" y="164135"/>
            <a:ext cx="4655420" cy="5988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kumimoji="1" lang="en-US" altLang="zh-SG" sz="3600" dirty="0"/>
              <a:t>Round 2 Clustering</a:t>
            </a:r>
            <a:endParaRPr kumimoji="1" lang="zh-SG" altLang="en-US" sz="3600" dirty="0"/>
          </a:p>
        </p:txBody>
      </p:sp>
      <p:pic>
        <p:nvPicPr>
          <p:cNvPr id="2" name="图片 1" descr="图形用户界面&#10;&#10;描述已自动生成">
            <a:extLst>
              <a:ext uri="{FF2B5EF4-FFF2-40B4-BE49-F238E27FC236}">
                <a16:creationId xmlns:a16="http://schemas.microsoft.com/office/drawing/2014/main" id="{D547D19E-0E68-EAE8-3A70-9D8096C2FDFF}"/>
              </a:ext>
            </a:extLst>
          </p:cNvPr>
          <p:cNvPicPr>
            <a:picLocks noChangeAspect="1"/>
          </p:cNvPicPr>
          <p:nvPr/>
        </p:nvPicPr>
        <p:blipFill>
          <a:blip r:embed="rId5"/>
          <a:stretch>
            <a:fillRect/>
          </a:stretch>
        </p:blipFill>
        <p:spPr>
          <a:xfrm>
            <a:off x="236980" y="1000098"/>
            <a:ext cx="4950504" cy="3221756"/>
          </a:xfrm>
          <a:prstGeom prst="rect">
            <a:avLst/>
          </a:prstGeom>
        </p:spPr>
      </p:pic>
      <p:sp>
        <p:nvSpPr>
          <p:cNvPr id="3" name="矩形 2">
            <a:extLst>
              <a:ext uri="{FF2B5EF4-FFF2-40B4-BE49-F238E27FC236}">
                <a16:creationId xmlns:a16="http://schemas.microsoft.com/office/drawing/2014/main" id="{4D417910-05CA-E49C-32CA-400D96B91F8C}"/>
              </a:ext>
            </a:extLst>
          </p:cNvPr>
          <p:cNvSpPr/>
          <p:nvPr/>
        </p:nvSpPr>
        <p:spPr>
          <a:xfrm>
            <a:off x="1187473" y="1629027"/>
            <a:ext cx="1282458" cy="792311"/>
          </a:xfrm>
          <a:prstGeom prst="rect">
            <a:avLst/>
          </a:prstGeom>
          <a:solidFill>
            <a:srgbClr val="FFFF00">
              <a:alpha val="40000"/>
            </a:srgb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SG" altLang="en-US"/>
          </a:p>
        </p:txBody>
      </p:sp>
      <p:sp>
        <p:nvSpPr>
          <p:cNvPr id="12" name="文本框 11">
            <a:extLst>
              <a:ext uri="{FF2B5EF4-FFF2-40B4-BE49-F238E27FC236}">
                <a16:creationId xmlns:a16="http://schemas.microsoft.com/office/drawing/2014/main" id="{49CB85DF-FF8D-5AB8-7D24-3BE3B509C66B}"/>
              </a:ext>
            </a:extLst>
          </p:cNvPr>
          <p:cNvSpPr txBox="1"/>
          <p:nvPr/>
        </p:nvSpPr>
        <p:spPr>
          <a:xfrm>
            <a:off x="891348" y="1275301"/>
            <a:ext cx="3513385" cy="338554"/>
          </a:xfrm>
          <a:prstGeom prst="rect">
            <a:avLst/>
          </a:prstGeom>
          <a:noFill/>
        </p:spPr>
        <p:txBody>
          <a:bodyPr wrap="square" rtlCol="0">
            <a:spAutoFit/>
          </a:bodyPr>
          <a:lstStyle/>
          <a:p>
            <a:r>
              <a:rPr kumimoji="1" lang="en-US" altLang="zh-SG" sz="1600" b="1" dirty="0">
                <a:solidFill>
                  <a:schemeClr val="bg1"/>
                </a:solidFill>
              </a:rPr>
              <a:t>zoom-in window for re-clustering</a:t>
            </a:r>
            <a:endParaRPr kumimoji="1" lang="zh-SG" altLang="en-US" sz="1600" b="1" dirty="0">
              <a:solidFill>
                <a:schemeClr val="bg1"/>
              </a:solidFill>
            </a:endParaRPr>
          </a:p>
        </p:txBody>
      </p:sp>
      <p:pic>
        <p:nvPicPr>
          <p:cNvPr id="13" name="图片 12">
            <a:extLst>
              <a:ext uri="{FF2B5EF4-FFF2-40B4-BE49-F238E27FC236}">
                <a16:creationId xmlns:a16="http://schemas.microsoft.com/office/drawing/2014/main" id="{D9CBEAEB-45BE-A14C-06CA-4D2FC6C6805B}"/>
              </a:ext>
            </a:extLst>
          </p:cNvPr>
          <p:cNvPicPr>
            <a:picLocks noChangeAspect="1"/>
          </p:cNvPicPr>
          <p:nvPr/>
        </p:nvPicPr>
        <p:blipFill>
          <a:blip r:embed="rId6"/>
          <a:stretch>
            <a:fillRect/>
          </a:stretch>
        </p:blipFill>
        <p:spPr>
          <a:xfrm>
            <a:off x="552056" y="4329568"/>
            <a:ext cx="4256961" cy="1950696"/>
          </a:xfrm>
          <a:prstGeom prst="rect">
            <a:avLst/>
          </a:prstGeom>
        </p:spPr>
      </p:pic>
      <p:pic>
        <p:nvPicPr>
          <p:cNvPr id="14" name="图片 13" descr="图形用户界面&#10;&#10;描述已自动生成">
            <a:extLst>
              <a:ext uri="{FF2B5EF4-FFF2-40B4-BE49-F238E27FC236}">
                <a16:creationId xmlns:a16="http://schemas.microsoft.com/office/drawing/2014/main" id="{BBB15177-3FD8-3D26-AA4D-98E07F35AA5D}"/>
              </a:ext>
            </a:extLst>
          </p:cNvPr>
          <p:cNvPicPr>
            <a:picLocks noChangeAspect="1"/>
          </p:cNvPicPr>
          <p:nvPr/>
        </p:nvPicPr>
        <p:blipFill>
          <a:blip r:embed="rId7"/>
          <a:stretch>
            <a:fillRect/>
          </a:stretch>
        </p:blipFill>
        <p:spPr>
          <a:xfrm>
            <a:off x="5158932" y="75311"/>
            <a:ext cx="3727517" cy="3401568"/>
          </a:xfrm>
          <a:prstGeom prst="rect">
            <a:avLst/>
          </a:prstGeom>
        </p:spPr>
      </p:pic>
      <p:sp>
        <p:nvSpPr>
          <p:cNvPr id="15" name="文本框 14">
            <a:extLst>
              <a:ext uri="{FF2B5EF4-FFF2-40B4-BE49-F238E27FC236}">
                <a16:creationId xmlns:a16="http://schemas.microsoft.com/office/drawing/2014/main" id="{5C15D01B-0102-C06F-0AA5-5DA319EBA7E5}"/>
              </a:ext>
            </a:extLst>
          </p:cNvPr>
          <p:cNvSpPr txBox="1"/>
          <p:nvPr/>
        </p:nvSpPr>
        <p:spPr>
          <a:xfrm>
            <a:off x="7288330" y="338545"/>
            <a:ext cx="1245854" cy="338554"/>
          </a:xfrm>
          <a:prstGeom prst="rect">
            <a:avLst/>
          </a:prstGeom>
          <a:noFill/>
        </p:spPr>
        <p:txBody>
          <a:bodyPr wrap="none" rtlCol="0">
            <a:spAutoFit/>
          </a:bodyPr>
          <a:lstStyle/>
          <a:p>
            <a:r>
              <a:rPr kumimoji="1" lang="en-US" altLang="zh-SG" sz="1600" b="1" dirty="0">
                <a:solidFill>
                  <a:srgbClr val="FFFF00"/>
                </a:solidFill>
              </a:rPr>
              <a:t>Cluster 3-0</a:t>
            </a:r>
            <a:endParaRPr kumimoji="1" lang="zh-SG" altLang="en-US" sz="1600" b="1" dirty="0">
              <a:solidFill>
                <a:srgbClr val="FFFF00"/>
              </a:solidFill>
            </a:endParaRPr>
          </a:p>
        </p:txBody>
      </p:sp>
      <p:pic>
        <p:nvPicPr>
          <p:cNvPr id="16" name="图片 15" descr="图形用户界面&#10;&#10;描述已自动生成">
            <a:extLst>
              <a:ext uri="{FF2B5EF4-FFF2-40B4-BE49-F238E27FC236}">
                <a16:creationId xmlns:a16="http://schemas.microsoft.com/office/drawing/2014/main" id="{585E889A-6CB5-2479-6684-3E00EFDD3CEC}"/>
              </a:ext>
            </a:extLst>
          </p:cNvPr>
          <p:cNvPicPr>
            <a:picLocks noChangeAspect="1"/>
          </p:cNvPicPr>
          <p:nvPr/>
        </p:nvPicPr>
        <p:blipFill>
          <a:blip r:embed="rId8"/>
          <a:stretch>
            <a:fillRect/>
          </a:stretch>
        </p:blipFill>
        <p:spPr>
          <a:xfrm>
            <a:off x="8555041" y="75311"/>
            <a:ext cx="3636959" cy="3318929"/>
          </a:xfrm>
          <a:prstGeom prst="rect">
            <a:avLst/>
          </a:prstGeom>
        </p:spPr>
      </p:pic>
      <p:sp>
        <p:nvSpPr>
          <p:cNvPr id="17" name="文本框 16">
            <a:extLst>
              <a:ext uri="{FF2B5EF4-FFF2-40B4-BE49-F238E27FC236}">
                <a16:creationId xmlns:a16="http://schemas.microsoft.com/office/drawing/2014/main" id="{B46438F6-2F85-E79E-787B-2DCFECA2B027}"/>
              </a:ext>
            </a:extLst>
          </p:cNvPr>
          <p:cNvSpPr txBox="1"/>
          <p:nvPr/>
        </p:nvSpPr>
        <p:spPr>
          <a:xfrm>
            <a:off x="10627823" y="373670"/>
            <a:ext cx="1245854" cy="338554"/>
          </a:xfrm>
          <a:prstGeom prst="rect">
            <a:avLst/>
          </a:prstGeom>
          <a:noFill/>
        </p:spPr>
        <p:txBody>
          <a:bodyPr wrap="none" rtlCol="0">
            <a:spAutoFit/>
          </a:bodyPr>
          <a:lstStyle/>
          <a:p>
            <a:r>
              <a:rPr kumimoji="1" lang="en-US" altLang="zh-SG" sz="1600" b="1" dirty="0">
                <a:solidFill>
                  <a:srgbClr val="FFFF00"/>
                </a:solidFill>
              </a:rPr>
              <a:t>Cluster 3-1</a:t>
            </a:r>
            <a:endParaRPr kumimoji="1" lang="zh-SG" altLang="en-US" sz="1600" b="1" dirty="0">
              <a:solidFill>
                <a:srgbClr val="FFFF00"/>
              </a:solidFill>
            </a:endParaRPr>
          </a:p>
        </p:txBody>
      </p:sp>
      <p:sp>
        <p:nvSpPr>
          <p:cNvPr id="19" name="文本框 18">
            <a:extLst>
              <a:ext uri="{FF2B5EF4-FFF2-40B4-BE49-F238E27FC236}">
                <a16:creationId xmlns:a16="http://schemas.microsoft.com/office/drawing/2014/main" id="{7529EF84-F50E-FE55-5722-FAA993521D00}"/>
              </a:ext>
            </a:extLst>
          </p:cNvPr>
          <p:cNvSpPr txBox="1"/>
          <p:nvPr/>
        </p:nvSpPr>
        <p:spPr>
          <a:xfrm>
            <a:off x="7319862" y="3796093"/>
            <a:ext cx="1245854" cy="338554"/>
          </a:xfrm>
          <a:prstGeom prst="rect">
            <a:avLst/>
          </a:prstGeom>
          <a:noFill/>
        </p:spPr>
        <p:txBody>
          <a:bodyPr wrap="none" rtlCol="0">
            <a:spAutoFit/>
          </a:bodyPr>
          <a:lstStyle/>
          <a:p>
            <a:r>
              <a:rPr kumimoji="1" lang="en-US" altLang="zh-SG" sz="1600" b="1" dirty="0">
                <a:solidFill>
                  <a:srgbClr val="FFFF00"/>
                </a:solidFill>
              </a:rPr>
              <a:t>Cluster 3-2</a:t>
            </a:r>
            <a:endParaRPr kumimoji="1" lang="zh-SG" altLang="en-US" sz="1600" b="1" dirty="0">
              <a:solidFill>
                <a:srgbClr val="FFFF00"/>
              </a:solidFill>
            </a:endParaRPr>
          </a:p>
        </p:txBody>
      </p:sp>
      <p:sp>
        <p:nvSpPr>
          <p:cNvPr id="21" name="文本框 20">
            <a:extLst>
              <a:ext uri="{FF2B5EF4-FFF2-40B4-BE49-F238E27FC236}">
                <a16:creationId xmlns:a16="http://schemas.microsoft.com/office/drawing/2014/main" id="{F1BB309B-8837-18BD-4C82-FAD27CA302ED}"/>
              </a:ext>
            </a:extLst>
          </p:cNvPr>
          <p:cNvSpPr txBox="1"/>
          <p:nvPr/>
        </p:nvSpPr>
        <p:spPr>
          <a:xfrm>
            <a:off x="10584257" y="3796093"/>
            <a:ext cx="1352868" cy="338554"/>
          </a:xfrm>
          <a:prstGeom prst="rect">
            <a:avLst/>
          </a:prstGeom>
          <a:noFill/>
        </p:spPr>
        <p:txBody>
          <a:bodyPr wrap="square" rtlCol="0">
            <a:spAutoFit/>
          </a:bodyPr>
          <a:lstStyle/>
          <a:p>
            <a:pPr algn="r"/>
            <a:r>
              <a:rPr kumimoji="1" lang="en-US" altLang="zh-SG" sz="1600" b="1" dirty="0">
                <a:solidFill>
                  <a:srgbClr val="FFFF00"/>
                </a:solidFill>
              </a:rPr>
              <a:t>Cluster 3-3</a:t>
            </a:r>
            <a:endParaRPr kumimoji="1" lang="zh-SG" altLang="en-US" sz="1600" b="1" dirty="0">
              <a:solidFill>
                <a:srgbClr val="FFFF00"/>
              </a:solidFill>
            </a:endParaRPr>
          </a:p>
        </p:txBody>
      </p:sp>
      <p:sp>
        <p:nvSpPr>
          <p:cNvPr id="4" name="文本框 3">
            <a:extLst>
              <a:ext uri="{FF2B5EF4-FFF2-40B4-BE49-F238E27FC236}">
                <a16:creationId xmlns:a16="http://schemas.microsoft.com/office/drawing/2014/main" id="{934C5C80-8FBE-2B64-4EA0-A25B34CFD9FF}"/>
              </a:ext>
            </a:extLst>
          </p:cNvPr>
          <p:cNvSpPr txBox="1"/>
          <p:nvPr/>
        </p:nvSpPr>
        <p:spPr>
          <a:xfrm>
            <a:off x="5661977" y="373670"/>
            <a:ext cx="1611487" cy="830997"/>
          </a:xfrm>
          <a:prstGeom prst="rect">
            <a:avLst/>
          </a:prstGeom>
          <a:noFill/>
        </p:spPr>
        <p:txBody>
          <a:bodyPr wrap="square" rtlCol="0">
            <a:spAutoFit/>
          </a:bodyPr>
          <a:lstStyle/>
          <a:p>
            <a:r>
              <a:rPr kumimoji="1" lang="en-US" altLang="zh-SG" sz="1600" b="1" i="1" dirty="0">
                <a:solidFill>
                  <a:schemeClr val="bg1"/>
                </a:solidFill>
              </a:rPr>
              <a:t>Low frequency &amp; Long duration</a:t>
            </a:r>
            <a:endParaRPr kumimoji="1" lang="zh-SG" altLang="en-US" sz="1600" b="1" i="1" dirty="0">
              <a:solidFill>
                <a:schemeClr val="bg1"/>
              </a:solidFill>
            </a:endParaRPr>
          </a:p>
        </p:txBody>
      </p:sp>
      <p:sp>
        <p:nvSpPr>
          <p:cNvPr id="5" name="文本框 4">
            <a:extLst>
              <a:ext uri="{FF2B5EF4-FFF2-40B4-BE49-F238E27FC236}">
                <a16:creationId xmlns:a16="http://schemas.microsoft.com/office/drawing/2014/main" id="{28B33DD7-4F89-C8ED-2517-C87656906E04}"/>
              </a:ext>
            </a:extLst>
          </p:cNvPr>
          <p:cNvSpPr txBox="1"/>
          <p:nvPr/>
        </p:nvSpPr>
        <p:spPr>
          <a:xfrm>
            <a:off x="9016516" y="458580"/>
            <a:ext cx="1188261" cy="584775"/>
          </a:xfrm>
          <a:prstGeom prst="rect">
            <a:avLst/>
          </a:prstGeom>
          <a:noFill/>
        </p:spPr>
        <p:txBody>
          <a:bodyPr wrap="square" rtlCol="0">
            <a:spAutoFit/>
          </a:bodyPr>
          <a:lstStyle/>
          <a:p>
            <a:r>
              <a:rPr kumimoji="1" lang="en-US" altLang="zh-SG" sz="1600" b="1" i="1" dirty="0">
                <a:solidFill>
                  <a:schemeClr val="bg1"/>
                </a:solidFill>
              </a:rPr>
              <a:t>Tectonic events</a:t>
            </a:r>
            <a:endParaRPr kumimoji="1" lang="zh-SG" altLang="en-US" sz="1600" b="1" i="1" dirty="0">
              <a:solidFill>
                <a:schemeClr val="bg1"/>
              </a:solidFill>
            </a:endParaRPr>
          </a:p>
        </p:txBody>
      </p:sp>
      <p:sp>
        <p:nvSpPr>
          <p:cNvPr id="23" name="文本框 22">
            <a:extLst>
              <a:ext uri="{FF2B5EF4-FFF2-40B4-BE49-F238E27FC236}">
                <a16:creationId xmlns:a16="http://schemas.microsoft.com/office/drawing/2014/main" id="{74582E82-FCE5-92CD-FDDD-3F1496215475}"/>
              </a:ext>
            </a:extLst>
          </p:cNvPr>
          <p:cNvSpPr txBox="1"/>
          <p:nvPr/>
        </p:nvSpPr>
        <p:spPr>
          <a:xfrm>
            <a:off x="5690884" y="3818378"/>
            <a:ext cx="1188261" cy="830997"/>
          </a:xfrm>
          <a:prstGeom prst="rect">
            <a:avLst/>
          </a:prstGeom>
          <a:noFill/>
        </p:spPr>
        <p:txBody>
          <a:bodyPr wrap="square" rtlCol="0">
            <a:spAutoFit/>
          </a:bodyPr>
          <a:lstStyle/>
          <a:p>
            <a:r>
              <a:rPr kumimoji="1" lang="en-US" altLang="zh-SG" sz="1600" b="1" i="1" dirty="0">
                <a:solidFill>
                  <a:schemeClr val="bg1"/>
                </a:solidFill>
              </a:rPr>
              <a:t>Several</a:t>
            </a:r>
          </a:p>
          <a:p>
            <a:r>
              <a:rPr kumimoji="1" lang="en-US" altLang="zh-SG" sz="1600" b="1" i="1" dirty="0">
                <a:solidFill>
                  <a:schemeClr val="bg1"/>
                </a:solidFill>
              </a:rPr>
              <a:t>energy</a:t>
            </a:r>
          </a:p>
          <a:p>
            <a:r>
              <a:rPr kumimoji="1" lang="en-US" altLang="zh-SG" sz="1600" b="1" i="1" dirty="0">
                <a:solidFill>
                  <a:schemeClr val="bg1"/>
                </a:solidFill>
              </a:rPr>
              <a:t>masses</a:t>
            </a:r>
            <a:endParaRPr kumimoji="1" lang="zh-SG" altLang="en-US" sz="1600" b="1" i="1" dirty="0">
              <a:solidFill>
                <a:schemeClr val="bg1"/>
              </a:solidFill>
            </a:endParaRPr>
          </a:p>
        </p:txBody>
      </p:sp>
      <p:sp>
        <p:nvSpPr>
          <p:cNvPr id="24" name="文本框 23">
            <a:extLst>
              <a:ext uri="{FF2B5EF4-FFF2-40B4-BE49-F238E27FC236}">
                <a16:creationId xmlns:a16="http://schemas.microsoft.com/office/drawing/2014/main" id="{335A2838-A66F-C35D-58B8-94D5B7E93D4D}"/>
              </a:ext>
            </a:extLst>
          </p:cNvPr>
          <p:cNvSpPr txBox="1"/>
          <p:nvPr/>
        </p:nvSpPr>
        <p:spPr>
          <a:xfrm>
            <a:off x="9042676" y="3768263"/>
            <a:ext cx="1600913" cy="584775"/>
          </a:xfrm>
          <a:prstGeom prst="rect">
            <a:avLst/>
          </a:prstGeom>
          <a:noFill/>
        </p:spPr>
        <p:txBody>
          <a:bodyPr wrap="square" rtlCol="0">
            <a:spAutoFit/>
          </a:bodyPr>
          <a:lstStyle/>
          <a:p>
            <a:r>
              <a:rPr kumimoji="1" lang="en-US" altLang="zh-SG" sz="1600" b="1" i="1" dirty="0">
                <a:solidFill>
                  <a:schemeClr val="bg1"/>
                </a:solidFill>
              </a:rPr>
              <a:t>One focused energy mass</a:t>
            </a:r>
            <a:endParaRPr kumimoji="1" lang="zh-SG" altLang="en-US" sz="1600" b="1" i="1" dirty="0">
              <a:solidFill>
                <a:schemeClr val="bg1"/>
              </a:solidFill>
            </a:endParaRPr>
          </a:p>
        </p:txBody>
      </p:sp>
    </p:spTree>
    <p:extLst>
      <p:ext uri="{BB962C8B-B14F-4D97-AF65-F5344CB8AC3E}">
        <p14:creationId xmlns:p14="http://schemas.microsoft.com/office/powerpoint/2010/main" val="250922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9" grpId="0"/>
      <p:bldP spid="21" grpId="0"/>
      <p:bldP spid="4" grpId="0"/>
      <p:bldP spid="23"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F216991D-311A-57ED-5263-2437A4E0329B}"/>
              </a:ext>
            </a:extLst>
          </p:cNvPr>
          <p:cNvPicPr>
            <a:picLocks noChangeAspect="1"/>
          </p:cNvPicPr>
          <p:nvPr/>
        </p:nvPicPr>
        <p:blipFill>
          <a:blip r:embed="rId2"/>
          <a:srcRect r="35949"/>
          <a:stretch/>
        </p:blipFill>
        <p:spPr>
          <a:xfrm>
            <a:off x="6613504" y="923556"/>
            <a:ext cx="5316459" cy="5768851"/>
          </a:xfrm>
          <a:prstGeom prst="rect">
            <a:avLst/>
          </a:prstGeom>
        </p:spPr>
      </p:pic>
      <p:pic>
        <p:nvPicPr>
          <p:cNvPr id="4" name="图片 3">
            <a:extLst>
              <a:ext uri="{FF2B5EF4-FFF2-40B4-BE49-F238E27FC236}">
                <a16:creationId xmlns:a16="http://schemas.microsoft.com/office/drawing/2014/main" id="{505D52D7-AC2A-B736-6ED1-876D7984E3EB}"/>
              </a:ext>
            </a:extLst>
          </p:cNvPr>
          <p:cNvPicPr>
            <a:picLocks noChangeAspect="1"/>
          </p:cNvPicPr>
          <p:nvPr/>
        </p:nvPicPr>
        <p:blipFill>
          <a:blip r:embed="rId3"/>
          <a:stretch>
            <a:fillRect/>
          </a:stretch>
        </p:blipFill>
        <p:spPr>
          <a:xfrm>
            <a:off x="402312" y="4217093"/>
            <a:ext cx="5748786" cy="2020287"/>
          </a:xfrm>
          <a:prstGeom prst="rect">
            <a:avLst/>
          </a:prstGeom>
        </p:spPr>
      </p:pic>
      <p:pic>
        <p:nvPicPr>
          <p:cNvPr id="6" name="图片 5">
            <a:extLst>
              <a:ext uri="{FF2B5EF4-FFF2-40B4-BE49-F238E27FC236}">
                <a16:creationId xmlns:a16="http://schemas.microsoft.com/office/drawing/2014/main" id="{74B69BC5-5EF0-6706-F99F-4661D00FF129}"/>
              </a:ext>
            </a:extLst>
          </p:cNvPr>
          <p:cNvPicPr>
            <a:picLocks noChangeAspect="1"/>
          </p:cNvPicPr>
          <p:nvPr/>
        </p:nvPicPr>
        <p:blipFill>
          <a:blip r:embed="rId4"/>
          <a:srcRect r="14323"/>
          <a:stretch/>
        </p:blipFill>
        <p:spPr>
          <a:xfrm>
            <a:off x="594399" y="2550409"/>
            <a:ext cx="1736982" cy="1095434"/>
          </a:xfrm>
          <a:prstGeom prst="rect">
            <a:avLst/>
          </a:prstGeom>
        </p:spPr>
      </p:pic>
      <p:sp>
        <p:nvSpPr>
          <p:cNvPr id="7" name="文本框 6">
            <a:extLst>
              <a:ext uri="{FF2B5EF4-FFF2-40B4-BE49-F238E27FC236}">
                <a16:creationId xmlns:a16="http://schemas.microsoft.com/office/drawing/2014/main" id="{3919FE54-EAA8-DE81-C6B4-02E2E32C89A4}"/>
              </a:ext>
            </a:extLst>
          </p:cNvPr>
          <p:cNvSpPr txBox="1"/>
          <p:nvPr/>
        </p:nvSpPr>
        <p:spPr>
          <a:xfrm>
            <a:off x="3135605" y="2759961"/>
            <a:ext cx="1274708" cy="369332"/>
          </a:xfrm>
          <a:prstGeom prst="rect">
            <a:avLst/>
          </a:prstGeom>
          <a:noFill/>
        </p:spPr>
        <p:txBody>
          <a:bodyPr wrap="none" rtlCol="0">
            <a:spAutoFit/>
          </a:bodyPr>
          <a:lstStyle/>
          <a:p>
            <a:r>
              <a:rPr kumimoji="1" lang="en-US" altLang="zh-CN" dirty="0"/>
              <a:t>(13-20 Hz)</a:t>
            </a:r>
            <a:endParaRPr kumimoji="1" lang="zh-CN" altLang="en-US" dirty="0"/>
          </a:p>
        </p:txBody>
      </p:sp>
      <p:sp>
        <p:nvSpPr>
          <p:cNvPr id="8" name="文本框 7">
            <a:extLst>
              <a:ext uri="{FF2B5EF4-FFF2-40B4-BE49-F238E27FC236}">
                <a16:creationId xmlns:a16="http://schemas.microsoft.com/office/drawing/2014/main" id="{CE301AA6-DAA2-6859-2C90-3A64C55655CE}"/>
              </a:ext>
            </a:extLst>
          </p:cNvPr>
          <p:cNvSpPr txBox="1"/>
          <p:nvPr/>
        </p:nvSpPr>
        <p:spPr>
          <a:xfrm>
            <a:off x="3143282" y="3281840"/>
            <a:ext cx="1338828" cy="369332"/>
          </a:xfrm>
          <a:prstGeom prst="rect">
            <a:avLst/>
          </a:prstGeom>
          <a:noFill/>
        </p:spPr>
        <p:txBody>
          <a:bodyPr wrap="none" rtlCol="0">
            <a:spAutoFit/>
          </a:bodyPr>
          <a:lstStyle/>
          <a:p>
            <a:r>
              <a:rPr kumimoji="1" lang="en-US" altLang="zh-CN" dirty="0"/>
              <a:t>(0.5-10 Hz)</a:t>
            </a:r>
            <a:endParaRPr kumimoji="1" lang="zh-CN" altLang="en-US" dirty="0"/>
          </a:p>
        </p:txBody>
      </p:sp>
      <p:cxnSp>
        <p:nvCxnSpPr>
          <p:cNvPr id="9" name="直线箭头连接符 8">
            <a:extLst>
              <a:ext uri="{FF2B5EF4-FFF2-40B4-BE49-F238E27FC236}">
                <a16:creationId xmlns:a16="http://schemas.microsoft.com/office/drawing/2014/main" id="{7662C7CF-2AB7-8FA5-68AA-B8A9ECD10516}"/>
              </a:ext>
            </a:extLst>
          </p:cNvPr>
          <p:cNvCxnSpPr>
            <a:cxnSpLocks/>
          </p:cNvCxnSpPr>
          <p:nvPr/>
        </p:nvCxnSpPr>
        <p:spPr>
          <a:xfrm>
            <a:off x="2403953" y="2945968"/>
            <a:ext cx="683883"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0" name="直线箭头连接符 9">
            <a:extLst>
              <a:ext uri="{FF2B5EF4-FFF2-40B4-BE49-F238E27FC236}">
                <a16:creationId xmlns:a16="http://schemas.microsoft.com/office/drawing/2014/main" id="{B4104C34-69B6-751D-9DA9-A335D8C19F43}"/>
              </a:ext>
            </a:extLst>
          </p:cNvPr>
          <p:cNvCxnSpPr>
            <a:cxnSpLocks/>
          </p:cNvCxnSpPr>
          <p:nvPr/>
        </p:nvCxnSpPr>
        <p:spPr>
          <a:xfrm>
            <a:off x="2386827" y="3466506"/>
            <a:ext cx="701009"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8F634A30-847E-8246-BE54-3FCE5D7BA174}"/>
                  </a:ext>
                </a:extLst>
              </p:cNvPr>
              <p:cNvSpPr txBox="1"/>
              <p:nvPr/>
            </p:nvSpPr>
            <p:spPr>
              <a:xfrm>
                <a:off x="652693" y="3736074"/>
                <a:ext cx="4251870" cy="339132"/>
              </a:xfrm>
              <a:prstGeom prst="rect">
                <a:avLst/>
              </a:prstGeom>
              <a:noFill/>
            </p:spPr>
            <p:txBody>
              <a:bodyPr wrap="none" rtlCol="0">
                <a:spAutoFit/>
              </a:bodyPr>
              <a:lstStyle/>
              <a:p>
                <a14:m>
                  <m:oMath xmlns:m="http://schemas.openxmlformats.org/officeDocument/2006/math">
                    <m:acc>
                      <m:accPr>
                        <m:chr m:val="̅"/>
                        <m:ctrlPr>
                          <a:rPr kumimoji="1" lang="zh-SG" altLang="en-US" sz="1600" i="1" smtClean="0">
                            <a:latin typeface="Cambria Math" panose="02040503050406030204" pitchFamily="18" charset="0"/>
                          </a:rPr>
                        </m:ctrlPr>
                      </m:accPr>
                      <m:e>
                        <m:r>
                          <a:rPr kumimoji="1" lang="en-US" altLang="zh-SG" sz="1600" b="0" i="1" smtClean="0">
                            <a:latin typeface="Cambria Math" panose="02040503050406030204" pitchFamily="18" charset="0"/>
                          </a:rPr>
                          <m:t>𝐴</m:t>
                        </m:r>
                      </m:e>
                    </m:acc>
                    <m:r>
                      <a:rPr kumimoji="1" lang="en-US" altLang="zh-SG" sz="1600" b="0" i="1" smtClean="0">
                        <a:latin typeface="Cambria Math" panose="02040503050406030204" pitchFamily="18" charset="0"/>
                      </a:rPr>
                      <m:t> </m:t>
                    </m:r>
                  </m:oMath>
                </a14:m>
                <a:r>
                  <a:rPr kumimoji="1" lang="en-US" altLang="zh-SG" sz="1600" i="1" dirty="0"/>
                  <a:t>: mean amplitude in a range of frequencies</a:t>
                </a:r>
                <a:endParaRPr kumimoji="1" lang="zh-SG" altLang="en-US" sz="1600" i="1" dirty="0"/>
              </a:p>
            </p:txBody>
          </p:sp>
        </mc:Choice>
        <mc:Fallback xmlns="">
          <p:sp>
            <p:nvSpPr>
              <p:cNvPr id="11" name="文本框 10">
                <a:extLst>
                  <a:ext uri="{FF2B5EF4-FFF2-40B4-BE49-F238E27FC236}">
                    <a16:creationId xmlns:a16="http://schemas.microsoft.com/office/drawing/2014/main" id="{8F634A30-847E-8246-BE54-3FCE5D7BA174}"/>
                  </a:ext>
                </a:extLst>
              </p:cNvPr>
              <p:cNvSpPr txBox="1">
                <a:spLocks noRot="1" noChangeAspect="1" noMove="1" noResize="1" noEditPoints="1" noAdjustHandles="1" noChangeArrowheads="1" noChangeShapeType="1" noTextEdit="1"/>
              </p:cNvSpPr>
              <p:nvPr/>
            </p:nvSpPr>
            <p:spPr>
              <a:xfrm>
                <a:off x="652693" y="3736074"/>
                <a:ext cx="4251870" cy="339132"/>
              </a:xfrm>
              <a:prstGeom prst="rect">
                <a:avLst/>
              </a:prstGeom>
              <a:blipFill>
                <a:blip r:embed="rId5"/>
                <a:stretch>
                  <a:fillRect t="-7143" b="-21429"/>
                </a:stretch>
              </a:blipFill>
            </p:spPr>
            <p:txBody>
              <a:bodyPr/>
              <a:lstStyle/>
              <a:p>
                <a:r>
                  <a:rPr lang="zh-SG" altLang="en-US">
                    <a:noFill/>
                  </a:rPr>
                  <a:t> </a:t>
                </a:r>
              </a:p>
            </p:txBody>
          </p:sp>
        </mc:Fallback>
      </mc:AlternateContent>
      <p:cxnSp>
        <p:nvCxnSpPr>
          <p:cNvPr id="13" name="直线连接符 12">
            <a:extLst>
              <a:ext uri="{FF2B5EF4-FFF2-40B4-BE49-F238E27FC236}">
                <a16:creationId xmlns:a16="http://schemas.microsoft.com/office/drawing/2014/main" id="{D5CA7F32-D2F7-C6F6-487E-70D46FAD55A3}"/>
              </a:ext>
            </a:extLst>
          </p:cNvPr>
          <p:cNvCxnSpPr>
            <a:cxnSpLocks/>
          </p:cNvCxnSpPr>
          <p:nvPr/>
        </p:nvCxnSpPr>
        <p:spPr>
          <a:xfrm>
            <a:off x="5291350" y="5244607"/>
            <a:ext cx="82793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直线连接符 13">
            <a:extLst>
              <a:ext uri="{FF2B5EF4-FFF2-40B4-BE49-F238E27FC236}">
                <a16:creationId xmlns:a16="http://schemas.microsoft.com/office/drawing/2014/main" id="{F26F8329-7B3F-FE6A-2CD0-3FBB42C55C16}"/>
              </a:ext>
            </a:extLst>
          </p:cNvPr>
          <p:cNvCxnSpPr>
            <a:cxnSpLocks/>
          </p:cNvCxnSpPr>
          <p:nvPr/>
        </p:nvCxnSpPr>
        <p:spPr>
          <a:xfrm>
            <a:off x="4401132" y="4887061"/>
            <a:ext cx="827935"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5" name="文本框 14">
            <a:extLst>
              <a:ext uri="{FF2B5EF4-FFF2-40B4-BE49-F238E27FC236}">
                <a16:creationId xmlns:a16="http://schemas.microsoft.com/office/drawing/2014/main" id="{51AA1442-1B8E-128C-D2C5-8C7D52CAD3F9}"/>
              </a:ext>
            </a:extLst>
          </p:cNvPr>
          <p:cNvSpPr txBox="1"/>
          <p:nvPr/>
        </p:nvSpPr>
        <p:spPr>
          <a:xfrm>
            <a:off x="5344714" y="4631859"/>
            <a:ext cx="774571" cy="369332"/>
          </a:xfrm>
          <a:prstGeom prst="rect">
            <a:avLst/>
          </a:prstGeom>
          <a:noFill/>
        </p:spPr>
        <p:txBody>
          <a:bodyPr wrap="none" rtlCol="0">
            <a:spAutoFit/>
          </a:bodyPr>
          <a:lstStyle/>
          <a:p>
            <a:r>
              <a:rPr kumimoji="1" lang="en-US" altLang="zh-CN" dirty="0">
                <a:solidFill>
                  <a:srgbClr val="0070C0"/>
                </a:solidFill>
              </a:rPr>
              <a:t>upper</a:t>
            </a:r>
          </a:p>
        </p:txBody>
      </p:sp>
      <p:sp>
        <p:nvSpPr>
          <p:cNvPr id="16" name="文本框 15">
            <a:extLst>
              <a:ext uri="{FF2B5EF4-FFF2-40B4-BE49-F238E27FC236}">
                <a16:creationId xmlns:a16="http://schemas.microsoft.com/office/drawing/2014/main" id="{20ECD616-33C2-40C3-D123-F68BD3FBA64F}"/>
              </a:ext>
            </a:extLst>
          </p:cNvPr>
          <p:cNvSpPr txBox="1"/>
          <p:nvPr/>
        </p:nvSpPr>
        <p:spPr>
          <a:xfrm>
            <a:off x="4401132" y="4356618"/>
            <a:ext cx="736099" cy="369332"/>
          </a:xfrm>
          <a:prstGeom prst="rect">
            <a:avLst/>
          </a:prstGeom>
          <a:solidFill>
            <a:schemeClr val="bg1"/>
          </a:solidFill>
        </p:spPr>
        <p:txBody>
          <a:bodyPr wrap="none" rtlCol="0">
            <a:spAutoFit/>
          </a:bodyPr>
          <a:lstStyle/>
          <a:p>
            <a:r>
              <a:rPr kumimoji="1" lang="en-US" altLang="zh-CN" dirty="0">
                <a:solidFill>
                  <a:srgbClr val="0070C0"/>
                </a:solidFill>
              </a:rPr>
              <a:t>lower</a:t>
            </a:r>
          </a:p>
        </p:txBody>
      </p:sp>
      <p:sp>
        <p:nvSpPr>
          <p:cNvPr id="17" name="文本框 16">
            <a:extLst>
              <a:ext uri="{FF2B5EF4-FFF2-40B4-BE49-F238E27FC236}">
                <a16:creationId xmlns:a16="http://schemas.microsoft.com/office/drawing/2014/main" id="{CFF50FAD-382B-9C8C-4380-73AFB3233AB5}"/>
              </a:ext>
            </a:extLst>
          </p:cNvPr>
          <p:cNvSpPr txBox="1"/>
          <p:nvPr/>
        </p:nvSpPr>
        <p:spPr>
          <a:xfrm>
            <a:off x="2471034" y="6280281"/>
            <a:ext cx="1611339" cy="338554"/>
          </a:xfrm>
          <a:prstGeom prst="rect">
            <a:avLst/>
          </a:prstGeom>
          <a:noFill/>
        </p:spPr>
        <p:txBody>
          <a:bodyPr wrap="none" rtlCol="0">
            <a:spAutoFit/>
          </a:bodyPr>
          <a:lstStyle/>
          <a:p>
            <a:r>
              <a:rPr lang="en" altLang="zh-SG" sz="1600" i="1" dirty="0">
                <a:effectLst/>
              </a:rPr>
              <a:t>Aso</a:t>
            </a:r>
            <a:r>
              <a:rPr kumimoji="1" lang="en-US" altLang="zh-SG" sz="1600" i="1" dirty="0"/>
              <a:t> et al., 2013</a:t>
            </a:r>
            <a:endParaRPr lang="en" altLang="zh-SG" sz="1600" i="1" dirty="0">
              <a:effectLst/>
            </a:endParaRPr>
          </a:p>
        </p:txBody>
      </p:sp>
      <p:sp>
        <p:nvSpPr>
          <p:cNvPr id="18" name="标题 1">
            <a:extLst>
              <a:ext uri="{FF2B5EF4-FFF2-40B4-BE49-F238E27FC236}">
                <a16:creationId xmlns:a16="http://schemas.microsoft.com/office/drawing/2014/main" id="{FAD65CA0-B245-3D8A-1B45-37628F934670}"/>
              </a:ext>
            </a:extLst>
          </p:cNvPr>
          <p:cNvSpPr>
            <a:spLocks noGrp="1"/>
          </p:cNvSpPr>
          <p:nvPr>
            <p:ph type="title"/>
          </p:nvPr>
        </p:nvSpPr>
        <p:spPr>
          <a:xfrm>
            <a:off x="119337" y="146963"/>
            <a:ext cx="11789229" cy="666271"/>
          </a:xfrm>
        </p:spPr>
        <p:txBody>
          <a:bodyPr>
            <a:normAutofit/>
          </a:bodyPr>
          <a:lstStyle/>
          <a:p>
            <a:r>
              <a:rPr kumimoji="1" lang="en-US" altLang="zh-SG" sz="3600" b="1" dirty="0"/>
              <a:t>Distinct frequency pattern at sub-cluster 3</a:t>
            </a:r>
            <a:endParaRPr kumimoji="1" lang="zh-SG" altLang="en-US" sz="3600" b="1" dirty="0"/>
          </a:p>
        </p:txBody>
      </p:sp>
      <p:sp>
        <p:nvSpPr>
          <p:cNvPr id="2" name="矩形 1">
            <a:extLst>
              <a:ext uri="{FF2B5EF4-FFF2-40B4-BE49-F238E27FC236}">
                <a16:creationId xmlns:a16="http://schemas.microsoft.com/office/drawing/2014/main" id="{F8B24C6C-AE14-1888-A6D7-74F3DF304C63}"/>
              </a:ext>
            </a:extLst>
          </p:cNvPr>
          <p:cNvSpPr/>
          <p:nvPr/>
        </p:nvSpPr>
        <p:spPr>
          <a:xfrm>
            <a:off x="262037" y="2167160"/>
            <a:ext cx="5975883" cy="4525247"/>
          </a:xfrm>
          <a:prstGeom prst="rect">
            <a:avLst/>
          </a:prstGeom>
          <a:noFill/>
          <a:ln w="127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SG" altLang="en-US"/>
          </a:p>
        </p:txBody>
      </p:sp>
      <p:sp>
        <p:nvSpPr>
          <p:cNvPr id="5" name="文本框 4">
            <a:extLst>
              <a:ext uri="{FF2B5EF4-FFF2-40B4-BE49-F238E27FC236}">
                <a16:creationId xmlns:a16="http://schemas.microsoft.com/office/drawing/2014/main" id="{AB86670B-1038-5670-849A-F77E1A61BEB2}"/>
              </a:ext>
            </a:extLst>
          </p:cNvPr>
          <p:cNvSpPr txBox="1"/>
          <p:nvPr/>
        </p:nvSpPr>
        <p:spPr>
          <a:xfrm>
            <a:off x="402312" y="2210256"/>
            <a:ext cx="3246880" cy="461665"/>
          </a:xfrm>
          <a:prstGeom prst="rect">
            <a:avLst/>
          </a:prstGeom>
          <a:noFill/>
        </p:spPr>
        <p:txBody>
          <a:bodyPr wrap="square" rtlCol="0">
            <a:spAutoFit/>
          </a:bodyPr>
          <a:lstStyle/>
          <a:p>
            <a:r>
              <a:rPr kumimoji="1" lang="en-US" altLang="zh-CN" sz="2400" b="1" dirty="0"/>
              <a:t>Frequency index (FI):</a:t>
            </a:r>
          </a:p>
        </p:txBody>
      </p:sp>
      <p:sp>
        <p:nvSpPr>
          <p:cNvPr id="3" name="文本框 2">
            <a:extLst>
              <a:ext uri="{FF2B5EF4-FFF2-40B4-BE49-F238E27FC236}">
                <a16:creationId xmlns:a16="http://schemas.microsoft.com/office/drawing/2014/main" id="{8EEAB38A-97A0-F099-A69A-9E9F6388784C}"/>
              </a:ext>
            </a:extLst>
          </p:cNvPr>
          <p:cNvSpPr txBox="1"/>
          <p:nvPr/>
        </p:nvSpPr>
        <p:spPr>
          <a:xfrm>
            <a:off x="402312" y="1048460"/>
            <a:ext cx="5231231" cy="769441"/>
          </a:xfrm>
          <a:prstGeom prst="rect">
            <a:avLst/>
          </a:prstGeom>
          <a:noFill/>
        </p:spPr>
        <p:txBody>
          <a:bodyPr wrap="square" rtlCol="0">
            <a:spAutoFit/>
          </a:bodyPr>
          <a:lstStyle/>
          <a:p>
            <a:pPr algn="ctr">
              <a:spcBef>
                <a:spcPts val="600"/>
              </a:spcBef>
            </a:pPr>
            <a:r>
              <a:rPr kumimoji="1" lang="en-US" altLang="zh-CN" sz="2400" b="1" dirty="0">
                <a:solidFill>
                  <a:srgbClr val="FF0000"/>
                </a:solidFill>
              </a:rPr>
              <a:t>Long-period events (LPs): FI&lt;~-0.5</a:t>
            </a:r>
            <a:br>
              <a:rPr kumimoji="1" lang="en-US" altLang="zh-CN" sz="2400" dirty="0"/>
            </a:br>
            <a:r>
              <a:rPr kumimoji="1" lang="en-US" altLang="zh-CN" sz="2000" dirty="0"/>
              <a:t> </a:t>
            </a:r>
            <a:r>
              <a:rPr kumimoji="1" lang="en-US" altLang="zh-CN" dirty="0"/>
              <a:t>(</a:t>
            </a:r>
            <a:r>
              <a:rPr kumimoji="1" lang="en-US" altLang="zh-CN" i="1" dirty="0"/>
              <a:t>Wilding et al., 2023</a:t>
            </a:r>
            <a:r>
              <a:rPr kumimoji="1" lang="en-US" altLang="zh-CN" dirty="0"/>
              <a:t>)</a:t>
            </a:r>
            <a:endParaRPr kumimoji="1" lang="en-US" altLang="zh-CN" sz="2400" dirty="0"/>
          </a:p>
        </p:txBody>
      </p:sp>
    </p:spTree>
    <p:extLst>
      <p:ext uri="{BB962C8B-B14F-4D97-AF65-F5344CB8AC3E}">
        <p14:creationId xmlns:p14="http://schemas.microsoft.com/office/powerpoint/2010/main" val="135475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624B1138-0A0B-1EDB-5330-DB654F86673E}"/>
              </a:ext>
            </a:extLst>
          </p:cNvPr>
          <p:cNvSpPr txBox="1">
            <a:spLocks/>
          </p:cNvSpPr>
          <p:nvPr/>
        </p:nvSpPr>
        <p:spPr>
          <a:xfrm>
            <a:off x="138580" y="109301"/>
            <a:ext cx="11789229" cy="6662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zh-SG" sz="3600" b="1" dirty="0">
                <a:solidFill>
                  <a:srgbClr val="FF0000"/>
                </a:solidFill>
              </a:rPr>
              <a:t>916</a:t>
            </a:r>
            <a:r>
              <a:rPr kumimoji="1" lang="en-US" altLang="zh-SG" sz="3600" b="1" dirty="0"/>
              <a:t> LPs in two major patterns are found</a:t>
            </a:r>
            <a:endParaRPr kumimoji="1" lang="zh-SG" altLang="en-US" sz="3600" b="1" dirty="0"/>
          </a:p>
        </p:txBody>
      </p:sp>
      <p:sp>
        <p:nvSpPr>
          <p:cNvPr id="8" name="文本框 7">
            <a:extLst>
              <a:ext uri="{FF2B5EF4-FFF2-40B4-BE49-F238E27FC236}">
                <a16:creationId xmlns:a16="http://schemas.microsoft.com/office/drawing/2014/main" id="{E7AE1BEB-78C3-78D1-7966-D9376B9DAD3E}"/>
              </a:ext>
            </a:extLst>
          </p:cNvPr>
          <p:cNvSpPr txBox="1"/>
          <p:nvPr/>
        </p:nvSpPr>
        <p:spPr>
          <a:xfrm>
            <a:off x="138580" y="890756"/>
            <a:ext cx="3703258" cy="400110"/>
          </a:xfrm>
          <a:prstGeom prst="rect">
            <a:avLst/>
          </a:prstGeom>
          <a:noFill/>
        </p:spPr>
        <p:txBody>
          <a:bodyPr wrap="none" rtlCol="0">
            <a:spAutoFit/>
          </a:bodyPr>
          <a:lstStyle/>
          <a:p>
            <a:pPr marL="285750" indent="-285750">
              <a:buFont typeface="Wingdings" pitchFamily="2" charset="2"/>
              <a:buChar char="n"/>
            </a:pPr>
            <a:r>
              <a:rPr kumimoji="1" lang="en-US" altLang="zh-SG" sz="2000" b="1" dirty="0"/>
              <a:t>General pattern (</a:t>
            </a:r>
            <a:r>
              <a:rPr kumimoji="1" lang="en-US" altLang="zh-SG" sz="2000" b="1" dirty="0">
                <a:solidFill>
                  <a:srgbClr val="FF0000"/>
                </a:solidFill>
              </a:rPr>
              <a:t>52%</a:t>
            </a:r>
            <a:r>
              <a:rPr kumimoji="1" lang="en-US" altLang="zh-SG" sz="2000" b="1" dirty="0"/>
              <a:t>; 478)</a:t>
            </a:r>
            <a:endParaRPr kumimoji="1" lang="zh-SG" altLang="en-US" sz="2000" b="1" dirty="0"/>
          </a:p>
        </p:txBody>
      </p:sp>
      <p:sp>
        <p:nvSpPr>
          <p:cNvPr id="9" name="文本框 8">
            <a:extLst>
              <a:ext uri="{FF2B5EF4-FFF2-40B4-BE49-F238E27FC236}">
                <a16:creationId xmlns:a16="http://schemas.microsoft.com/office/drawing/2014/main" id="{75FFD457-AA03-52DD-F177-E7C3342E4E3B}"/>
              </a:ext>
            </a:extLst>
          </p:cNvPr>
          <p:cNvSpPr txBox="1"/>
          <p:nvPr/>
        </p:nvSpPr>
        <p:spPr>
          <a:xfrm>
            <a:off x="4473516" y="890756"/>
            <a:ext cx="3740319" cy="400110"/>
          </a:xfrm>
          <a:prstGeom prst="rect">
            <a:avLst/>
          </a:prstGeom>
          <a:noFill/>
        </p:spPr>
        <p:txBody>
          <a:bodyPr wrap="none" rtlCol="0">
            <a:spAutoFit/>
          </a:bodyPr>
          <a:lstStyle/>
          <a:p>
            <a:pPr marL="285750" indent="-285750">
              <a:buFont typeface="Wingdings" pitchFamily="2" charset="2"/>
              <a:buChar char="n"/>
            </a:pPr>
            <a:r>
              <a:rPr kumimoji="1" lang="en-US" altLang="zh-SG" sz="2000" b="1" dirty="0"/>
              <a:t>Tornillo pattern (</a:t>
            </a:r>
            <a:r>
              <a:rPr kumimoji="1" lang="en-US" altLang="zh-SG" sz="2000" b="1" dirty="0">
                <a:solidFill>
                  <a:srgbClr val="FF0000"/>
                </a:solidFill>
              </a:rPr>
              <a:t>24%</a:t>
            </a:r>
            <a:r>
              <a:rPr kumimoji="1" lang="en-US" altLang="zh-SG" sz="2000" b="1" dirty="0"/>
              <a:t>; 223) </a:t>
            </a:r>
            <a:endParaRPr kumimoji="1" lang="zh-SG" altLang="en-US" sz="2000" b="1" dirty="0"/>
          </a:p>
        </p:txBody>
      </p:sp>
      <p:pic>
        <p:nvPicPr>
          <p:cNvPr id="3" name="图片 2">
            <a:extLst>
              <a:ext uri="{FF2B5EF4-FFF2-40B4-BE49-F238E27FC236}">
                <a16:creationId xmlns:a16="http://schemas.microsoft.com/office/drawing/2014/main" id="{2EB5BDDA-C85E-0286-CFC2-3282887CDB87}"/>
              </a:ext>
            </a:extLst>
          </p:cNvPr>
          <p:cNvPicPr>
            <a:picLocks noChangeAspect="1"/>
          </p:cNvPicPr>
          <p:nvPr/>
        </p:nvPicPr>
        <p:blipFill>
          <a:blip r:embed="rId3"/>
          <a:stretch>
            <a:fillRect/>
          </a:stretch>
        </p:blipFill>
        <p:spPr>
          <a:xfrm>
            <a:off x="18463" y="1440700"/>
            <a:ext cx="3924897" cy="2628147"/>
          </a:xfrm>
          <a:prstGeom prst="rect">
            <a:avLst/>
          </a:prstGeom>
        </p:spPr>
      </p:pic>
      <p:pic>
        <p:nvPicPr>
          <p:cNvPr id="12" name="图片 11">
            <a:extLst>
              <a:ext uri="{FF2B5EF4-FFF2-40B4-BE49-F238E27FC236}">
                <a16:creationId xmlns:a16="http://schemas.microsoft.com/office/drawing/2014/main" id="{A8A7F7CE-B886-99B5-658E-F92E5753EA9D}"/>
              </a:ext>
            </a:extLst>
          </p:cNvPr>
          <p:cNvPicPr>
            <a:picLocks noChangeAspect="1"/>
          </p:cNvPicPr>
          <p:nvPr/>
        </p:nvPicPr>
        <p:blipFill>
          <a:blip r:embed="rId4"/>
          <a:stretch>
            <a:fillRect/>
          </a:stretch>
        </p:blipFill>
        <p:spPr>
          <a:xfrm>
            <a:off x="4070744" y="1456877"/>
            <a:ext cx="3924898" cy="2624931"/>
          </a:xfrm>
          <a:prstGeom prst="rect">
            <a:avLst/>
          </a:prstGeom>
        </p:spPr>
      </p:pic>
      <p:pic>
        <p:nvPicPr>
          <p:cNvPr id="15" name="图片 14">
            <a:extLst>
              <a:ext uri="{FF2B5EF4-FFF2-40B4-BE49-F238E27FC236}">
                <a16:creationId xmlns:a16="http://schemas.microsoft.com/office/drawing/2014/main" id="{0948E80F-FB15-7264-6F33-B3097B362B55}"/>
              </a:ext>
            </a:extLst>
          </p:cNvPr>
          <p:cNvPicPr>
            <a:picLocks noChangeAspect="1"/>
          </p:cNvPicPr>
          <p:nvPr/>
        </p:nvPicPr>
        <p:blipFill>
          <a:blip r:embed="rId5"/>
          <a:stretch>
            <a:fillRect/>
          </a:stretch>
        </p:blipFill>
        <p:spPr>
          <a:xfrm>
            <a:off x="7963478" y="1456878"/>
            <a:ext cx="3863540" cy="2611970"/>
          </a:xfrm>
          <a:prstGeom prst="rect">
            <a:avLst/>
          </a:prstGeom>
        </p:spPr>
      </p:pic>
      <p:pic>
        <p:nvPicPr>
          <p:cNvPr id="16" name="图片 15">
            <a:extLst>
              <a:ext uri="{FF2B5EF4-FFF2-40B4-BE49-F238E27FC236}">
                <a16:creationId xmlns:a16="http://schemas.microsoft.com/office/drawing/2014/main" id="{07FA0551-6DF5-250B-3295-025D2806EB46}"/>
              </a:ext>
            </a:extLst>
          </p:cNvPr>
          <p:cNvPicPr>
            <a:picLocks noChangeAspect="1"/>
          </p:cNvPicPr>
          <p:nvPr/>
        </p:nvPicPr>
        <p:blipFill>
          <a:blip r:embed="rId6"/>
          <a:stretch>
            <a:fillRect/>
          </a:stretch>
        </p:blipFill>
        <p:spPr>
          <a:xfrm>
            <a:off x="138580" y="4191806"/>
            <a:ext cx="3804780" cy="2597313"/>
          </a:xfrm>
          <a:prstGeom prst="rect">
            <a:avLst/>
          </a:prstGeom>
        </p:spPr>
      </p:pic>
      <p:pic>
        <p:nvPicPr>
          <p:cNvPr id="17" name="图片 16">
            <a:extLst>
              <a:ext uri="{FF2B5EF4-FFF2-40B4-BE49-F238E27FC236}">
                <a16:creationId xmlns:a16="http://schemas.microsoft.com/office/drawing/2014/main" id="{81EF6199-1050-A3B3-4E93-ED09A47D839F}"/>
              </a:ext>
            </a:extLst>
          </p:cNvPr>
          <p:cNvPicPr>
            <a:picLocks noChangeAspect="1"/>
          </p:cNvPicPr>
          <p:nvPr/>
        </p:nvPicPr>
        <p:blipFill>
          <a:blip r:embed="rId7"/>
          <a:stretch>
            <a:fillRect/>
          </a:stretch>
        </p:blipFill>
        <p:spPr>
          <a:xfrm>
            <a:off x="4102908" y="4164188"/>
            <a:ext cx="3860569" cy="2624931"/>
          </a:xfrm>
          <a:prstGeom prst="rect">
            <a:avLst/>
          </a:prstGeom>
        </p:spPr>
      </p:pic>
      <p:pic>
        <p:nvPicPr>
          <p:cNvPr id="18" name="图片 17">
            <a:extLst>
              <a:ext uri="{FF2B5EF4-FFF2-40B4-BE49-F238E27FC236}">
                <a16:creationId xmlns:a16="http://schemas.microsoft.com/office/drawing/2014/main" id="{B542501F-ED06-07D3-C30B-277B3F3DE662}"/>
              </a:ext>
            </a:extLst>
          </p:cNvPr>
          <p:cNvPicPr>
            <a:picLocks noChangeAspect="1"/>
          </p:cNvPicPr>
          <p:nvPr/>
        </p:nvPicPr>
        <p:blipFill>
          <a:blip r:embed="rId8"/>
          <a:stretch>
            <a:fillRect/>
          </a:stretch>
        </p:blipFill>
        <p:spPr>
          <a:xfrm>
            <a:off x="8083827" y="4191806"/>
            <a:ext cx="3843982" cy="2622650"/>
          </a:xfrm>
          <a:prstGeom prst="rect">
            <a:avLst/>
          </a:prstGeom>
        </p:spPr>
      </p:pic>
      <p:sp>
        <p:nvSpPr>
          <p:cNvPr id="2" name="矩形 1">
            <a:extLst>
              <a:ext uri="{FF2B5EF4-FFF2-40B4-BE49-F238E27FC236}">
                <a16:creationId xmlns:a16="http://schemas.microsoft.com/office/drawing/2014/main" id="{8DC2FB32-972F-7057-1907-B7B5DE58529F}"/>
              </a:ext>
            </a:extLst>
          </p:cNvPr>
          <p:cNvSpPr/>
          <p:nvPr/>
        </p:nvSpPr>
        <p:spPr>
          <a:xfrm>
            <a:off x="8022545" y="1477310"/>
            <a:ext cx="4057778" cy="5373756"/>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SG" altLang="en-US" dirty="0"/>
          </a:p>
        </p:txBody>
      </p:sp>
      <p:sp>
        <p:nvSpPr>
          <p:cNvPr id="5" name="矩形 4">
            <a:extLst>
              <a:ext uri="{FF2B5EF4-FFF2-40B4-BE49-F238E27FC236}">
                <a16:creationId xmlns:a16="http://schemas.microsoft.com/office/drawing/2014/main" id="{4299FA3F-ABED-406B-9FFE-75926AFF2D7D}"/>
              </a:ext>
            </a:extLst>
          </p:cNvPr>
          <p:cNvSpPr/>
          <p:nvPr/>
        </p:nvSpPr>
        <p:spPr>
          <a:xfrm>
            <a:off x="45130" y="3982600"/>
            <a:ext cx="7977415" cy="2796179"/>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SG" altLang="en-US" dirty="0"/>
          </a:p>
        </p:txBody>
      </p:sp>
    </p:spTree>
    <p:extLst>
      <p:ext uri="{BB962C8B-B14F-4D97-AF65-F5344CB8AC3E}">
        <p14:creationId xmlns:p14="http://schemas.microsoft.com/office/powerpoint/2010/main" val="1662447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10F619-0A32-5E33-57BD-72824E4608D9}"/>
              </a:ext>
            </a:extLst>
          </p:cNvPr>
          <p:cNvSpPr txBox="1">
            <a:spLocks/>
          </p:cNvSpPr>
          <p:nvPr/>
        </p:nvSpPr>
        <p:spPr>
          <a:xfrm>
            <a:off x="120117" y="84779"/>
            <a:ext cx="12071883" cy="6662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kumimoji="1" lang="en-US" altLang="zh-SG" sz="3600" dirty="0"/>
              <a:t>LPs strongly linked with the volcanic eruptions </a:t>
            </a:r>
            <a:endParaRPr kumimoji="1" lang="zh-SG" altLang="en-US" sz="3600" dirty="0"/>
          </a:p>
        </p:txBody>
      </p:sp>
      <p:pic>
        <p:nvPicPr>
          <p:cNvPr id="4" name="图片 3">
            <a:extLst>
              <a:ext uri="{FF2B5EF4-FFF2-40B4-BE49-F238E27FC236}">
                <a16:creationId xmlns:a16="http://schemas.microsoft.com/office/drawing/2014/main" id="{E4475761-6F45-1EC3-CDEC-493EE9A126AA}"/>
              </a:ext>
            </a:extLst>
          </p:cNvPr>
          <p:cNvPicPr>
            <a:picLocks noChangeAspect="1"/>
          </p:cNvPicPr>
          <p:nvPr/>
        </p:nvPicPr>
        <p:blipFill>
          <a:blip r:embed="rId3"/>
          <a:srcRect b="24952"/>
          <a:stretch/>
        </p:blipFill>
        <p:spPr>
          <a:xfrm>
            <a:off x="2761164" y="919401"/>
            <a:ext cx="6841191" cy="5783441"/>
          </a:xfrm>
          <a:prstGeom prst="rect">
            <a:avLst/>
          </a:prstGeom>
        </p:spPr>
      </p:pic>
      <p:sp>
        <p:nvSpPr>
          <p:cNvPr id="5" name="文本框 4">
            <a:extLst>
              <a:ext uri="{FF2B5EF4-FFF2-40B4-BE49-F238E27FC236}">
                <a16:creationId xmlns:a16="http://schemas.microsoft.com/office/drawing/2014/main" id="{AE524A32-D962-BFE1-0A56-293EE7F5ACC1}"/>
              </a:ext>
            </a:extLst>
          </p:cNvPr>
          <p:cNvSpPr txBox="1"/>
          <p:nvPr/>
        </p:nvSpPr>
        <p:spPr>
          <a:xfrm>
            <a:off x="9555058" y="5964178"/>
            <a:ext cx="2590774" cy="738664"/>
          </a:xfrm>
          <a:prstGeom prst="rect">
            <a:avLst/>
          </a:prstGeom>
          <a:noFill/>
        </p:spPr>
        <p:txBody>
          <a:bodyPr wrap="none" rtlCol="0">
            <a:spAutoFit/>
          </a:bodyPr>
          <a:lstStyle/>
          <a:p>
            <a:r>
              <a:rPr kumimoji="1" lang="en-US" altLang="zh-SG" sz="1400" i="1" dirty="0"/>
              <a:t>Small explosions in July 2016 </a:t>
            </a:r>
          </a:p>
          <a:p>
            <a:r>
              <a:rPr kumimoji="1" lang="en-US" altLang="zh-SG" sz="1400" i="1" dirty="0"/>
              <a:t>are reported by </a:t>
            </a:r>
            <a:r>
              <a:rPr kumimoji="1" lang="en-US" altLang="zh-SG" sz="1400" i="1" dirty="0" err="1"/>
              <a:t>Hidayat</a:t>
            </a:r>
            <a:r>
              <a:rPr kumimoji="1" lang="en-US" altLang="zh-SG" sz="1400" i="1" dirty="0"/>
              <a:t> et al., </a:t>
            </a:r>
          </a:p>
          <a:p>
            <a:r>
              <a:rPr kumimoji="1" lang="en-US" altLang="zh-SG" sz="1400" i="1" dirty="0"/>
              <a:t>(2016,  AGU Abstract) </a:t>
            </a:r>
            <a:endParaRPr kumimoji="1" lang="zh-SG" altLang="en-US" sz="1400" i="1" dirty="0"/>
          </a:p>
        </p:txBody>
      </p:sp>
      <p:sp>
        <p:nvSpPr>
          <p:cNvPr id="3" name="文本框 2">
            <a:extLst>
              <a:ext uri="{FF2B5EF4-FFF2-40B4-BE49-F238E27FC236}">
                <a16:creationId xmlns:a16="http://schemas.microsoft.com/office/drawing/2014/main" id="{D3EEC753-61E0-1FE3-61F0-8B5F060FE08A}"/>
              </a:ext>
            </a:extLst>
          </p:cNvPr>
          <p:cNvSpPr txBox="1"/>
          <p:nvPr/>
        </p:nvSpPr>
        <p:spPr>
          <a:xfrm>
            <a:off x="120117" y="1056290"/>
            <a:ext cx="2510499" cy="646331"/>
          </a:xfrm>
          <a:prstGeom prst="rect">
            <a:avLst/>
          </a:prstGeom>
          <a:noFill/>
        </p:spPr>
        <p:txBody>
          <a:bodyPr wrap="square" rtlCol="0">
            <a:spAutoFit/>
          </a:bodyPr>
          <a:lstStyle/>
          <a:p>
            <a:pPr marL="285750" indent="-285750">
              <a:buFont typeface="Wingdings" pitchFamily="2" charset="2"/>
              <a:buChar char="n"/>
            </a:pPr>
            <a:r>
              <a:rPr kumimoji="1" lang="en-US" altLang="zh-SG" b="1" dirty="0">
                <a:solidFill>
                  <a:srgbClr val="C00000"/>
                </a:solidFill>
              </a:rPr>
              <a:t>Percentage of LPs </a:t>
            </a:r>
            <a:r>
              <a:rPr kumimoji="1" lang="en-US" altLang="zh-SG" b="1" dirty="0"/>
              <a:t>over 5 days</a:t>
            </a:r>
            <a:endParaRPr kumimoji="1" lang="zh-SG" altLang="en-US" b="1" dirty="0"/>
          </a:p>
        </p:txBody>
      </p:sp>
      <p:sp>
        <p:nvSpPr>
          <p:cNvPr id="6" name="文本框 5">
            <a:extLst>
              <a:ext uri="{FF2B5EF4-FFF2-40B4-BE49-F238E27FC236}">
                <a16:creationId xmlns:a16="http://schemas.microsoft.com/office/drawing/2014/main" id="{7608F43F-3980-C60E-8381-BC617957CC80}"/>
              </a:ext>
            </a:extLst>
          </p:cNvPr>
          <p:cNvSpPr txBox="1"/>
          <p:nvPr/>
        </p:nvSpPr>
        <p:spPr>
          <a:xfrm>
            <a:off x="120116" y="3034448"/>
            <a:ext cx="2415903" cy="646331"/>
          </a:xfrm>
          <a:prstGeom prst="rect">
            <a:avLst/>
          </a:prstGeom>
          <a:noFill/>
        </p:spPr>
        <p:txBody>
          <a:bodyPr wrap="square" rtlCol="0">
            <a:spAutoFit/>
          </a:bodyPr>
          <a:lstStyle/>
          <a:p>
            <a:pPr marL="285750" indent="-285750">
              <a:buFont typeface="Wingdings" pitchFamily="2" charset="2"/>
              <a:buChar char="n"/>
            </a:pPr>
            <a:r>
              <a:rPr kumimoji="1" lang="en-US" altLang="zh-SG" dirty="0"/>
              <a:t>LP frequency over 5 days</a:t>
            </a:r>
            <a:endParaRPr kumimoji="1" lang="zh-SG" altLang="en-US" dirty="0"/>
          </a:p>
        </p:txBody>
      </p:sp>
      <p:sp>
        <p:nvSpPr>
          <p:cNvPr id="7" name="文本框 6">
            <a:extLst>
              <a:ext uri="{FF2B5EF4-FFF2-40B4-BE49-F238E27FC236}">
                <a16:creationId xmlns:a16="http://schemas.microsoft.com/office/drawing/2014/main" id="{3320486F-12AA-FD01-A3C4-64134119602E}"/>
              </a:ext>
            </a:extLst>
          </p:cNvPr>
          <p:cNvSpPr txBox="1"/>
          <p:nvPr/>
        </p:nvSpPr>
        <p:spPr>
          <a:xfrm>
            <a:off x="120116" y="5012606"/>
            <a:ext cx="2733443" cy="646331"/>
          </a:xfrm>
          <a:prstGeom prst="rect">
            <a:avLst/>
          </a:prstGeom>
          <a:noFill/>
        </p:spPr>
        <p:txBody>
          <a:bodyPr wrap="square" rtlCol="0">
            <a:spAutoFit/>
          </a:bodyPr>
          <a:lstStyle/>
          <a:p>
            <a:pPr marL="285750" indent="-285750">
              <a:buFont typeface="Wingdings" pitchFamily="2" charset="2"/>
              <a:buChar char="n"/>
            </a:pPr>
            <a:r>
              <a:rPr kumimoji="1" lang="en-US" altLang="zh-SG" dirty="0"/>
              <a:t>Event frequency in Cluster 3 over 5 days</a:t>
            </a:r>
          </a:p>
        </p:txBody>
      </p:sp>
    </p:spTree>
    <p:extLst>
      <p:ext uri="{BB962C8B-B14F-4D97-AF65-F5344CB8AC3E}">
        <p14:creationId xmlns:p14="http://schemas.microsoft.com/office/powerpoint/2010/main" val="3679770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DEB018-FE21-6A79-82E1-3A23E9DCF0B1}"/>
              </a:ext>
            </a:extLst>
          </p:cNvPr>
          <p:cNvSpPr txBox="1">
            <a:spLocks/>
          </p:cNvSpPr>
          <p:nvPr/>
        </p:nvSpPr>
        <p:spPr>
          <a:xfrm>
            <a:off x="120117" y="84779"/>
            <a:ext cx="12071883" cy="66627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kumimoji="1" lang="en-US" altLang="zh-SG" sz="3600" dirty="0"/>
              <a:t>Tornillo: 1-month precursor to phreatic eruptions in 2018</a:t>
            </a:r>
            <a:endParaRPr kumimoji="1" lang="zh-SG" altLang="en-US" sz="3600" dirty="0"/>
          </a:p>
        </p:txBody>
      </p:sp>
      <p:pic>
        <p:nvPicPr>
          <p:cNvPr id="3" name="图片 2">
            <a:extLst>
              <a:ext uri="{FF2B5EF4-FFF2-40B4-BE49-F238E27FC236}">
                <a16:creationId xmlns:a16="http://schemas.microsoft.com/office/drawing/2014/main" id="{1E0EF4AA-925C-042A-C049-EFFE54AB0F9B}"/>
              </a:ext>
            </a:extLst>
          </p:cNvPr>
          <p:cNvPicPr>
            <a:picLocks noChangeAspect="1"/>
          </p:cNvPicPr>
          <p:nvPr/>
        </p:nvPicPr>
        <p:blipFill>
          <a:blip r:embed="rId2"/>
          <a:stretch>
            <a:fillRect/>
          </a:stretch>
        </p:blipFill>
        <p:spPr>
          <a:xfrm>
            <a:off x="120117" y="1001110"/>
            <a:ext cx="7054033" cy="5772111"/>
          </a:xfrm>
          <a:prstGeom prst="rect">
            <a:avLst/>
          </a:prstGeom>
        </p:spPr>
      </p:pic>
      <p:sp>
        <p:nvSpPr>
          <p:cNvPr id="5" name="文本框 4">
            <a:extLst>
              <a:ext uri="{FF2B5EF4-FFF2-40B4-BE49-F238E27FC236}">
                <a16:creationId xmlns:a16="http://schemas.microsoft.com/office/drawing/2014/main" id="{8C80F325-E902-725E-82F5-ABEBAB7721D0}"/>
              </a:ext>
            </a:extLst>
          </p:cNvPr>
          <p:cNvSpPr txBox="1"/>
          <p:nvPr/>
        </p:nvSpPr>
        <p:spPr>
          <a:xfrm>
            <a:off x="2377348" y="5577622"/>
            <a:ext cx="1398140" cy="461665"/>
          </a:xfrm>
          <a:prstGeom prst="rect">
            <a:avLst/>
          </a:prstGeom>
          <a:noFill/>
        </p:spPr>
        <p:txBody>
          <a:bodyPr wrap="none" rtlCol="0">
            <a:spAutoFit/>
          </a:bodyPr>
          <a:lstStyle/>
          <a:p>
            <a:r>
              <a:rPr kumimoji="1" lang="en-US" altLang="zh-SG" sz="2400" b="1" dirty="0">
                <a:solidFill>
                  <a:srgbClr val="FF0000"/>
                </a:solidFill>
              </a:rPr>
              <a:t>1-month</a:t>
            </a:r>
            <a:endParaRPr kumimoji="1" lang="zh-SG" altLang="en-US" sz="2400" b="1" dirty="0">
              <a:solidFill>
                <a:srgbClr val="FF0000"/>
              </a:solidFill>
            </a:endParaRPr>
          </a:p>
        </p:txBody>
      </p:sp>
      <p:cxnSp>
        <p:nvCxnSpPr>
          <p:cNvPr id="7" name="直线箭头连接符 6">
            <a:extLst>
              <a:ext uri="{FF2B5EF4-FFF2-40B4-BE49-F238E27FC236}">
                <a16:creationId xmlns:a16="http://schemas.microsoft.com/office/drawing/2014/main" id="{F4A05C29-C816-180A-86FE-67AA79CAE589}"/>
              </a:ext>
            </a:extLst>
          </p:cNvPr>
          <p:cNvCxnSpPr/>
          <p:nvPr/>
        </p:nvCxnSpPr>
        <p:spPr>
          <a:xfrm>
            <a:off x="2466553" y="6164317"/>
            <a:ext cx="1180580" cy="0"/>
          </a:xfrm>
          <a:prstGeom prst="straightConnector1">
            <a:avLst/>
          </a:prstGeom>
          <a:ln w="38100">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8" name="文本框 7">
            <a:extLst>
              <a:ext uri="{FF2B5EF4-FFF2-40B4-BE49-F238E27FC236}">
                <a16:creationId xmlns:a16="http://schemas.microsoft.com/office/drawing/2014/main" id="{C260BE97-5758-629A-B24D-C03C1805333B}"/>
              </a:ext>
            </a:extLst>
          </p:cNvPr>
          <p:cNvSpPr txBox="1"/>
          <p:nvPr/>
        </p:nvSpPr>
        <p:spPr>
          <a:xfrm>
            <a:off x="6930732" y="951133"/>
            <a:ext cx="5141151" cy="769441"/>
          </a:xfrm>
          <a:prstGeom prst="rect">
            <a:avLst/>
          </a:prstGeom>
          <a:noFill/>
        </p:spPr>
        <p:txBody>
          <a:bodyPr wrap="none" rtlCol="0">
            <a:spAutoFit/>
          </a:bodyPr>
          <a:lstStyle/>
          <a:p>
            <a:r>
              <a:rPr kumimoji="1" lang="en-US" altLang="zh-SG" sz="2400" b="1" dirty="0">
                <a:solidFill>
                  <a:srgbClr val="0070C0"/>
                </a:solidFill>
              </a:rPr>
              <a:t>66</a:t>
            </a:r>
            <a:r>
              <a:rPr kumimoji="1" lang="en-US" altLang="zh-SG" sz="2000" b="1" dirty="0">
                <a:solidFill>
                  <a:srgbClr val="0070C0"/>
                </a:solidFill>
              </a:rPr>
              <a:t> such tornillos occurred over 10 days </a:t>
            </a:r>
          </a:p>
          <a:p>
            <a:pPr algn="ctr"/>
            <a:r>
              <a:rPr kumimoji="1" lang="en-US" altLang="zh-SG" sz="2000" b="1" dirty="0">
                <a:solidFill>
                  <a:srgbClr val="0070C0"/>
                </a:solidFill>
              </a:rPr>
              <a:t>~1-month before the eruption onset</a:t>
            </a:r>
            <a:endParaRPr kumimoji="1" lang="zh-SG" altLang="en-US" sz="2000" b="1" dirty="0">
              <a:solidFill>
                <a:srgbClr val="0070C0"/>
              </a:solidFill>
            </a:endParaRPr>
          </a:p>
        </p:txBody>
      </p:sp>
      <p:pic>
        <p:nvPicPr>
          <p:cNvPr id="11" name="图片 10">
            <a:extLst>
              <a:ext uri="{FF2B5EF4-FFF2-40B4-BE49-F238E27FC236}">
                <a16:creationId xmlns:a16="http://schemas.microsoft.com/office/drawing/2014/main" id="{573E01E2-956D-C031-5A43-0C4CDD0CB7BC}"/>
              </a:ext>
            </a:extLst>
          </p:cNvPr>
          <p:cNvPicPr>
            <a:picLocks noChangeAspect="1"/>
          </p:cNvPicPr>
          <p:nvPr/>
        </p:nvPicPr>
        <p:blipFill>
          <a:blip r:embed="rId3"/>
          <a:stretch>
            <a:fillRect/>
          </a:stretch>
        </p:blipFill>
        <p:spPr>
          <a:xfrm>
            <a:off x="4299483" y="2311021"/>
            <a:ext cx="7772400" cy="3895012"/>
          </a:xfrm>
          <a:prstGeom prst="rect">
            <a:avLst/>
          </a:prstGeom>
        </p:spPr>
      </p:pic>
      <p:sp>
        <p:nvSpPr>
          <p:cNvPr id="12" name="矩形 11">
            <a:extLst>
              <a:ext uri="{FF2B5EF4-FFF2-40B4-BE49-F238E27FC236}">
                <a16:creationId xmlns:a16="http://schemas.microsoft.com/office/drawing/2014/main" id="{580592A7-7112-8F64-EC1C-41808C82C57E}"/>
              </a:ext>
            </a:extLst>
          </p:cNvPr>
          <p:cNvSpPr/>
          <p:nvPr/>
        </p:nvSpPr>
        <p:spPr>
          <a:xfrm>
            <a:off x="8671031" y="3168868"/>
            <a:ext cx="1103589" cy="212834"/>
          </a:xfrm>
          <a:prstGeom prst="rect">
            <a:avLst/>
          </a:pr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SG" altLang="en-US"/>
          </a:p>
        </p:txBody>
      </p:sp>
      <p:sp>
        <p:nvSpPr>
          <p:cNvPr id="14" name="矩形 13">
            <a:extLst>
              <a:ext uri="{FF2B5EF4-FFF2-40B4-BE49-F238E27FC236}">
                <a16:creationId xmlns:a16="http://schemas.microsoft.com/office/drawing/2014/main" id="{81601D7E-A326-83DA-1069-D87BBF384A06}"/>
              </a:ext>
            </a:extLst>
          </p:cNvPr>
          <p:cNvSpPr/>
          <p:nvPr/>
        </p:nvSpPr>
        <p:spPr>
          <a:xfrm>
            <a:off x="8686796" y="3495815"/>
            <a:ext cx="1103589" cy="212834"/>
          </a:xfrm>
          <a:prstGeom prst="rect">
            <a:avLst/>
          </a:pr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SG" altLang="en-US"/>
          </a:p>
        </p:txBody>
      </p:sp>
      <p:sp>
        <p:nvSpPr>
          <p:cNvPr id="15" name="矩形 14">
            <a:extLst>
              <a:ext uri="{FF2B5EF4-FFF2-40B4-BE49-F238E27FC236}">
                <a16:creationId xmlns:a16="http://schemas.microsoft.com/office/drawing/2014/main" id="{9CE4B34A-7F90-69A4-7EE7-98BFDA7DB6B0}"/>
              </a:ext>
            </a:extLst>
          </p:cNvPr>
          <p:cNvSpPr/>
          <p:nvPr/>
        </p:nvSpPr>
        <p:spPr>
          <a:xfrm>
            <a:off x="8686795" y="3775464"/>
            <a:ext cx="1103589" cy="212834"/>
          </a:xfrm>
          <a:prstGeom prst="rect">
            <a:avLst/>
          </a:pr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SG" altLang="en-US"/>
          </a:p>
        </p:txBody>
      </p:sp>
      <p:sp>
        <p:nvSpPr>
          <p:cNvPr id="16" name="文本框 15">
            <a:extLst>
              <a:ext uri="{FF2B5EF4-FFF2-40B4-BE49-F238E27FC236}">
                <a16:creationId xmlns:a16="http://schemas.microsoft.com/office/drawing/2014/main" id="{D3645037-D8C1-593B-C285-7D043DA61DA1}"/>
              </a:ext>
            </a:extLst>
          </p:cNvPr>
          <p:cNvSpPr txBox="1"/>
          <p:nvPr/>
        </p:nvSpPr>
        <p:spPr>
          <a:xfrm>
            <a:off x="7883259" y="6298429"/>
            <a:ext cx="3814249" cy="338554"/>
          </a:xfrm>
          <a:prstGeom prst="rect">
            <a:avLst/>
          </a:prstGeom>
          <a:noFill/>
        </p:spPr>
        <p:txBody>
          <a:bodyPr wrap="none" rtlCol="0">
            <a:spAutoFit/>
          </a:bodyPr>
          <a:lstStyle/>
          <a:p>
            <a:r>
              <a:rPr lang="en" altLang="zh-SG" sz="1600" i="1" dirty="0"/>
              <a:t>Global Volcanism Program (GVP), 2025</a:t>
            </a:r>
            <a:endParaRPr kumimoji="1" lang="zh-SG" altLang="en-US" sz="1600" i="1" dirty="0"/>
          </a:p>
        </p:txBody>
      </p:sp>
      <p:sp>
        <p:nvSpPr>
          <p:cNvPr id="17" name="矩形 16">
            <a:extLst>
              <a:ext uri="{FF2B5EF4-FFF2-40B4-BE49-F238E27FC236}">
                <a16:creationId xmlns:a16="http://schemas.microsoft.com/office/drawing/2014/main" id="{A9C63A27-AE5B-F1DB-4BDE-814545300788}"/>
              </a:ext>
            </a:extLst>
          </p:cNvPr>
          <p:cNvSpPr/>
          <p:nvPr/>
        </p:nvSpPr>
        <p:spPr>
          <a:xfrm>
            <a:off x="4692866" y="3212034"/>
            <a:ext cx="746238" cy="776263"/>
          </a:xfrm>
          <a:prstGeom prst="rect">
            <a:avLst/>
          </a:pr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SG" altLang="en-US"/>
          </a:p>
        </p:txBody>
      </p:sp>
    </p:spTree>
    <p:extLst>
      <p:ext uri="{BB962C8B-B14F-4D97-AF65-F5344CB8AC3E}">
        <p14:creationId xmlns:p14="http://schemas.microsoft.com/office/powerpoint/2010/main" val="2219000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animBg="1"/>
      <p:bldP spid="14" grpId="0" animBg="1"/>
      <p:bldP spid="15" grpId="0" animBg="1"/>
      <p:bldP spid="16" grpId="0"/>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2CE02C23-6603-1FDD-E086-2D0B0063D3DC}"/>
              </a:ext>
            </a:extLst>
          </p:cNvPr>
          <p:cNvPicPr>
            <a:picLocks noChangeAspect="1"/>
          </p:cNvPicPr>
          <p:nvPr/>
        </p:nvPicPr>
        <p:blipFill>
          <a:blip r:embed="rId2"/>
          <a:srcRect t="67752"/>
          <a:stretch/>
        </p:blipFill>
        <p:spPr>
          <a:xfrm>
            <a:off x="201385" y="4516542"/>
            <a:ext cx="7772400" cy="1804440"/>
          </a:xfrm>
          <a:prstGeom prst="rect">
            <a:avLst/>
          </a:prstGeom>
        </p:spPr>
      </p:pic>
      <p:pic>
        <p:nvPicPr>
          <p:cNvPr id="7" name="图片 6">
            <a:extLst>
              <a:ext uri="{FF2B5EF4-FFF2-40B4-BE49-F238E27FC236}">
                <a16:creationId xmlns:a16="http://schemas.microsoft.com/office/drawing/2014/main" id="{66A924B4-9363-E3A1-15A8-8FDF78C1EE86}"/>
              </a:ext>
            </a:extLst>
          </p:cNvPr>
          <p:cNvPicPr>
            <a:picLocks noChangeAspect="1"/>
          </p:cNvPicPr>
          <p:nvPr/>
        </p:nvPicPr>
        <p:blipFill>
          <a:blip r:embed="rId3"/>
          <a:srcRect t="48522"/>
          <a:stretch/>
        </p:blipFill>
        <p:spPr>
          <a:xfrm>
            <a:off x="49160" y="1355601"/>
            <a:ext cx="3249706" cy="2809938"/>
          </a:xfrm>
          <a:prstGeom prst="rect">
            <a:avLst/>
          </a:prstGeom>
        </p:spPr>
      </p:pic>
      <p:sp>
        <p:nvSpPr>
          <p:cNvPr id="8" name="文本框 7">
            <a:extLst>
              <a:ext uri="{FF2B5EF4-FFF2-40B4-BE49-F238E27FC236}">
                <a16:creationId xmlns:a16="http://schemas.microsoft.com/office/drawing/2014/main" id="{442F7E6A-D0CE-874E-C98F-7E31761A8CFE}"/>
              </a:ext>
            </a:extLst>
          </p:cNvPr>
          <p:cNvSpPr txBox="1"/>
          <p:nvPr/>
        </p:nvSpPr>
        <p:spPr>
          <a:xfrm>
            <a:off x="3094189" y="6394142"/>
            <a:ext cx="2741456" cy="338554"/>
          </a:xfrm>
          <a:prstGeom prst="rect">
            <a:avLst/>
          </a:prstGeom>
          <a:noFill/>
        </p:spPr>
        <p:txBody>
          <a:bodyPr wrap="none" rtlCol="0">
            <a:spAutoFit/>
          </a:bodyPr>
          <a:lstStyle/>
          <a:p>
            <a:r>
              <a:rPr lang="en" altLang="zh-SG" sz="1600" i="1" dirty="0">
                <a:effectLst/>
              </a:rPr>
              <a:t>Girona</a:t>
            </a:r>
            <a:r>
              <a:rPr kumimoji="1" lang="zh-CN" altLang="en-US" sz="1600" i="1" dirty="0">
                <a:effectLst/>
              </a:rPr>
              <a:t> </a:t>
            </a:r>
            <a:r>
              <a:rPr kumimoji="1" lang="en-US" altLang="zh-CN" sz="1600" i="1" dirty="0"/>
              <a:t>et al., 2019, JGR-SE</a:t>
            </a:r>
            <a:endParaRPr lang="en" altLang="zh-SG" sz="1600" i="1" dirty="0">
              <a:effectLst/>
            </a:endParaRPr>
          </a:p>
        </p:txBody>
      </p:sp>
      <p:sp>
        <p:nvSpPr>
          <p:cNvPr id="5" name="文本框 4">
            <a:extLst>
              <a:ext uri="{FF2B5EF4-FFF2-40B4-BE49-F238E27FC236}">
                <a16:creationId xmlns:a16="http://schemas.microsoft.com/office/drawing/2014/main" id="{0B3AF1E2-9FF8-0089-A96C-06EFE43BBC43}"/>
              </a:ext>
            </a:extLst>
          </p:cNvPr>
          <p:cNvSpPr txBox="1"/>
          <p:nvPr/>
        </p:nvSpPr>
        <p:spPr>
          <a:xfrm>
            <a:off x="8928156" y="6320982"/>
            <a:ext cx="2614690" cy="338554"/>
          </a:xfrm>
          <a:prstGeom prst="rect">
            <a:avLst/>
          </a:prstGeom>
          <a:noFill/>
        </p:spPr>
        <p:txBody>
          <a:bodyPr wrap="none" rtlCol="0">
            <a:spAutoFit/>
          </a:bodyPr>
          <a:lstStyle/>
          <a:p>
            <a:r>
              <a:rPr lang="en" altLang="zh-SG" sz="1600" i="1" dirty="0">
                <a:effectLst/>
              </a:rPr>
              <a:t>Stix</a:t>
            </a:r>
            <a:r>
              <a:rPr kumimoji="1" lang="en-US" altLang="zh-SG" sz="1600" i="1" dirty="0">
                <a:effectLst/>
              </a:rPr>
              <a:t> &amp; </a:t>
            </a:r>
            <a:r>
              <a:rPr lang="en" altLang="zh-SG" sz="1600" i="1" dirty="0">
                <a:effectLst/>
              </a:rPr>
              <a:t>de Moor, 2018, EPS</a:t>
            </a:r>
          </a:p>
        </p:txBody>
      </p:sp>
      <p:sp>
        <p:nvSpPr>
          <p:cNvPr id="12" name="标题 1">
            <a:extLst>
              <a:ext uri="{FF2B5EF4-FFF2-40B4-BE49-F238E27FC236}">
                <a16:creationId xmlns:a16="http://schemas.microsoft.com/office/drawing/2014/main" id="{D2898A3E-0E31-D9A0-82DC-903790B9B0D5}"/>
              </a:ext>
            </a:extLst>
          </p:cNvPr>
          <p:cNvSpPr txBox="1">
            <a:spLocks/>
          </p:cNvSpPr>
          <p:nvPr/>
        </p:nvSpPr>
        <p:spPr>
          <a:xfrm>
            <a:off x="104312" y="261787"/>
            <a:ext cx="11103428" cy="6662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kumimoji="1" lang="en-US" altLang="zh-SG" sz="3600" dirty="0"/>
              <a:t>General LPs suggest sudden massive gas supply </a:t>
            </a:r>
            <a:endParaRPr kumimoji="1" lang="zh-SG" altLang="en-US" sz="3600" dirty="0"/>
          </a:p>
        </p:txBody>
      </p:sp>
      <p:pic>
        <p:nvPicPr>
          <p:cNvPr id="2" name="图片 1">
            <a:extLst>
              <a:ext uri="{FF2B5EF4-FFF2-40B4-BE49-F238E27FC236}">
                <a16:creationId xmlns:a16="http://schemas.microsoft.com/office/drawing/2014/main" id="{08EEEA64-296D-6028-14B7-1F17B256515E}"/>
              </a:ext>
            </a:extLst>
          </p:cNvPr>
          <p:cNvPicPr>
            <a:picLocks noChangeAspect="1"/>
          </p:cNvPicPr>
          <p:nvPr/>
        </p:nvPicPr>
        <p:blipFill>
          <a:blip r:embed="rId4"/>
          <a:stretch>
            <a:fillRect/>
          </a:stretch>
        </p:blipFill>
        <p:spPr>
          <a:xfrm>
            <a:off x="8228282" y="1355601"/>
            <a:ext cx="3507198" cy="4443033"/>
          </a:xfrm>
          <a:prstGeom prst="rect">
            <a:avLst/>
          </a:prstGeom>
        </p:spPr>
      </p:pic>
      <p:pic>
        <p:nvPicPr>
          <p:cNvPr id="3" name="图片 2">
            <a:extLst>
              <a:ext uri="{FF2B5EF4-FFF2-40B4-BE49-F238E27FC236}">
                <a16:creationId xmlns:a16="http://schemas.microsoft.com/office/drawing/2014/main" id="{3D332777-0CB0-6C1B-F27D-522E9A7EB0A9}"/>
              </a:ext>
            </a:extLst>
          </p:cNvPr>
          <p:cNvPicPr>
            <a:picLocks noChangeAspect="1"/>
          </p:cNvPicPr>
          <p:nvPr/>
        </p:nvPicPr>
        <p:blipFill>
          <a:blip r:embed="rId5"/>
          <a:stretch>
            <a:fillRect/>
          </a:stretch>
        </p:blipFill>
        <p:spPr>
          <a:xfrm>
            <a:off x="3447463" y="1279061"/>
            <a:ext cx="4662394" cy="3121982"/>
          </a:xfrm>
          <a:prstGeom prst="rect">
            <a:avLst/>
          </a:prstGeom>
        </p:spPr>
      </p:pic>
      <p:sp>
        <p:nvSpPr>
          <p:cNvPr id="4" name="文本框 3">
            <a:extLst>
              <a:ext uri="{FF2B5EF4-FFF2-40B4-BE49-F238E27FC236}">
                <a16:creationId xmlns:a16="http://schemas.microsoft.com/office/drawing/2014/main" id="{1D41FD75-E9F0-FA34-007F-D509EEC74CC0}"/>
              </a:ext>
            </a:extLst>
          </p:cNvPr>
          <p:cNvSpPr txBox="1"/>
          <p:nvPr/>
        </p:nvSpPr>
        <p:spPr>
          <a:xfrm>
            <a:off x="3963719" y="4331876"/>
            <a:ext cx="1351652" cy="369332"/>
          </a:xfrm>
          <a:prstGeom prst="rect">
            <a:avLst/>
          </a:prstGeom>
          <a:noFill/>
        </p:spPr>
        <p:txBody>
          <a:bodyPr wrap="none" rtlCol="0">
            <a:spAutoFit/>
          </a:bodyPr>
          <a:lstStyle/>
          <a:p>
            <a:r>
              <a:rPr kumimoji="1" lang="en-US" altLang="zh-SG" b="1" dirty="0">
                <a:solidFill>
                  <a:srgbClr val="C00000"/>
                </a:solidFill>
              </a:rPr>
              <a:t>Synthetics</a:t>
            </a:r>
            <a:endParaRPr kumimoji="1" lang="zh-SG" altLang="en-US" b="1" dirty="0">
              <a:solidFill>
                <a:srgbClr val="C00000"/>
              </a:solidFill>
            </a:endParaRPr>
          </a:p>
        </p:txBody>
      </p:sp>
      <p:sp>
        <p:nvSpPr>
          <p:cNvPr id="9" name="文本框 8">
            <a:extLst>
              <a:ext uri="{FF2B5EF4-FFF2-40B4-BE49-F238E27FC236}">
                <a16:creationId xmlns:a16="http://schemas.microsoft.com/office/drawing/2014/main" id="{C0E9909F-936B-85DA-569E-CEF869665664}"/>
              </a:ext>
            </a:extLst>
          </p:cNvPr>
          <p:cNvSpPr txBox="1"/>
          <p:nvPr/>
        </p:nvSpPr>
        <p:spPr>
          <a:xfrm>
            <a:off x="6006580" y="3059668"/>
            <a:ext cx="1967205" cy="369332"/>
          </a:xfrm>
          <a:prstGeom prst="rect">
            <a:avLst/>
          </a:prstGeom>
          <a:noFill/>
        </p:spPr>
        <p:txBody>
          <a:bodyPr wrap="none" rtlCol="0">
            <a:spAutoFit/>
          </a:bodyPr>
          <a:lstStyle/>
          <a:p>
            <a:r>
              <a:rPr kumimoji="1" lang="en-US" altLang="zh-SG" b="1" dirty="0">
                <a:solidFill>
                  <a:srgbClr val="C00000"/>
                </a:solidFill>
              </a:rPr>
              <a:t>Our observation</a:t>
            </a:r>
            <a:endParaRPr kumimoji="1" lang="zh-SG" altLang="en-US" b="1" dirty="0">
              <a:solidFill>
                <a:srgbClr val="C00000"/>
              </a:solidFill>
            </a:endParaRPr>
          </a:p>
        </p:txBody>
      </p:sp>
    </p:spTree>
    <p:extLst>
      <p:ext uri="{BB962C8B-B14F-4D97-AF65-F5344CB8AC3E}">
        <p14:creationId xmlns:p14="http://schemas.microsoft.com/office/powerpoint/2010/main" val="697475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C53DF105-FBFA-A260-C7AA-E496E4C702D5}"/>
              </a:ext>
            </a:extLst>
          </p:cNvPr>
          <p:cNvSpPr>
            <a:spLocks noGrp="1"/>
          </p:cNvSpPr>
          <p:nvPr>
            <p:ph type="title"/>
          </p:nvPr>
        </p:nvSpPr>
        <p:spPr>
          <a:xfrm>
            <a:off x="0" y="234593"/>
            <a:ext cx="7284637" cy="1094092"/>
          </a:xfrm>
        </p:spPr>
        <p:txBody>
          <a:bodyPr>
            <a:noAutofit/>
          </a:bodyPr>
          <a:lstStyle/>
          <a:p>
            <a:pPr>
              <a:lnSpc>
                <a:spcPct val="125000"/>
              </a:lnSpc>
            </a:pPr>
            <a:r>
              <a:rPr kumimoji="1" lang="en-US" altLang="zh-SG" sz="3600" b="1" dirty="0"/>
              <a:t>Tornillos indicate </a:t>
            </a:r>
            <a:r>
              <a:rPr kumimoji="1" lang="en-US" altLang="zh-SG" sz="3600" b="1" dirty="0">
                <a:solidFill>
                  <a:srgbClr val="C00000"/>
                </a:solidFill>
              </a:rPr>
              <a:t>oscillations</a:t>
            </a:r>
            <a:r>
              <a:rPr kumimoji="1" lang="en-US" altLang="zh-SG" sz="3600" b="1" dirty="0"/>
              <a:t> of mist or dust filled cracks</a:t>
            </a:r>
            <a:endParaRPr lang="zh-SG" altLang="en-US" sz="3600" b="1" dirty="0"/>
          </a:p>
        </p:txBody>
      </p:sp>
      <p:pic>
        <p:nvPicPr>
          <p:cNvPr id="3" name="图片 2">
            <a:extLst>
              <a:ext uri="{FF2B5EF4-FFF2-40B4-BE49-F238E27FC236}">
                <a16:creationId xmlns:a16="http://schemas.microsoft.com/office/drawing/2014/main" id="{674440A0-177F-D070-9155-89BECD8CBCBF}"/>
              </a:ext>
            </a:extLst>
          </p:cNvPr>
          <p:cNvPicPr>
            <a:picLocks noChangeAspect="1"/>
          </p:cNvPicPr>
          <p:nvPr/>
        </p:nvPicPr>
        <p:blipFill>
          <a:blip r:embed="rId3"/>
          <a:stretch>
            <a:fillRect/>
          </a:stretch>
        </p:blipFill>
        <p:spPr>
          <a:xfrm>
            <a:off x="430204" y="3706411"/>
            <a:ext cx="2863261" cy="1974663"/>
          </a:xfrm>
          <a:prstGeom prst="rect">
            <a:avLst/>
          </a:prstGeom>
        </p:spPr>
      </p:pic>
      <p:pic>
        <p:nvPicPr>
          <p:cNvPr id="4" name="图片 3">
            <a:extLst>
              <a:ext uri="{FF2B5EF4-FFF2-40B4-BE49-F238E27FC236}">
                <a16:creationId xmlns:a16="http://schemas.microsoft.com/office/drawing/2014/main" id="{EAA16F51-DB34-134B-6F2B-313A2B55D8AA}"/>
              </a:ext>
            </a:extLst>
          </p:cNvPr>
          <p:cNvPicPr>
            <a:picLocks noChangeAspect="1"/>
          </p:cNvPicPr>
          <p:nvPr/>
        </p:nvPicPr>
        <p:blipFill>
          <a:blip r:embed="rId4"/>
          <a:stretch>
            <a:fillRect/>
          </a:stretch>
        </p:blipFill>
        <p:spPr>
          <a:xfrm>
            <a:off x="331638" y="1922061"/>
            <a:ext cx="2584450" cy="1784350"/>
          </a:xfrm>
          <a:prstGeom prst="rect">
            <a:avLst/>
          </a:prstGeom>
        </p:spPr>
      </p:pic>
      <p:pic>
        <p:nvPicPr>
          <p:cNvPr id="11" name="图片 10" descr="图表&#10;&#10;描述已自动生成">
            <a:extLst>
              <a:ext uri="{FF2B5EF4-FFF2-40B4-BE49-F238E27FC236}">
                <a16:creationId xmlns:a16="http://schemas.microsoft.com/office/drawing/2014/main" id="{558B790F-7C73-C140-0CE8-68AF2F1902A3}"/>
              </a:ext>
            </a:extLst>
          </p:cNvPr>
          <p:cNvPicPr>
            <a:picLocks noChangeAspect="1"/>
          </p:cNvPicPr>
          <p:nvPr/>
        </p:nvPicPr>
        <p:blipFill>
          <a:blip r:embed="rId5"/>
          <a:stretch>
            <a:fillRect/>
          </a:stretch>
        </p:blipFill>
        <p:spPr>
          <a:xfrm>
            <a:off x="7133615" y="58992"/>
            <a:ext cx="4916310" cy="3331984"/>
          </a:xfrm>
          <a:prstGeom prst="rect">
            <a:avLst/>
          </a:prstGeom>
        </p:spPr>
      </p:pic>
      <p:pic>
        <p:nvPicPr>
          <p:cNvPr id="17" name="图片 16" descr="图表&#10;&#10;中度可信度描述已自动生成">
            <a:extLst>
              <a:ext uri="{FF2B5EF4-FFF2-40B4-BE49-F238E27FC236}">
                <a16:creationId xmlns:a16="http://schemas.microsoft.com/office/drawing/2014/main" id="{76AABD22-74E2-E49B-2531-C92A33751F61}"/>
              </a:ext>
            </a:extLst>
          </p:cNvPr>
          <p:cNvPicPr>
            <a:picLocks noChangeAspect="1"/>
          </p:cNvPicPr>
          <p:nvPr/>
        </p:nvPicPr>
        <p:blipFill>
          <a:blip r:embed="rId6"/>
          <a:stretch>
            <a:fillRect/>
          </a:stretch>
        </p:blipFill>
        <p:spPr>
          <a:xfrm>
            <a:off x="7223447" y="3467025"/>
            <a:ext cx="4826478" cy="3331985"/>
          </a:xfrm>
          <a:prstGeom prst="rect">
            <a:avLst/>
          </a:prstGeom>
        </p:spPr>
      </p:pic>
      <p:pic>
        <p:nvPicPr>
          <p:cNvPr id="20" name="图片 19">
            <a:extLst>
              <a:ext uri="{FF2B5EF4-FFF2-40B4-BE49-F238E27FC236}">
                <a16:creationId xmlns:a16="http://schemas.microsoft.com/office/drawing/2014/main" id="{2185D43D-6FAD-B992-88C9-5B7715E3ACB3}"/>
              </a:ext>
            </a:extLst>
          </p:cNvPr>
          <p:cNvPicPr>
            <a:picLocks noChangeAspect="1"/>
          </p:cNvPicPr>
          <p:nvPr/>
        </p:nvPicPr>
        <p:blipFill>
          <a:blip r:embed="rId7"/>
          <a:stretch>
            <a:fillRect/>
          </a:stretch>
        </p:blipFill>
        <p:spPr>
          <a:xfrm>
            <a:off x="3105945" y="1865148"/>
            <a:ext cx="3717363" cy="2951255"/>
          </a:xfrm>
          <a:prstGeom prst="rect">
            <a:avLst/>
          </a:prstGeom>
        </p:spPr>
      </p:pic>
      <p:sp>
        <p:nvSpPr>
          <p:cNvPr id="21" name="文本框 20">
            <a:extLst>
              <a:ext uri="{FF2B5EF4-FFF2-40B4-BE49-F238E27FC236}">
                <a16:creationId xmlns:a16="http://schemas.microsoft.com/office/drawing/2014/main" id="{5CB8B614-7B25-C47D-8DD9-902F9E1515F1}"/>
              </a:ext>
            </a:extLst>
          </p:cNvPr>
          <p:cNvSpPr txBox="1"/>
          <p:nvPr/>
        </p:nvSpPr>
        <p:spPr>
          <a:xfrm>
            <a:off x="190605" y="5854392"/>
            <a:ext cx="2830903" cy="338554"/>
          </a:xfrm>
          <a:prstGeom prst="rect">
            <a:avLst/>
          </a:prstGeom>
          <a:noFill/>
        </p:spPr>
        <p:txBody>
          <a:bodyPr wrap="none" rtlCol="0">
            <a:spAutoFit/>
          </a:bodyPr>
          <a:lstStyle/>
          <a:p>
            <a:r>
              <a:rPr lang="en" altLang="zh-SG" sz="1600" i="1" dirty="0">
                <a:effectLst/>
              </a:rPr>
              <a:t>Taguchi</a:t>
            </a:r>
            <a:r>
              <a:rPr kumimoji="1" lang="en-US" altLang="zh-SG" sz="1600" i="1" dirty="0">
                <a:effectLst/>
              </a:rPr>
              <a:t> et al., 2018, JGR-SE</a:t>
            </a:r>
            <a:endParaRPr lang="en" altLang="zh-SG" sz="1600" i="1" dirty="0">
              <a:effectLst/>
            </a:endParaRPr>
          </a:p>
        </p:txBody>
      </p:sp>
      <p:pic>
        <p:nvPicPr>
          <p:cNvPr id="9" name="图片 8">
            <a:extLst>
              <a:ext uri="{FF2B5EF4-FFF2-40B4-BE49-F238E27FC236}">
                <a16:creationId xmlns:a16="http://schemas.microsoft.com/office/drawing/2014/main" id="{C267FE8E-9B2D-0980-3788-BF84EE671BEA}"/>
              </a:ext>
            </a:extLst>
          </p:cNvPr>
          <p:cNvPicPr>
            <a:picLocks noChangeAspect="1"/>
          </p:cNvPicPr>
          <p:nvPr/>
        </p:nvPicPr>
        <p:blipFill>
          <a:blip r:embed="rId8"/>
          <a:stretch>
            <a:fillRect/>
          </a:stretch>
        </p:blipFill>
        <p:spPr>
          <a:xfrm>
            <a:off x="3293464" y="4778066"/>
            <a:ext cx="3529843" cy="1259512"/>
          </a:xfrm>
          <a:prstGeom prst="rect">
            <a:avLst/>
          </a:prstGeom>
        </p:spPr>
      </p:pic>
      <p:sp>
        <p:nvSpPr>
          <p:cNvPr id="2" name="文本框 1">
            <a:extLst>
              <a:ext uri="{FF2B5EF4-FFF2-40B4-BE49-F238E27FC236}">
                <a16:creationId xmlns:a16="http://schemas.microsoft.com/office/drawing/2014/main" id="{B8425B11-890B-9648-2A79-B79897DC5A06}"/>
              </a:ext>
            </a:extLst>
          </p:cNvPr>
          <p:cNvSpPr txBox="1"/>
          <p:nvPr/>
        </p:nvSpPr>
        <p:spPr>
          <a:xfrm>
            <a:off x="3293464" y="1865148"/>
            <a:ext cx="3531801" cy="369332"/>
          </a:xfrm>
          <a:prstGeom prst="rect">
            <a:avLst/>
          </a:prstGeom>
          <a:solidFill>
            <a:schemeClr val="bg1"/>
          </a:solidFill>
        </p:spPr>
        <p:txBody>
          <a:bodyPr wrap="none" rtlCol="0">
            <a:spAutoFit/>
          </a:bodyPr>
          <a:lstStyle/>
          <a:p>
            <a:r>
              <a:rPr kumimoji="1" lang="en-US" altLang="zh-SG" dirty="0"/>
              <a:t>Kusatsu-</a:t>
            </a:r>
            <a:r>
              <a:rPr kumimoji="1" lang="en-US" altLang="zh-SG" dirty="0" err="1"/>
              <a:t>Shirane</a:t>
            </a:r>
            <a:r>
              <a:rPr kumimoji="1" lang="en-US" altLang="zh-SG" dirty="0"/>
              <a:t> Volcano, Japan</a:t>
            </a:r>
            <a:endParaRPr kumimoji="1" lang="zh-SG" altLang="en-US" dirty="0"/>
          </a:p>
        </p:txBody>
      </p:sp>
      <p:sp>
        <p:nvSpPr>
          <p:cNvPr id="6" name="文本框 5">
            <a:extLst>
              <a:ext uri="{FF2B5EF4-FFF2-40B4-BE49-F238E27FC236}">
                <a16:creationId xmlns:a16="http://schemas.microsoft.com/office/drawing/2014/main" id="{C00AC324-EFEB-11C1-8D6F-92AE34247F0E}"/>
              </a:ext>
            </a:extLst>
          </p:cNvPr>
          <p:cNvSpPr txBox="1"/>
          <p:nvPr/>
        </p:nvSpPr>
        <p:spPr>
          <a:xfrm>
            <a:off x="9636686" y="427696"/>
            <a:ext cx="2234907" cy="707886"/>
          </a:xfrm>
          <a:prstGeom prst="rect">
            <a:avLst/>
          </a:prstGeom>
          <a:noFill/>
        </p:spPr>
        <p:txBody>
          <a:bodyPr wrap="none" rtlCol="0">
            <a:spAutoFit/>
          </a:bodyPr>
          <a:lstStyle/>
          <a:p>
            <a:pPr algn="ctr"/>
            <a:r>
              <a:rPr kumimoji="1" lang="en-US" altLang="zh-SG" sz="2000" b="1" dirty="0">
                <a:solidFill>
                  <a:srgbClr val="C00000"/>
                </a:solidFill>
              </a:rPr>
              <a:t>Our observation </a:t>
            </a:r>
          </a:p>
          <a:p>
            <a:pPr algn="ctr"/>
            <a:r>
              <a:rPr kumimoji="1" lang="en-US" altLang="zh-SG" sz="2000" b="1" dirty="0">
                <a:solidFill>
                  <a:srgbClr val="C00000"/>
                </a:solidFill>
              </a:rPr>
              <a:t>in Marapi</a:t>
            </a:r>
            <a:endParaRPr kumimoji="1" lang="zh-SG" altLang="en-US" sz="2000" b="1" dirty="0">
              <a:solidFill>
                <a:srgbClr val="C00000"/>
              </a:solidFill>
            </a:endParaRPr>
          </a:p>
        </p:txBody>
      </p:sp>
      <p:sp>
        <p:nvSpPr>
          <p:cNvPr id="7" name="文本框 6">
            <a:extLst>
              <a:ext uri="{FF2B5EF4-FFF2-40B4-BE49-F238E27FC236}">
                <a16:creationId xmlns:a16="http://schemas.microsoft.com/office/drawing/2014/main" id="{F032F8D1-8174-F68C-C494-E7085DE7747A}"/>
              </a:ext>
            </a:extLst>
          </p:cNvPr>
          <p:cNvSpPr txBox="1"/>
          <p:nvPr/>
        </p:nvSpPr>
        <p:spPr>
          <a:xfrm>
            <a:off x="9636686" y="3835433"/>
            <a:ext cx="2234907" cy="707886"/>
          </a:xfrm>
          <a:prstGeom prst="rect">
            <a:avLst/>
          </a:prstGeom>
          <a:noFill/>
        </p:spPr>
        <p:txBody>
          <a:bodyPr wrap="none" rtlCol="0">
            <a:spAutoFit/>
          </a:bodyPr>
          <a:lstStyle/>
          <a:p>
            <a:r>
              <a:rPr kumimoji="1" lang="en-US" altLang="zh-SG" sz="2000" b="1" dirty="0">
                <a:solidFill>
                  <a:srgbClr val="C00000"/>
                </a:solidFill>
              </a:rPr>
              <a:t>Our observation </a:t>
            </a:r>
          </a:p>
          <a:p>
            <a:pPr algn="ctr"/>
            <a:r>
              <a:rPr kumimoji="1" lang="en-US" altLang="zh-SG" sz="2000" b="1" dirty="0">
                <a:solidFill>
                  <a:srgbClr val="C00000"/>
                </a:solidFill>
              </a:rPr>
              <a:t>in Marapi</a:t>
            </a:r>
            <a:endParaRPr kumimoji="1" lang="zh-SG" altLang="en-US" sz="2000" b="1" dirty="0">
              <a:solidFill>
                <a:srgbClr val="C00000"/>
              </a:solidFill>
            </a:endParaRPr>
          </a:p>
        </p:txBody>
      </p:sp>
    </p:spTree>
    <p:extLst>
      <p:ext uri="{BB962C8B-B14F-4D97-AF65-F5344CB8AC3E}">
        <p14:creationId xmlns:p14="http://schemas.microsoft.com/office/powerpoint/2010/main" val="2561200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CF5D0A05-1FEF-447B-9B45-783142BA0073}"/>
              </a:ext>
            </a:extLst>
          </p:cNvPr>
          <p:cNvSpPr txBox="1">
            <a:spLocks/>
          </p:cNvSpPr>
          <p:nvPr/>
        </p:nvSpPr>
        <p:spPr>
          <a:xfrm>
            <a:off x="201385" y="145186"/>
            <a:ext cx="11789229" cy="6662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kumimoji="1" lang="en-US" altLang="zh-SG" sz="3600" dirty="0"/>
              <a:t>Summary</a:t>
            </a:r>
            <a:endParaRPr kumimoji="1" lang="zh-SG" altLang="en-US" sz="3600" dirty="0"/>
          </a:p>
        </p:txBody>
      </p:sp>
      <p:sp>
        <p:nvSpPr>
          <p:cNvPr id="6" name="矩形 5">
            <a:extLst>
              <a:ext uri="{FF2B5EF4-FFF2-40B4-BE49-F238E27FC236}">
                <a16:creationId xmlns:a16="http://schemas.microsoft.com/office/drawing/2014/main" id="{76EDCB77-FEC7-4ED0-531A-8BA74EE271F8}"/>
              </a:ext>
            </a:extLst>
          </p:cNvPr>
          <p:cNvSpPr/>
          <p:nvPr/>
        </p:nvSpPr>
        <p:spPr>
          <a:xfrm>
            <a:off x="1453548" y="1163393"/>
            <a:ext cx="2293749" cy="43525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SG" sz="2400" b="1" dirty="0"/>
              <a:t>New approach</a:t>
            </a:r>
            <a:endParaRPr kumimoji="1" lang="zh-SG" altLang="en-US" sz="2400" b="1" dirty="0"/>
          </a:p>
        </p:txBody>
      </p:sp>
      <p:pic>
        <p:nvPicPr>
          <p:cNvPr id="7" name="图片 6" descr="图形用户界面&#10;&#10;描述已自动生成">
            <a:extLst>
              <a:ext uri="{FF2B5EF4-FFF2-40B4-BE49-F238E27FC236}">
                <a16:creationId xmlns:a16="http://schemas.microsoft.com/office/drawing/2014/main" id="{22A74B6D-4819-FF1A-791C-465229972284}"/>
              </a:ext>
            </a:extLst>
          </p:cNvPr>
          <p:cNvPicPr>
            <a:picLocks noChangeAspect="1"/>
          </p:cNvPicPr>
          <p:nvPr/>
        </p:nvPicPr>
        <p:blipFill>
          <a:blip r:embed="rId2"/>
          <a:stretch>
            <a:fillRect/>
          </a:stretch>
        </p:blipFill>
        <p:spPr>
          <a:xfrm>
            <a:off x="394334" y="3242913"/>
            <a:ext cx="4950504" cy="3221756"/>
          </a:xfrm>
          <a:prstGeom prst="rect">
            <a:avLst/>
          </a:prstGeom>
        </p:spPr>
      </p:pic>
      <p:sp>
        <p:nvSpPr>
          <p:cNvPr id="8" name="矩形 7">
            <a:extLst>
              <a:ext uri="{FF2B5EF4-FFF2-40B4-BE49-F238E27FC236}">
                <a16:creationId xmlns:a16="http://schemas.microsoft.com/office/drawing/2014/main" id="{6C2AC7BD-7876-FCB4-D5B9-B1E3546F04EE}"/>
              </a:ext>
            </a:extLst>
          </p:cNvPr>
          <p:cNvSpPr/>
          <p:nvPr/>
        </p:nvSpPr>
        <p:spPr>
          <a:xfrm>
            <a:off x="1386867" y="3871842"/>
            <a:ext cx="1451024" cy="792311"/>
          </a:xfrm>
          <a:prstGeom prst="rect">
            <a:avLst/>
          </a:prstGeom>
          <a:solidFill>
            <a:srgbClr val="FFFF00">
              <a:alpha val="40000"/>
            </a:srgb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SG" altLang="en-US"/>
          </a:p>
        </p:txBody>
      </p:sp>
      <p:sp>
        <p:nvSpPr>
          <p:cNvPr id="9" name="文本框 8">
            <a:extLst>
              <a:ext uri="{FF2B5EF4-FFF2-40B4-BE49-F238E27FC236}">
                <a16:creationId xmlns:a16="http://schemas.microsoft.com/office/drawing/2014/main" id="{E2CA34FB-AF8E-11F6-D106-B4CB577DA600}"/>
              </a:ext>
            </a:extLst>
          </p:cNvPr>
          <p:cNvSpPr txBox="1"/>
          <p:nvPr/>
        </p:nvSpPr>
        <p:spPr>
          <a:xfrm>
            <a:off x="452565" y="1812246"/>
            <a:ext cx="4711546" cy="1307281"/>
          </a:xfrm>
          <a:prstGeom prst="rect">
            <a:avLst/>
          </a:prstGeom>
          <a:noFill/>
        </p:spPr>
        <p:txBody>
          <a:bodyPr wrap="none" rtlCol="0">
            <a:spAutoFit/>
          </a:bodyPr>
          <a:lstStyle/>
          <a:p>
            <a:pPr algn="ctr">
              <a:lnSpc>
                <a:spcPct val="120000"/>
              </a:lnSpc>
            </a:pPr>
            <a:r>
              <a:rPr kumimoji="1" lang="en-US" altLang="zh-SG" sz="2400" b="1" dirty="0"/>
              <a:t>Seismic Signal Data Mining by </a:t>
            </a:r>
          </a:p>
          <a:p>
            <a:pPr algn="ctr">
              <a:lnSpc>
                <a:spcPct val="120000"/>
              </a:lnSpc>
            </a:pPr>
            <a:r>
              <a:rPr kumimoji="1" lang="en-US" altLang="zh-SG" sz="2000" b="1" dirty="0">
                <a:solidFill>
                  <a:srgbClr val="0070C0"/>
                </a:solidFill>
              </a:rPr>
              <a:t>supervised and unsupervised </a:t>
            </a:r>
          </a:p>
          <a:p>
            <a:pPr algn="ctr">
              <a:lnSpc>
                <a:spcPct val="120000"/>
              </a:lnSpc>
            </a:pPr>
            <a:r>
              <a:rPr kumimoji="1" lang="en-US" altLang="zh-SG" sz="2400" b="1" dirty="0">
                <a:solidFill>
                  <a:srgbClr val="0070C0"/>
                </a:solidFill>
              </a:rPr>
              <a:t>machine learning methods</a:t>
            </a:r>
            <a:endParaRPr kumimoji="1" lang="zh-SG" altLang="en-US" sz="2400" b="1" dirty="0">
              <a:solidFill>
                <a:srgbClr val="0070C0"/>
              </a:solidFill>
            </a:endParaRPr>
          </a:p>
        </p:txBody>
      </p:sp>
      <p:sp>
        <p:nvSpPr>
          <p:cNvPr id="10" name="矩形 9">
            <a:extLst>
              <a:ext uri="{FF2B5EF4-FFF2-40B4-BE49-F238E27FC236}">
                <a16:creationId xmlns:a16="http://schemas.microsoft.com/office/drawing/2014/main" id="{76AEE127-56CE-B977-4AE2-01D99D548A4A}"/>
              </a:ext>
            </a:extLst>
          </p:cNvPr>
          <p:cNvSpPr/>
          <p:nvPr/>
        </p:nvSpPr>
        <p:spPr>
          <a:xfrm>
            <a:off x="8145304" y="145186"/>
            <a:ext cx="1999282" cy="475385"/>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SG" sz="2400" b="1" dirty="0"/>
              <a:t>New finding</a:t>
            </a:r>
            <a:endParaRPr kumimoji="1" lang="zh-SG" altLang="en-US" sz="2400" b="1" dirty="0"/>
          </a:p>
        </p:txBody>
      </p:sp>
      <p:pic>
        <p:nvPicPr>
          <p:cNvPr id="13" name="图片 12" descr="图表&#10;&#10;描述已自动生成">
            <a:extLst>
              <a:ext uri="{FF2B5EF4-FFF2-40B4-BE49-F238E27FC236}">
                <a16:creationId xmlns:a16="http://schemas.microsoft.com/office/drawing/2014/main" id="{D709A946-187C-E7BC-47CA-D03308A1A99E}"/>
              </a:ext>
            </a:extLst>
          </p:cNvPr>
          <p:cNvPicPr>
            <a:picLocks noChangeAspect="1"/>
          </p:cNvPicPr>
          <p:nvPr/>
        </p:nvPicPr>
        <p:blipFill>
          <a:blip r:embed="rId3"/>
          <a:stretch>
            <a:fillRect/>
          </a:stretch>
        </p:blipFill>
        <p:spPr>
          <a:xfrm>
            <a:off x="5869887" y="1289408"/>
            <a:ext cx="3064164" cy="2076709"/>
          </a:xfrm>
          <a:prstGeom prst="rect">
            <a:avLst/>
          </a:prstGeom>
        </p:spPr>
      </p:pic>
      <p:pic>
        <p:nvPicPr>
          <p:cNvPr id="14" name="图片 13" descr="图表&#10;&#10;描述已自动生成">
            <a:extLst>
              <a:ext uri="{FF2B5EF4-FFF2-40B4-BE49-F238E27FC236}">
                <a16:creationId xmlns:a16="http://schemas.microsoft.com/office/drawing/2014/main" id="{1B440236-D3B3-3729-E70B-52AA91F26C71}"/>
              </a:ext>
            </a:extLst>
          </p:cNvPr>
          <p:cNvPicPr>
            <a:picLocks noChangeAspect="1"/>
          </p:cNvPicPr>
          <p:nvPr/>
        </p:nvPicPr>
        <p:blipFill>
          <a:blip r:embed="rId4"/>
          <a:stretch>
            <a:fillRect/>
          </a:stretch>
        </p:blipFill>
        <p:spPr>
          <a:xfrm>
            <a:off x="9040545" y="1289407"/>
            <a:ext cx="3008173" cy="2076709"/>
          </a:xfrm>
          <a:prstGeom prst="rect">
            <a:avLst/>
          </a:prstGeom>
        </p:spPr>
      </p:pic>
      <p:sp>
        <p:nvSpPr>
          <p:cNvPr id="15" name="文本框 14">
            <a:extLst>
              <a:ext uri="{FF2B5EF4-FFF2-40B4-BE49-F238E27FC236}">
                <a16:creationId xmlns:a16="http://schemas.microsoft.com/office/drawing/2014/main" id="{DD30B2A1-481D-CC93-98BF-0148DA135504}"/>
              </a:ext>
            </a:extLst>
          </p:cNvPr>
          <p:cNvSpPr txBox="1"/>
          <p:nvPr/>
        </p:nvSpPr>
        <p:spPr>
          <a:xfrm>
            <a:off x="7013767" y="792991"/>
            <a:ext cx="4128053" cy="369332"/>
          </a:xfrm>
          <a:prstGeom prst="rect">
            <a:avLst/>
          </a:prstGeom>
          <a:noFill/>
        </p:spPr>
        <p:txBody>
          <a:bodyPr wrap="none" rtlCol="0">
            <a:spAutoFit/>
          </a:bodyPr>
          <a:lstStyle/>
          <a:p>
            <a:pPr algn="ctr"/>
            <a:r>
              <a:rPr kumimoji="1" lang="en-US" altLang="zh-SG" b="1" dirty="0"/>
              <a:t>900+ LPs, 24% of them are tornillos </a:t>
            </a:r>
            <a:endParaRPr kumimoji="1" lang="zh-SG" altLang="en-US" b="1" dirty="0"/>
          </a:p>
        </p:txBody>
      </p:sp>
      <p:sp>
        <p:nvSpPr>
          <p:cNvPr id="16" name="矩形 15">
            <a:extLst>
              <a:ext uri="{FF2B5EF4-FFF2-40B4-BE49-F238E27FC236}">
                <a16:creationId xmlns:a16="http://schemas.microsoft.com/office/drawing/2014/main" id="{2A46FB6C-6AD5-030F-A012-E5C0E57AA4D9}"/>
              </a:ext>
            </a:extLst>
          </p:cNvPr>
          <p:cNvSpPr/>
          <p:nvPr/>
        </p:nvSpPr>
        <p:spPr>
          <a:xfrm>
            <a:off x="8040904" y="3556021"/>
            <a:ext cx="1999282" cy="475385"/>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SG" sz="2400" b="1" dirty="0"/>
              <a:t>Significance</a:t>
            </a:r>
            <a:endParaRPr kumimoji="1" lang="zh-SG" altLang="en-US" sz="2400" b="1" dirty="0"/>
          </a:p>
        </p:txBody>
      </p:sp>
      <p:sp>
        <p:nvSpPr>
          <p:cNvPr id="19" name="文本框 18">
            <a:extLst>
              <a:ext uri="{FF2B5EF4-FFF2-40B4-BE49-F238E27FC236}">
                <a16:creationId xmlns:a16="http://schemas.microsoft.com/office/drawing/2014/main" id="{67D43B48-C828-0E11-2D1C-07C0CE7936EA}"/>
              </a:ext>
            </a:extLst>
          </p:cNvPr>
          <p:cNvSpPr txBox="1"/>
          <p:nvPr/>
        </p:nvSpPr>
        <p:spPr>
          <a:xfrm>
            <a:off x="10289154" y="1462192"/>
            <a:ext cx="1696297" cy="523220"/>
          </a:xfrm>
          <a:prstGeom prst="rect">
            <a:avLst/>
          </a:prstGeom>
          <a:noFill/>
        </p:spPr>
        <p:txBody>
          <a:bodyPr wrap="none" rtlCol="0">
            <a:spAutoFit/>
          </a:bodyPr>
          <a:lstStyle/>
          <a:p>
            <a:pPr algn="ctr"/>
            <a:r>
              <a:rPr kumimoji="1" lang="en-US" altLang="zh-SG" sz="1400" b="1" dirty="0">
                <a:solidFill>
                  <a:schemeClr val="accent3"/>
                </a:solidFill>
              </a:rPr>
              <a:t>Sudden, massive </a:t>
            </a:r>
          </a:p>
          <a:p>
            <a:pPr algn="ctr"/>
            <a:r>
              <a:rPr kumimoji="1" lang="en-US" altLang="zh-SG" sz="1400" b="1" dirty="0">
                <a:solidFill>
                  <a:schemeClr val="accent3"/>
                </a:solidFill>
              </a:rPr>
              <a:t>gas supply</a:t>
            </a:r>
            <a:endParaRPr kumimoji="1" lang="zh-SG" altLang="en-US" sz="1400" b="1" dirty="0">
              <a:solidFill>
                <a:schemeClr val="accent3"/>
              </a:solidFill>
            </a:endParaRPr>
          </a:p>
        </p:txBody>
      </p:sp>
      <p:sp>
        <p:nvSpPr>
          <p:cNvPr id="20" name="文本框 19">
            <a:extLst>
              <a:ext uri="{FF2B5EF4-FFF2-40B4-BE49-F238E27FC236}">
                <a16:creationId xmlns:a16="http://schemas.microsoft.com/office/drawing/2014/main" id="{2B9F4A09-2AF3-C49D-7F23-BA8C84A59598}"/>
              </a:ext>
            </a:extLst>
          </p:cNvPr>
          <p:cNvSpPr txBox="1"/>
          <p:nvPr/>
        </p:nvSpPr>
        <p:spPr>
          <a:xfrm>
            <a:off x="7116038" y="1462192"/>
            <a:ext cx="1566454" cy="523220"/>
          </a:xfrm>
          <a:prstGeom prst="rect">
            <a:avLst/>
          </a:prstGeom>
          <a:noFill/>
        </p:spPr>
        <p:txBody>
          <a:bodyPr wrap="none" rtlCol="0">
            <a:spAutoFit/>
          </a:bodyPr>
          <a:lstStyle/>
          <a:p>
            <a:pPr algn="ctr"/>
            <a:r>
              <a:rPr kumimoji="1" lang="en-US" altLang="zh-SG" sz="1400" b="1" dirty="0">
                <a:solidFill>
                  <a:schemeClr val="accent3"/>
                </a:solidFill>
              </a:rPr>
              <a:t>Gas-filled crack </a:t>
            </a:r>
          </a:p>
          <a:p>
            <a:pPr algn="ctr"/>
            <a:r>
              <a:rPr kumimoji="1" lang="en-US" altLang="zh-SG" sz="1400" b="1" dirty="0">
                <a:solidFill>
                  <a:schemeClr val="accent3"/>
                </a:solidFill>
              </a:rPr>
              <a:t>oscillations</a:t>
            </a:r>
            <a:endParaRPr kumimoji="1" lang="zh-SG" altLang="en-US" sz="1400" b="1" dirty="0">
              <a:solidFill>
                <a:schemeClr val="accent3"/>
              </a:solidFill>
            </a:endParaRPr>
          </a:p>
        </p:txBody>
      </p:sp>
      <p:sp>
        <p:nvSpPr>
          <p:cNvPr id="21" name="文本框 20">
            <a:extLst>
              <a:ext uri="{FF2B5EF4-FFF2-40B4-BE49-F238E27FC236}">
                <a16:creationId xmlns:a16="http://schemas.microsoft.com/office/drawing/2014/main" id="{22B97775-CD3C-2A2D-1154-E404904E0368}"/>
              </a:ext>
            </a:extLst>
          </p:cNvPr>
          <p:cNvSpPr txBox="1"/>
          <p:nvPr/>
        </p:nvSpPr>
        <p:spPr>
          <a:xfrm>
            <a:off x="5741931" y="4194444"/>
            <a:ext cx="6019597" cy="369332"/>
          </a:xfrm>
          <a:prstGeom prst="rect">
            <a:avLst/>
          </a:prstGeom>
          <a:noFill/>
        </p:spPr>
        <p:txBody>
          <a:bodyPr wrap="none" rtlCol="0">
            <a:spAutoFit/>
          </a:bodyPr>
          <a:lstStyle/>
          <a:p>
            <a:r>
              <a:rPr kumimoji="1" lang="en-US" altLang="zh-SG" b="1" dirty="0">
                <a:solidFill>
                  <a:srgbClr val="FF0000"/>
                </a:solidFill>
              </a:rPr>
              <a:t>Potential precursor of gas-driven eruptions of Marapi</a:t>
            </a:r>
            <a:endParaRPr kumimoji="1" lang="zh-SG" altLang="en-US" b="1" dirty="0">
              <a:solidFill>
                <a:srgbClr val="FF0000"/>
              </a:solidFill>
            </a:endParaRPr>
          </a:p>
        </p:txBody>
      </p:sp>
      <p:pic>
        <p:nvPicPr>
          <p:cNvPr id="3" name="图片 2">
            <a:extLst>
              <a:ext uri="{FF2B5EF4-FFF2-40B4-BE49-F238E27FC236}">
                <a16:creationId xmlns:a16="http://schemas.microsoft.com/office/drawing/2014/main" id="{60948541-A943-7CBA-B2A2-4F28C1FFF707}"/>
              </a:ext>
            </a:extLst>
          </p:cNvPr>
          <p:cNvPicPr>
            <a:picLocks noChangeAspect="1"/>
          </p:cNvPicPr>
          <p:nvPr/>
        </p:nvPicPr>
        <p:blipFill>
          <a:blip r:embed="rId5"/>
          <a:srcRect b="64021"/>
          <a:stretch/>
        </p:blipFill>
        <p:spPr>
          <a:xfrm>
            <a:off x="5137970" y="4594711"/>
            <a:ext cx="7054030" cy="2076709"/>
          </a:xfrm>
          <a:prstGeom prst="rect">
            <a:avLst/>
          </a:prstGeom>
        </p:spPr>
      </p:pic>
      <p:pic>
        <p:nvPicPr>
          <p:cNvPr id="2" name="图片 1">
            <a:extLst>
              <a:ext uri="{FF2B5EF4-FFF2-40B4-BE49-F238E27FC236}">
                <a16:creationId xmlns:a16="http://schemas.microsoft.com/office/drawing/2014/main" id="{60B7CFDA-6EC4-7370-7CBB-E52AB7B64D2C}"/>
              </a:ext>
            </a:extLst>
          </p:cNvPr>
          <p:cNvPicPr>
            <a:picLocks noChangeAspect="1"/>
          </p:cNvPicPr>
          <p:nvPr/>
        </p:nvPicPr>
        <p:blipFill>
          <a:blip r:embed="rId5"/>
          <a:srcRect l="17958" t="68043" r="34043"/>
          <a:stretch/>
        </p:blipFill>
        <p:spPr>
          <a:xfrm>
            <a:off x="8529267" y="4843310"/>
            <a:ext cx="3385855" cy="1844582"/>
          </a:xfrm>
          <a:prstGeom prst="rect">
            <a:avLst/>
          </a:prstGeom>
          <a:ln w="19050">
            <a:solidFill>
              <a:srgbClr val="0070C0"/>
            </a:solidFill>
          </a:ln>
        </p:spPr>
      </p:pic>
      <p:sp>
        <p:nvSpPr>
          <p:cNvPr id="5" name="文本框 4">
            <a:extLst>
              <a:ext uri="{FF2B5EF4-FFF2-40B4-BE49-F238E27FC236}">
                <a16:creationId xmlns:a16="http://schemas.microsoft.com/office/drawing/2014/main" id="{BF0162AE-00CF-1EDF-E257-806CDA36FE3B}"/>
              </a:ext>
            </a:extLst>
          </p:cNvPr>
          <p:cNvSpPr txBox="1"/>
          <p:nvPr/>
        </p:nvSpPr>
        <p:spPr>
          <a:xfrm>
            <a:off x="9538715" y="5672598"/>
            <a:ext cx="1196161" cy="400110"/>
          </a:xfrm>
          <a:prstGeom prst="rect">
            <a:avLst/>
          </a:prstGeom>
          <a:noFill/>
        </p:spPr>
        <p:txBody>
          <a:bodyPr wrap="none" rtlCol="0">
            <a:spAutoFit/>
          </a:bodyPr>
          <a:lstStyle/>
          <a:p>
            <a:r>
              <a:rPr kumimoji="1" lang="en-US" altLang="zh-SG" sz="2000" b="1" dirty="0">
                <a:solidFill>
                  <a:srgbClr val="FF0000"/>
                </a:solidFill>
              </a:rPr>
              <a:t>1-month</a:t>
            </a:r>
            <a:endParaRPr kumimoji="1" lang="zh-SG" altLang="en-US" sz="2000" b="1" dirty="0">
              <a:solidFill>
                <a:srgbClr val="FF0000"/>
              </a:solidFill>
            </a:endParaRPr>
          </a:p>
        </p:txBody>
      </p:sp>
      <p:cxnSp>
        <p:nvCxnSpPr>
          <p:cNvPr id="11" name="直线箭头连接符 10">
            <a:extLst>
              <a:ext uri="{FF2B5EF4-FFF2-40B4-BE49-F238E27FC236}">
                <a16:creationId xmlns:a16="http://schemas.microsoft.com/office/drawing/2014/main" id="{D9EAA703-3FF8-00F9-E431-24D0B66DEFCA}"/>
              </a:ext>
            </a:extLst>
          </p:cNvPr>
          <p:cNvCxnSpPr/>
          <p:nvPr/>
        </p:nvCxnSpPr>
        <p:spPr>
          <a:xfrm>
            <a:off x="9554296" y="6089180"/>
            <a:ext cx="1180580" cy="0"/>
          </a:xfrm>
          <a:prstGeom prst="straightConnector1">
            <a:avLst/>
          </a:prstGeom>
          <a:ln w="38100">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2" name="文本框 11">
            <a:extLst>
              <a:ext uri="{FF2B5EF4-FFF2-40B4-BE49-F238E27FC236}">
                <a16:creationId xmlns:a16="http://schemas.microsoft.com/office/drawing/2014/main" id="{644526C5-340A-9381-8463-BD1C95F8D4D9}"/>
              </a:ext>
            </a:extLst>
          </p:cNvPr>
          <p:cNvSpPr txBox="1"/>
          <p:nvPr/>
        </p:nvSpPr>
        <p:spPr>
          <a:xfrm>
            <a:off x="8682492" y="5479176"/>
            <a:ext cx="790601" cy="307777"/>
          </a:xfrm>
          <a:prstGeom prst="rect">
            <a:avLst/>
          </a:prstGeom>
          <a:noFill/>
        </p:spPr>
        <p:txBody>
          <a:bodyPr wrap="none" rtlCol="0">
            <a:spAutoFit/>
          </a:bodyPr>
          <a:lstStyle/>
          <a:p>
            <a:r>
              <a:rPr kumimoji="1" lang="en-US" altLang="zh-SG" sz="1400" b="1" dirty="0">
                <a:solidFill>
                  <a:srgbClr val="0070C0"/>
                </a:solidFill>
              </a:rPr>
              <a:t>tornillo</a:t>
            </a:r>
            <a:endParaRPr kumimoji="1" lang="zh-SG" altLang="en-US" sz="1400" b="1" dirty="0">
              <a:solidFill>
                <a:srgbClr val="0070C0"/>
              </a:solidFill>
            </a:endParaRPr>
          </a:p>
        </p:txBody>
      </p:sp>
    </p:spTree>
    <p:extLst>
      <p:ext uri="{BB962C8B-B14F-4D97-AF65-F5344CB8AC3E}">
        <p14:creationId xmlns:p14="http://schemas.microsoft.com/office/powerpoint/2010/main" val="177752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p:bldP spid="16" grpId="0" animBg="1"/>
      <p:bldP spid="19" grpId="0"/>
      <p:bldP spid="20" grpId="0"/>
      <p:bldP spid="21" grpId="0"/>
      <p:bldP spid="5"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4A63F935-07BE-90F0-CBB6-8072E9613C0B}"/>
              </a:ext>
            </a:extLst>
          </p:cNvPr>
          <p:cNvSpPr txBox="1">
            <a:spLocks/>
          </p:cNvSpPr>
          <p:nvPr/>
        </p:nvSpPr>
        <p:spPr>
          <a:xfrm>
            <a:off x="201385" y="193511"/>
            <a:ext cx="11789229" cy="6662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kumimoji="1" lang="en-US" altLang="zh-SG" sz="4000" dirty="0"/>
              <a:t>Future studies</a:t>
            </a:r>
            <a:endParaRPr kumimoji="1" lang="zh-SG" altLang="en-US" sz="4000" dirty="0"/>
          </a:p>
        </p:txBody>
      </p:sp>
      <p:grpSp>
        <p:nvGrpSpPr>
          <p:cNvPr id="7" name="组合 6">
            <a:extLst>
              <a:ext uri="{FF2B5EF4-FFF2-40B4-BE49-F238E27FC236}">
                <a16:creationId xmlns:a16="http://schemas.microsoft.com/office/drawing/2014/main" id="{C874AA31-0613-BD28-CCC7-50879F0523E6}"/>
              </a:ext>
            </a:extLst>
          </p:cNvPr>
          <p:cNvGrpSpPr/>
          <p:nvPr/>
        </p:nvGrpSpPr>
        <p:grpSpPr>
          <a:xfrm>
            <a:off x="3070669" y="3692782"/>
            <a:ext cx="8809108" cy="1648359"/>
            <a:chOff x="201385" y="1351010"/>
            <a:chExt cx="6766064" cy="1266065"/>
          </a:xfrm>
        </p:grpSpPr>
        <p:pic>
          <p:nvPicPr>
            <p:cNvPr id="5" name="图片 4" descr="地图&#10;&#10;描述已自动生成">
              <a:extLst>
                <a:ext uri="{FF2B5EF4-FFF2-40B4-BE49-F238E27FC236}">
                  <a16:creationId xmlns:a16="http://schemas.microsoft.com/office/drawing/2014/main" id="{84979167-42E0-E352-0391-6BFDAE949AAC}"/>
                </a:ext>
              </a:extLst>
            </p:cNvPr>
            <p:cNvPicPr>
              <a:picLocks noChangeAspect="1"/>
            </p:cNvPicPr>
            <p:nvPr/>
          </p:nvPicPr>
          <p:blipFill>
            <a:blip r:embed="rId2"/>
            <a:srcRect b="80368"/>
            <a:stretch/>
          </p:blipFill>
          <p:spPr>
            <a:xfrm>
              <a:off x="201385" y="1351010"/>
              <a:ext cx="6766064" cy="1266065"/>
            </a:xfrm>
            <a:prstGeom prst="rect">
              <a:avLst/>
            </a:prstGeom>
          </p:spPr>
        </p:pic>
        <p:sp>
          <p:nvSpPr>
            <p:cNvPr id="6" name="矩形 5">
              <a:extLst>
                <a:ext uri="{FF2B5EF4-FFF2-40B4-BE49-F238E27FC236}">
                  <a16:creationId xmlns:a16="http://schemas.microsoft.com/office/drawing/2014/main" id="{47C114E9-9C4A-222A-C587-23AD26138A2D}"/>
                </a:ext>
              </a:extLst>
            </p:cNvPr>
            <p:cNvSpPr/>
            <p:nvPr/>
          </p:nvSpPr>
          <p:spPr>
            <a:xfrm>
              <a:off x="201385" y="1371600"/>
              <a:ext cx="366174" cy="2837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SG" altLang="en-US"/>
            </a:p>
          </p:txBody>
        </p:sp>
      </p:grpSp>
      <p:sp>
        <p:nvSpPr>
          <p:cNvPr id="8" name="文本框 7">
            <a:extLst>
              <a:ext uri="{FF2B5EF4-FFF2-40B4-BE49-F238E27FC236}">
                <a16:creationId xmlns:a16="http://schemas.microsoft.com/office/drawing/2014/main" id="{FFB15635-7097-6A06-1472-0BDF838C1120}"/>
              </a:ext>
            </a:extLst>
          </p:cNvPr>
          <p:cNvSpPr txBox="1"/>
          <p:nvPr/>
        </p:nvSpPr>
        <p:spPr>
          <a:xfrm>
            <a:off x="294869" y="1118233"/>
            <a:ext cx="11577208" cy="1218475"/>
          </a:xfrm>
          <a:prstGeom prst="rect">
            <a:avLst/>
          </a:prstGeom>
          <a:noFill/>
        </p:spPr>
        <p:txBody>
          <a:bodyPr wrap="none" rtlCol="0">
            <a:spAutoFit/>
          </a:bodyPr>
          <a:lstStyle/>
          <a:p>
            <a:pPr marL="342900" indent="-342900">
              <a:lnSpc>
                <a:spcPct val="150000"/>
              </a:lnSpc>
              <a:buFont typeface="Wingdings" pitchFamily="2" charset="2"/>
              <a:buChar char="Ø"/>
            </a:pPr>
            <a:r>
              <a:rPr kumimoji="1" lang="en-US" altLang="zh-SG" sz="2600" dirty="0"/>
              <a:t> Detecting precursory signals of the 2023 eruption event from other stations</a:t>
            </a:r>
          </a:p>
          <a:p>
            <a:pPr marL="342900" indent="-342900">
              <a:lnSpc>
                <a:spcPct val="150000"/>
              </a:lnSpc>
              <a:buFont typeface="Wingdings" pitchFamily="2" charset="2"/>
              <a:buChar char="Ø"/>
            </a:pPr>
            <a:r>
              <a:rPr kumimoji="1" lang="en-US" altLang="zh-SG" sz="2600" dirty="0"/>
              <a:t> Find a way to reliably locate the LP events (on the way)</a:t>
            </a:r>
            <a:endParaRPr kumimoji="1" lang="zh-SG" altLang="en-US" sz="2600" dirty="0"/>
          </a:p>
        </p:txBody>
      </p:sp>
      <p:pic>
        <p:nvPicPr>
          <p:cNvPr id="9" name="图片 8">
            <a:extLst>
              <a:ext uri="{FF2B5EF4-FFF2-40B4-BE49-F238E27FC236}">
                <a16:creationId xmlns:a16="http://schemas.microsoft.com/office/drawing/2014/main" id="{D61B4826-DBB2-2EA0-9455-31E9FD9F83E1}"/>
              </a:ext>
            </a:extLst>
          </p:cNvPr>
          <p:cNvPicPr>
            <a:picLocks noChangeAspect="1"/>
          </p:cNvPicPr>
          <p:nvPr/>
        </p:nvPicPr>
        <p:blipFill>
          <a:blip r:embed="rId3"/>
          <a:stretch>
            <a:fillRect/>
          </a:stretch>
        </p:blipFill>
        <p:spPr>
          <a:xfrm>
            <a:off x="201385" y="3393455"/>
            <a:ext cx="2869284" cy="2362764"/>
          </a:xfrm>
          <a:prstGeom prst="rect">
            <a:avLst/>
          </a:prstGeom>
          <a:ln w="19050">
            <a:solidFill>
              <a:schemeClr val="tx1"/>
            </a:solidFill>
          </a:ln>
        </p:spPr>
      </p:pic>
      <p:sp>
        <p:nvSpPr>
          <p:cNvPr id="10" name="椭圆 9">
            <a:extLst>
              <a:ext uri="{FF2B5EF4-FFF2-40B4-BE49-F238E27FC236}">
                <a16:creationId xmlns:a16="http://schemas.microsoft.com/office/drawing/2014/main" id="{071FFCE5-0251-6C50-1882-EBB1AEE2E3C6}"/>
              </a:ext>
            </a:extLst>
          </p:cNvPr>
          <p:cNvSpPr/>
          <p:nvPr/>
        </p:nvSpPr>
        <p:spPr>
          <a:xfrm>
            <a:off x="1207968" y="4528399"/>
            <a:ext cx="300498" cy="300498"/>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SG" altLang="en-US"/>
          </a:p>
        </p:txBody>
      </p:sp>
      <p:sp>
        <p:nvSpPr>
          <p:cNvPr id="11" name="文本框 10">
            <a:extLst>
              <a:ext uri="{FF2B5EF4-FFF2-40B4-BE49-F238E27FC236}">
                <a16:creationId xmlns:a16="http://schemas.microsoft.com/office/drawing/2014/main" id="{D56654AB-8AA9-59A6-6E26-E4AA4FB71436}"/>
              </a:ext>
            </a:extLst>
          </p:cNvPr>
          <p:cNvSpPr txBox="1"/>
          <p:nvPr/>
        </p:nvSpPr>
        <p:spPr>
          <a:xfrm>
            <a:off x="1105317" y="4861046"/>
            <a:ext cx="694421" cy="307777"/>
          </a:xfrm>
          <a:prstGeom prst="rect">
            <a:avLst/>
          </a:prstGeom>
          <a:noFill/>
        </p:spPr>
        <p:txBody>
          <a:bodyPr wrap="none" rtlCol="0">
            <a:spAutoFit/>
          </a:bodyPr>
          <a:lstStyle/>
          <a:p>
            <a:pPr algn="ctr"/>
            <a:r>
              <a:rPr kumimoji="1" lang="en-US" altLang="zh-SG" sz="1400" b="1" dirty="0">
                <a:solidFill>
                  <a:schemeClr val="bg1"/>
                </a:solidFill>
              </a:rPr>
              <a:t>PCAK</a:t>
            </a:r>
            <a:endParaRPr kumimoji="1" lang="zh-SG" altLang="en-US" sz="1400" b="1" dirty="0">
              <a:solidFill>
                <a:schemeClr val="bg1"/>
              </a:solidFill>
            </a:endParaRPr>
          </a:p>
        </p:txBody>
      </p:sp>
      <p:sp>
        <p:nvSpPr>
          <p:cNvPr id="15" name="矩形 14">
            <a:extLst>
              <a:ext uri="{FF2B5EF4-FFF2-40B4-BE49-F238E27FC236}">
                <a16:creationId xmlns:a16="http://schemas.microsoft.com/office/drawing/2014/main" id="{D7A1BBA6-81D6-36A7-DB07-8CF019660BD6}"/>
              </a:ext>
            </a:extLst>
          </p:cNvPr>
          <p:cNvSpPr/>
          <p:nvPr/>
        </p:nvSpPr>
        <p:spPr>
          <a:xfrm>
            <a:off x="9452365" y="3692782"/>
            <a:ext cx="70007" cy="1213946"/>
          </a:xfrm>
          <a:prstGeom prst="rect">
            <a:avLst/>
          </a:prstGeom>
          <a:solidFill>
            <a:schemeClr val="accent3">
              <a:lumMod val="60000"/>
              <a:lumOff val="40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SG" altLang="en-US"/>
          </a:p>
        </p:txBody>
      </p:sp>
      <p:sp>
        <p:nvSpPr>
          <p:cNvPr id="16" name="文本框 15">
            <a:extLst>
              <a:ext uri="{FF2B5EF4-FFF2-40B4-BE49-F238E27FC236}">
                <a16:creationId xmlns:a16="http://schemas.microsoft.com/office/drawing/2014/main" id="{EFC69957-7BEA-26A2-A559-DA058FFD3CFC}"/>
              </a:ext>
            </a:extLst>
          </p:cNvPr>
          <p:cNvSpPr txBox="1"/>
          <p:nvPr/>
        </p:nvSpPr>
        <p:spPr>
          <a:xfrm>
            <a:off x="8269465" y="3234423"/>
            <a:ext cx="2505814" cy="369332"/>
          </a:xfrm>
          <a:prstGeom prst="rect">
            <a:avLst/>
          </a:prstGeom>
          <a:noFill/>
        </p:spPr>
        <p:txBody>
          <a:bodyPr wrap="none" rtlCol="0">
            <a:spAutoFit/>
          </a:bodyPr>
          <a:lstStyle/>
          <a:p>
            <a:pPr algn="ctr"/>
            <a:r>
              <a:rPr kumimoji="1" lang="en-US" altLang="zh-SG" b="1" dirty="0">
                <a:solidFill>
                  <a:srgbClr val="00B050"/>
                </a:solidFill>
              </a:rPr>
              <a:t>PCAK was destroyed</a:t>
            </a:r>
          </a:p>
        </p:txBody>
      </p:sp>
    </p:spTree>
    <p:extLst>
      <p:ext uri="{BB962C8B-B14F-4D97-AF65-F5344CB8AC3E}">
        <p14:creationId xmlns:p14="http://schemas.microsoft.com/office/powerpoint/2010/main" val="3052153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5" grpId="0" animBg="1"/>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AA543404-FA8C-6ACD-F200-2B9E0A4948AA}"/>
              </a:ext>
            </a:extLst>
          </p:cNvPr>
          <p:cNvSpPr>
            <a:spLocks noGrp="1"/>
          </p:cNvSpPr>
          <p:nvPr>
            <p:ph type="ctrTitle"/>
          </p:nvPr>
        </p:nvSpPr>
        <p:spPr>
          <a:xfrm>
            <a:off x="1524000" y="2058979"/>
            <a:ext cx="9144000" cy="1381968"/>
          </a:xfrm>
        </p:spPr>
        <p:txBody>
          <a:bodyPr>
            <a:normAutofit/>
          </a:bodyPr>
          <a:lstStyle/>
          <a:p>
            <a:r>
              <a:rPr lang="en-US" altLang="zh-SG" sz="7200" b="1" dirty="0"/>
              <a:t>Thank you!</a:t>
            </a:r>
            <a:endParaRPr lang="zh-SG" altLang="en-US" sz="7200" b="1" dirty="0"/>
          </a:p>
        </p:txBody>
      </p:sp>
      <p:sp>
        <p:nvSpPr>
          <p:cNvPr id="5" name="副标题 4">
            <a:extLst>
              <a:ext uri="{FF2B5EF4-FFF2-40B4-BE49-F238E27FC236}">
                <a16:creationId xmlns:a16="http://schemas.microsoft.com/office/drawing/2014/main" id="{771A08DE-36FE-E3FE-29AB-6D21DB898F65}"/>
              </a:ext>
            </a:extLst>
          </p:cNvPr>
          <p:cNvSpPr>
            <a:spLocks noGrp="1"/>
          </p:cNvSpPr>
          <p:nvPr>
            <p:ph type="subTitle" idx="1"/>
          </p:nvPr>
        </p:nvSpPr>
        <p:spPr>
          <a:xfrm>
            <a:off x="1524000" y="4019528"/>
            <a:ext cx="9144000" cy="1029750"/>
          </a:xfrm>
        </p:spPr>
        <p:txBody>
          <a:bodyPr/>
          <a:lstStyle/>
          <a:p>
            <a:r>
              <a:rPr lang="en-US" altLang="zh-SG" dirty="0"/>
              <a:t>Mingye</a:t>
            </a:r>
          </a:p>
          <a:p>
            <a:r>
              <a:rPr lang="en-US" altLang="zh-SG" dirty="0"/>
              <a:t>Nov 18, 2025</a:t>
            </a:r>
            <a:endParaRPr lang="zh-SG" altLang="en-US" dirty="0"/>
          </a:p>
        </p:txBody>
      </p:sp>
      <p:sp>
        <p:nvSpPr>
          <p:cNvPr id="2" name="文本框 1">
            <a:extLst>
              <a:ext uri="{FF2B5EF4-FFF2-40B4-BE49-F238E27FC236}">
                <a16:creationId xmlns:a16="http://schemas.microsoft.com/office/drawing/2014/main" id="{04C649FF-A236-DE73-E8B6-F252289323C8}"/>
              </a:ext>
            </a:extLst>
          </p:cNvPr>
          <p:cNvSpPr txBox="1"/>
          <p:nvPr/>
        </p:nvSpPr>
        <p:spPr>
          <a:xfrm>
            <a:off x="9350973" y="232957"/>
            <a:ext cx="2634054" cy="369332"/>
          </a:xfrm>
          <a:prstGeom prst="rect">
            <a:avLst/>
          </a:prstGeom>
          <a:noFill/>
        </p:spPr>
        <p:txBody>
          <a:bodyPr wrap="none" rtlCol="0">
            <a:spAutoFit/>
          </a:bodyPr>
          <a:lstStyle/>
          <a:p>
            <a:r>
              <a:rPr kumimoji="1" lang="en-US" altLang="zh-SG" i="1" dirty="0"/>
              <a:t>Research in progress ...</a:t>
            </a:r>
            <a:endParaRPr kumimoji="1" lang="zh-SG" altLang="en-US" i="1" dirty="0"/>
          </a:p>
        </p:txBody>
      </p:sp>
      <p:pic>
        <p:nvPicPr>
          <p:cNvPr id="3" name="Picture 2">
            <a:extLst>
              <a:ext uri="{FF2B5EF4-FFF2-40B4-BE49-F238E27FC236}">
                <a16:creationId xmlns:a16="http://schemas.microsoft.com/office/drawing/2014/main" id="{EB5265EC-1916-3F18-3A6F-DF9A689BEA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7083" y="260509"/>
            <a:ext cx="2143648" cy="85885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Nanyang Technological University - NTU Singapore">
            <a:extLst>
              <a:ext uri="{FF2B5EF4-FFF2-40B4-BE49-F238E27FC236}">
                <a16:creationId xmlns:a16="http://schemas.microsoft.com/office/drawing/2014/main" id="{AE23CC70-38E0-ED12-A1BD-34FE4344AA6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985" t="20617" r="16942" b="18639"/>
          <a:stretch/>
        </p:blipFill>
        <p:spPr bwMode="auto">
          <a:xfrm>
            <a:off x="570673" y="340232"/>
            <a:ext cx="2053059" cy="811008"/>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6">
            <a:extLst>
              <a:ext uri="{FF2B5EF4-FFF2-40B4-BE49-F238E27FC236}">
                <a16:creationId xmlns:a16="http://schemas.microsoft.com/office/drawing/2014/main" id="{7A10EE61-B16F-BDB9-8D9A-66B14D3B1BBC}"/>
              </a:ext>
            </a:extLst>
          </p:cNvPr>
          <p:cNvSpPr txBox="1"/>
          <p:nvPr/>
        </p:nvSpPr>
        <p:spPr>
          <a:xfrm>
            <a:off x="583753" y="5984147"/>
            <a:ext cx="10925811" cy="496996"/>
          </a:xfrm>
          <a:prstGeom prst="rect">
            <a:avLst/>
          </a:prstGeom>
          <a:noFill/>
        </p:spPr>
        <p:txBody>
          <a:bodyPr wrap="none" rtlCol="0">
            <a:spAutoFit/>
          </a:bodyPr>
          <a:lstStyle/>
          <a:p>
            <a:pPr>
              <a:lnSpc>
                <a:spcPct val="150000"/>
              </a:lnSpc>
            </a:pPr>
            <a:r>
              <a:rPr kumimoji="1" lang="en-US" altLang="zh-SG" sz="2000" i="1" dirty="0"/>
              <a:t>Appreciate Benoit, Christina, </a:t>
            </a:r>
            <a:r>
              <a:rPr kumimoji="1" lang="en-US" altLang="zh-SG" sz="2000" i="1" dirty="0" err="1"/>
              <a:t>Yizhou</a:t>
            </a:r>
            <a:r>
              <a:rPr kumimoji="1" lang="en-US" altLang="zh-SG" sz="2000" i="1" dirty="0"/>
              <a:t>, Tania, Andika, CVGHM staffs for support and discussions</a:t>
            </a:r>
          </a:p>
        </p:txBody>
      </p:sp>
    </p:spTree>
    <p:extLst>
      <p:ext uri="{BB962C8B-B14F-4D97-AF65-F5344CB8AC3E}">
        <p14:creationId xmlns:p14="http://schemas.microsoft.com/office/powerpoint/2010/main" val="21348963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descr="Mount Marapi spews volcanic materials during its eruption in Agam, West Sumatra, Indonesia, Monday, Dec. 4, 2023. The volcano spewed thick columns of ash as high as 3,000 meters (9,800 feet) into the sky in a sudden eruption Sunday and hot ash clouds spread several miles (kilometers). (AP Photo/Ardhy Fernando)">
            <a:extLst>
              <a:ext uri="{FF2B5EF4-FFF2-40B4-BE49-F238E27FC236}">
                <a16:creationId xmlns:a16="http://schemas.microsoft.com/office/drawing/2014/main" id="{203DA577-FFC1-0B3B-4F77-2E14A1A780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2957" y="4453810"/>
            <a:ext cx="2934745" cy="1955893"/>
          </a:xfrm>
          <a:prstGeom prst="rect">
            <a:avLst/>
          </a:prstGeom>
          <a:noFill/>
          <a:extLst>
            <a:ext uri="{909E8E84-426E-40DD-AFC4-6F175D3DCCD1}">
              <a14:hiddenFill xmlns:a14="http://schemas.microsoft.com/office/drawing/2010/main">
                <a:solidFill>
                  <a:srgbClr val="FFFFFF"/>
                </a:solidFill>
              </a14:hiddenFill>
            </a:ext>
          </a:extLst>
        </p:spPr>
      </p:pic>
      <p:sp>
        <p:nvSpPr>
          <p:cNvPr id="4" name="标题 3">
            <a:extLst>
              <a:ext uri="{FF2B5EF4-FFF2-40B4-BE49-F238E27FC236}">
                <a16:creationId xmlns:a16="http://schemas.microsoft.com/office/drawing/2014/main" id="{465FCBB2-A851-253A-18B7-666163BA67EA}"/>
              </a:ext>
            </a:extLst>
          </p:cNvPr>
          <p:cNvSpPr>
            <a:spLocks noGrp="1"/>
          </p:cNvSpPr>
          <p:nvPr>
            <p:ph type="title"/>
          </p:nvPr>
        </p:nvSpPr>
        <p:spPr>
          <a:xfrm>
            <a:off x="171450" y="84590"/>
            <a:ext cx="11849100" cy="711063"/>
          </a:xfrm>
        </p:spPr>
        <p:txBody>
          <a:bodyPr>
            <a:normAutofit/>
          </a:bodyPr>
          <a:lstStyle/>
          <a:p>
            <a:r>
              <a:rPr lang="en-US" altLang="zh-SG" sz="3600" b="1" dirty="0">
                <a:solidFill>
                  <a:srgbClr val="C00000"/>
                </a:solidFill>
              </a:rPr>
              <a:t>Marapi volcano </a:t>
            </a:r>
            <a:r>
              <a:rPr lang="en-US" altLang="zh-SG" sz="3600" b="1" dirty="0"/>
              <a:t>has typical phreatic eruptions</a:t>
            </a:r>
            <a:endParaRPr lang="zh-SG" altLang="en-US" sz="3600" b="1" dirty="0"/>
          </a:p>
        </p:txBody>
      </p:sp>
      <p:pic>
        <p:nvPicPr>
          <p:cNvPr id="11" name="图片 10">
            <a:extLst>
              <a:ext uri="{FF2B5EF4-FFF2-40B4-BE49-F238E27FC236}">
                <a16:creationId xmlns:a16="http://schemas.microsoft.com/office/drawing/2014/main" id="{B1089F75-DC3C-9156-A874-318FBE0534D4}"/>
              </a:ext>
            </a:extLst>
          </p:cNvPr>
          <p:cNvPicPr>
            <a:picLocks noChangeAspect="1"/>
          </p:cNvPicPr>
          <p:nvPr/>
        </p:nvPicPr>
        <p:blipFill>
          <a:blip r:embed="rId4"/>
          <a:srcRect l="1341"/>
          <a:stretch/>
        </p:blipFill>
        <p:spPr>
          <a:xfrm>
            <a:off x="5607022" y="1393292"/>
            <a:ext cx="3181721" cy="2905630"/>
          </a:xfrm>
          <a:prstGeom prst="rect">
            <a:avLst/>
          </a:prstGeom>
        </p:spPr>
      </p:pic>
      <p:sp>
        <p:nvSpPr>
          <p:cNvPr id="21" name="文本框 20">
            <a:extLst>
              <a:ext uri="{FF2B5EF4-FFF2-40B4-BE49-F238E27FC236}">
                <a16:creationId xmlns:a16="http://schemas.microsoft.com/office/drawing/2014/main" id="{DDEB691E-D136-4A89-0D4C-55D9F7176629}"/>
              </a:ext>
            </a:extLst>
          </p:cNvPr>
          <p:cNvSpPr txBox="1"/>
          <p:nvPr/>
        </p:nvSpPr>
        <p:spPr>
          <a:xfrm>
            <a:off x="5608154" y="849566"/>
            <a:ext cx="5564344" cy="400110"/>
          </a:xfrm>
          <a:prstGeom prst="rect">
            <a:avLst/>
          </a:prstGeom>
          <a:noFill/>
        </p:spPr>
        <p:txBody>
          <a:bodyPr wrap="none" rtlCol="0">
            <a:spAutoFit/>
          </a:bodyPr>
          <a:lstStyle/>
          <a:p>
            <a:pPr marL="285750" indent="-285750">
              <a:buFont typeface="Wingdings" pitchFamily="2" charset="2"/>
              <a:buChar char="n"/>
            </a:pPr>
            <a:r>
              <a:rPr kumimoji="1" lang="en-US" altLang="zh-SG" sz="2000" b="1" dirty="0">
                <a:solidFill>
                  <a:srgbClr val="FF0000"/>
                </a:solidFill>
              </a:rPr>
              <a:t>Gas-driven eruption </a:t>
            </a:r>
            <a:r>
              <a:rPr kumimoji="1" lang="en-US" altLang="zh-SG" sz="2000" b="1" dirty="0"/>
              <a:t>is difficult to predict  </a:t>
            </a:r>
          </a:p>
        </p:txBody>
      </p:sp>
      <p:pic>
        <p:nvPicPr>
          <p:cNvPr id="3" name="图片 2">
            <a:extLst>
              <a:ext uri="{FF2B5EF4-FFF2-40B4-BE49-F238E27FC236}">
                <a16:creationId xmlns:a16="http://schemas.microsoft.com/office/drawing/2014/main" id="{A7030E1F-C2B8-CD29-57F4-B7720BBB6F91}"/>
              </a:ext>
            </a:extLst>
          </p:cNvPr>
          <p:cNvPicPr>
            <a:picLocks noChangeAspect="1"/>
          </p:cNvPicPr>
          <p:nvPr/>
        </p:nvPicPr>
        <p:blipFill>
          <a:blip r:embed="rId5"/>
          <a:stretch>
            <a:fillRect/>
          </a:stretch>
        </p:blipFill>
        <p:spPr>
          <a:xfrm>
            <a:off x="9379851" y="1436305"/>
            <a:ext cx="2339924" cy="1955973"/>
          </a:xfrm>
          <a:prstGeom prst="rect">
            <a:avLst/>
          </a:prstGeom>
        </p:spPr>
      </p:pic>
      <p:sp>
        <p:nvSpPr>
          <p:cNvPr id="5" name="文本框 4">
            <a:extLst>
              <a:ext uri="{FF2B5EF4-FFF2-40B4-BE49-F238E27FC236}">
                <a16:creationId xmlns:a16="http://schemas.microsoft.com/office/drawing/2014/main" id="{FF52CBC8-FD84-EDDA-354D-0E0D7945D46A}"/>
              </a:ext>
            </a:extLst>
          </p:cNvPr>
          <p:cNvSpPr txBox="1"/>
          <p:nvPr/>
        </p:nvSpPr>
        <p:spPr>
          <a:xfrm>
            <a:off x="9110547" y="1420817"/>
            <a:ext cx="2810294" cy="307777"/>
          </a:xfrm>
          <a:prstGeom prst="rect">
            <a:avLst/>
          </a:prstGeom>
          <a:solidFill>
            <a:schemeClr val="bg1"/>
          </a:solidFill>
        </p:spPr>
        <p:txBody>
          <a:bodyPr wrap="square" rtlCol="0">
            <a:spAutoFit/>
          </a:bodyPr>
          <a:lstStyle/>
          <a:p>
            <a:pPr algn="ctr"/>
            <a:r>
              <a:rPr kumimoji="1" lang="en-US" altLang="zh-SG" sz="1400" b="1" dirty="0">
                <a:solidFill>
                  <a:sysClr val="windowText" lastClr="000000"/>
                </a:solidFill>
              </a:rPr>
              <a:t>Marapi Optical Satellite Image</a:t>
            </a:r>
            <a:endParaRPr kumimoji="1" lang="zh-SG" altLang="en-US" sz="1400" b="1" dirty="0">
              <a:solidFill>
                <a:sysClr val="windowText" lastClr="000000"/>
              </a:solidFill>
            </a:endParaRPr>
          </a:p>
        </p:txBody>
      </p:sp>
      <p:sp>
        <p:nvSpPr>
          <p:cNvPr id="6" name="文本框 5">
            <a:extLst>
              <a:ext uri="{FF2B5EF4-FFF2-40B4-BE49-F238E27FC236}">
                <a16:creationId xmlns:a16="http://schemas.microsoft.com/office/drawing/2014/main" id="{CBFC2EB2-FE71-1245-09BC-FFA07AE49C6C}"/>
              </a:ext>
            </a:extLst>
          </p:cNvPr>
          <p:cNvSpPr txBox="1"/>
          <p:nvPr/>
        </p:nvSpPr>
        <p:spPr>
          <a:xfrm>
            <a:off x="9419679" y="3085209"/>
            <a:ext cx="2043687" cy="276999"/>
          </a:xfrm>
          <a:prstGeom prst="rect">
            <a:avLst/>
          </a:prstGeom>
          <a:noFill/>
        </p:spPr>
        <p:txBody>
          <a:bodyPr wrap="square" rtlCol="0">
            <a:spAutoFit/>
          </a:bodyPr>
          <a:lstStyle/>
          <a:p>
            <a:r>
              <a:rPr kumimoji="1" lang="en" altLang="zh-SG" sz="1200" i="1" dirty="0">
                <a:solidFill>
                  <a:schemeClr val="bg1">
                    <a:lumMod val="85000"/>
                  </a:schemeClr>
                </a:solidFill>
              </a:rPr>
              <a:t>from Esri World Imagery</a:t>
            </a:r>
            <a:endParaRPr kumimoji="1" lang="zh-SG" altLang="en-US" sz="1200" i="1" dirty="0">
              <a:solidFill>
                <a:schemeClr val="bg1">
                  <a:lumMod val="85000"/>
                </a:schemeClr>
              </a:solidFill>
            </a:endParaRPr>
          </a:p>
        </p:txBody>
      </p:sp>
      <p:sp>
        <p:nvSpPr>
          <p:cNvPr id="16" name="文本框 15">
            <a:extLst>
              <a:ext uri="{FF2B5EF4-FFF2-40B4-BE49-F238E27FC236}">
                <a16:creationId xmlns:a16="http://schemas.microsoft.com/office/drawing/2014/main" id="{88A60C9E-DCF3-BF87-C26D-B6D15ABAAF24}"/>
              </a:ext>
            </a:extLst>
          </p:cNvPr>
          <p:cNvSpPr txBox="1"/>
          <p:nvPr/>
        </p:nvSpPr>
        <p:spPr>
          <a:xfrm>
            <a:off x="8165497" y="3677721"/>
            <a:ext cx="3608745" cy="646331"/>
          </a:xfrm>
          <a:prstGeom prst="rect">
            <a:avLst/>
          </a:prstGeom>
          <a:noFill/>
        </p:spPr>
        <p:txBody>
          <a:bodyPr wrap="square" rtlCol="0">
            <a:spAutoFit/>
          </a:bodyPr>
          <a:lstStyle/>
          <a:p>
            <a:pPr algn="r"/>
            <a:r>
              <a:rPr kumimoji="1" lang="en-US" altLang="zh-SG" dirty="0"/>
              <a:t>A sudden eruption on 3 Dec 2023 </a:t>
            </a:r>
            <a:r>
              <a:rPr kumimoji="1" lang="en-US" altLang="zh-SG" b="1" dirty="0">
                <a:solidFill>
                  <a:srgbClr val="FF0000"/>
                </a:solidFill>
              </a:rPr>
              <a:t>killed</a:t>
            </a:r>
            <a:r>
              <a:rPr kumimoji="1" lang="en-US" altLang="zh-SG" dirty="0">
                <a:solidFill>
                  <a:srgbClr val="FF0000"/>
                </a:solidFill>
              </a:rPr>
              <a:t> </a:t>
            </a:r>
            <a:r>
              <a:rPr kumimoji="1" lang="en-US" altLang="zh-SG" b="1" dirty="0">
                <a:solidFill>
                  <a:srgbClr val="FF0000"/>
                </a:solidFill>
              </a:rPr>
              <a:t>24</a:t>
            </a:r>
            <a:r>
              <a:rPr kumimoji="1" lang="en-US" altLang="zh-SG" dirty="0">
                <a:solidFill>
                  <a:srgbClr val="FF0000"/>
                </a:solidFill>
              </a:rPr>
              <a:t> </a:t>
            </a:r>
            <a:r>
              <a:rPr kumimoji="1" lang="en-US" altLang="zh-SG" b="1" dirty="0">
                <a:solidFill>
                  <a:srgbClr val="FF0000"/>
                </a:solidFill>
              </a:rPr>
              <a:t>hikers</a:t>
            </a:r>
          </a:p>
        </p:txBody>
      </p:sp>
      <p:sp>
        <p:nvSpPr>
          <p:cNvPr id="18" name="文本框 17">
            <a:extLst>
              <a:ext uri="{FF2B5EF4-FFF2-40B4-BE49-F238E27FC236}">
                <a16:creationId xmlns:a16="http://schemas.microsoft.com/office/drawing/2014/main" id="{3932863C-4081-CDFF-D012-E8C6D816698B}"/>
              </a:ext>
            </a:extLst>
          </p:cNvPr>
          <p:cNvSpPr txBox="1"/>
          <p:nvPr/>
        </p:nvSpPr>
        <p:spPr>
          <a:xfrm>
            <a:off x="7304000" y="6434856"/>
            <a:ext cx="4616841" cy="338554"/>
          </a:xfrm>
          <a:prstGeom prst="rect">
            <a:avLst/>
          </a:prstGeom>
          <a:noFill/>
        </p:spPr>
        <p:txBody>
          <a:bodyPr wrap="none" rtlCol="0">
            <a:spAutoFit/>
          </a:bodyPr>
          <a:lstStyle/>
          <a:p>
            <a:pPr algn="r"/>
            <a:r>
              <a:rPr kumimoji="1" lang="en" altLang="zh-SG" sz="1600" i="1" dirty="0" err="1">
                <a:solidFill>
                  <a:schemeClr val="tx1">
                    <a:lumMod val="50000"/>
                    <a:lumOff val="50000"/>
                  </a:schemeClr>
                </a:solidFill>
              </a:rPr>
              <a:t>thehill.com</a:t>
            </a:r>
            <a:r>
              <a:rPr kumimoji="1" lang="en" altLang="zh-SG" sz="1600" i="1" dirty="0">
                <a:solidFill>
                  <a:schemeClr val="tx1">
                    <a:lumMod val="50000"/>
                    <a:lumOff val="50000"/>
                  </a:schemeClr>
                </a:solidFill>
              </a:rPr>
              <a:t>; </a:t>
            </a:r>
            <a:r>
              <a:rPr kumimoji="1" lang="en" altLang="zh-SG" sz="1600" i="1" dirty="0" err="1">
                <a:solidFill>
                  <a:schemeClr val="tx1">
                    <a:lumMod val="50000"/>
                    <a:lumOff val="50000"/>
                  </a:schemeClr>
                </a:solidFill>
              </a:rPr>
              <a:t>en.wikipedia.org</a:t>
            </a:r>
            <a:r>
              <a:rPr kumimoji="1" lang="en" altLang="zh-SG" sz="1600" i="1" dirty="0">
                <a:solidFill>
                  <a:schemeClr val="tx1">
                    <a:lumMod val="50000"/>
                    <a:lumOff val="50000"/>
                  </a:schemeClr>
                </a:solidFill>
              </a:rPr>
              <a:t>; </a:t>
            </a:r>
            <a:r>
              <a:rPr kumimoji="1" lang="en" altLang="zh-SG" sz="1600" i="1" dirty="0" err="1">
                <a:solidFill>
                  <a:schemeClr val="tx1">
                    <a:lumMod val="50000"/>
                    <a:lumOff val="50000"/>
                  </a:schemeClr>
                </a:solidFill>
              </a:rPr>
              <a:t>www.nbcnews.com</a:t>
            </a:r>
            <a:endParaRPr kumimoji="1" lang="zh-SG" altLang="en-US" sz="1600" i="1" dirty="0">
              <a:solidFill>
                <a:schemeClr val="tx1">
                  <a:lumMod val="50000"/>
                  <a:lumOff val="50000"/>
                </a:schemeClr>
              </a:solidFill>
            </a:endParaRPr>
          </a:p>
        </p:txBody>
      </p:sp>
      <p:pic>
        <p:nvPicPr>
          <p:cNvPr id="1026" name="Picture 2" descr="Image: Rescuers carry the body of a victim of the eruption of Mount Marapi ">
            <a:extLst>
              <a:ext uri="{FF2B5EF4-FFF2-40B4-BE49-F238E27FC236}">
                <a16:creationId xmlns:a16="http://schemas.microsoft.com/office/drawing/2014/main" id="{69A1F5ED-1B6A-4145-AAFF-90E3A815E2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88631" y="4457026"/>
            <a:ext cx="2934745" cy="1948678"/>
          </a:xfrm>
          <a:prstGeom prst="rect">
            <a:avLst/>
          </a:prstGeom>
          <a:noFill/>
          <a:extLst>
            <a:ext uri="{909E8E84-426E-40DD-AFC4-6F175D3DCCD1}">
              <a14:hiddenFill xmlns:a14="http://schemas.microsoft.com/office/drawing/2010/main">
                <a:solidFill>
                  <a:srgbClr val="FFFFFF"/>
                </a:solidFill>
              </a14:hiddenFill>
            </a:ext>
          </a:extLst>
        </p:spPr>
      </p:pic>
      <p:pic>
        <p:nvPicPr>
          <p:cNvPr id="19" name="图片 18">
            <a:extLst>
              <a:ext uri="{FF2B5EF4-FFF2-40B4-BE49-F238E27FC236}">
                <a16:creationId xmlns:a16="http://schemas.microsoft.com/office/drawing/2014/main" id="{D27065BE-644B-D767-3506-5A97F02FBA7C}"/>
              </a:ext>
            </a:extLst>
          </p:cNvPr>
          <p:cNvPicPr>
            <a:picLocks noChangeAspect="1"/>
          </p:cNvPicPr>
          <p:nvPr/>
        </p:nvPicPr>
        <p:blipFill>
          <a:blip r:embed="rId7"/>
          <a:stretch>
            <a:fillRect/>
          </a:stretch>
        </p:blipFill>
        <p:spPr>
          <a:xfrm>
            <a:off x="347416" y="1813990"/>
            <a:ext cx="4511386" cy="4445237"/>
          </a:xfrm>
          <a:prstGeom prst="rect">
            <a:avLst/>
          </a:prstGeom>
        </p:spPr>
      </p:pic>
      <p:sp>
        <p:nvSpPr>
          <p:cNvPr id="20" name="文本框 19">
            <a:extLst>
              <a:ext uri="{FF2B5EF4-FFF2-40B4-BE49-F238E27FC236}">
                <a16:creationId xmlns:a16="http://schemas.microsoft.com/office/drawing/2014/main" id="{E91CBFCF-ED01-865D-1DFC-08D1B58455F6}"/>
              </a:ext>
            </a:extLst>
          </p:cNvPr>
          <p:cNvSpPr txBox="1"/>
          <p:nvPr/>
        </p:nvSpPr>
        <p:spPr>
          <a:xfrm>
            <a:off x="69574" y="6293902"/>
            <a:ext cx="5411931" cy="338554"/>
          </a:xfrm>
          <a:prstGeom prst="rect">
            <a:avLst/>
          </a:prstGeom>
          <a:noFill/>
        </p:spPr>
        <p:txBody>
          <a:bodyPr wrap="none" rtlCol="0">
            <a:spAutoFit/>
          </a:bodyPr>
          <a:lstStyle/>
          <a:p>
            <a:r>
              <a:rPr lang="en" altLang="zh-SG" sz="1600" i="1" dirty="0" err="1">
                <a:effectLst/>
              </a:rPr>
              <a:t>Nurfiani</a:t>
            </a:r>
            <a:r>
              <a:rPr kumimoji="1" lang="en-US" altLang="zh-SG" sz="1600" i="1" dirty="0">
                <a:effectLst/>
              </a:rPr>
              <a:t> et al., 2021, G-cubed;</a:t>
            </a:r>
            <a:r>
              <a:rPr lang="en" altLang="zh-SG" sz="1600" i="1" dirty="0">
                <a:effectLst/>
              </a:rPr>
              <a:t> Stix</a:t>
            </a:r>
            <a:r>
              <a:rPr kumimoji="1" lang="en-US" altLang="zh-SG" sz="1600" i="1" dirty="0">
                <a:effectLst/>
              </a:rPr>
              <a:t> &amp; </a:t>
            </a:r>
            <a:r>
              <a:rPr lang="en" altLang="zh-SG" sz="1600" i="1" dirty="0">
                <a:effectLst/>
              </a:rPr>
              <a:t>de Moor, 2018, EPS</a:t>
            </a:r>
          </a:p>
        </p:txBody>
      </p:sp>
      <p:sp>
        <p:nvSpPr>
          <p:cNvPr id="22" name="文本框 21">
            <a:extLst>
              <a:ext uri="{FF2B5EF4-FFF2-40B4-BE49-F238E27FC236}">
                <a16:creationId xmlns:a16="http://schemas.microsoft.com/office/drawing/2014/main" id="{D3DD0C6F-4334-BAAF-C612-7935BEFC9E52}"/>
              </a:ext>
            </a:extLst>
          </p:cNvPr>
          <p:cNvSpPr txBox="1"/>
          <p:nvPr/>
        </p:nvSpPr>
        <p:spPr>
          <a:xfrm>
            <a:off x="199835" y="836102"/>
            <a:ext cx="4985660" cy="400110"/>
          </a:xfrm>
          <a:prstGeom prst="rect">
            <a:avLst/>
          </a:prstGeom>
          <a:noFill/>
        </p:spPr>
        <p:txBody>
          <a:bodyPr wrap="none" rtlCol="0">
            <a:spAutoFit/>
          </a:bodyPr>
          <a:lstStyle/>
          <a:p>
            <a:pPr marL="285750" indent="-285750">
              <a:buFont typeface="Wingdings" pitchFamily="2" charset="2"/>
              <a:buChar char="n"/>
            </a:pPr>
            <a:r>
              <a:rPr kumimoji="1" lang="en-US" altLang="zh-SG" sz="2000" dirty="0"/>
              <a:t>Source from </a:t>
            </a:r>
            <a:r>
              <a:rPr kumimoji="1" lang="en-US" altLang="zh-SG" sz="2000" b="1" dirty="0">
                <a:solidFill>
                  <a:srgbClr val="FF0000"/>
                </a:solidFill>
              </a:rPr>
              <a:t>shallow</a:t>
            </a:r>
            <a:r>
              <a:rPr kumimoji="1" lang="en-US" altLang="zh-SG" sz="2000" dirty="0"/>
              <a:t> </a:t>
            </a:r>
            <a:r>
              <a:rPr kumimoji="1" lang="en-US" altLang="zh-SG" sz="2000" b="1" dirty="0">
                <a:solidFill>
                  <a:srgbClr val="FF0000"/>
                </a:solidFill>
              </a:rPr>
              <a:t>magma chamber</a:t>
            </a:r>
          </a:p>
        </p:txBody>
      </p:sp>
      <p:sp>
        <p:nvSpPr>
          <p:cNvPr id="23" name="矩形 22">
            <a:extLst>
              <a:ext uri="{FF2B5EF4-FFF2-40B4-BE49-F238E27FC236}">
                <a16:creationId xmlns:a16="http://schemas.microsoft.com/office/drawing/2014/main" id="{FC2E122A-71AB-8637-04BC-33D2EB16C272}"/>
              </a:ext>
            </a:extLst>
          </p:cNvPr>
          <p:cNvSpPr/>
          <p:nvPr/>
        </p:nvSpPr>
        <p:spPr>
          <a:xfrm>
            <a:off x="3041374" y="2187219"/>
            <a:ext cx="1690255" cy="207818"/>
          </a:xfrm>
          <a:prstGeom prst="rect">
            <a:avLst/>
          </a:prstGeom>
          <a:solidFill>
            <a:srgbClr val="FF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SG" altLang="en-US" dirty="0"/>
          </a:p>
        </p:txBody>
      </p:sp>
      <p:sp>
        <p:nvSpPr>
          <p:cNvPr id="24" name="文本框 23">
            <a:extLst>
              <a:ext uri="{FF2B5EF4-FFF2-40B4-BE49-F238E27FC236}">
                <a16:creationId xmlns:a16="http://schemas.microsoft.com/office/drawing/2014/main" id="{5D65DB8D-8401-0EFB-F9E4-410E6794094B}"/>
              </a:ext>
            </a:extLst>
          </p:cNvPr>
          <p:cNvSpPr txBox="1"/>
          <p:nvPr/>
        </p:nvSpPr>
        <p:spPr>
          <a:xfrm>
            <a:off x="808206" y="1425113"/>
            <a:ext cx="1813317" cy="369332"/>
          </a:xfrm>
          <a:prstGeom prst="rect">
            <a:avLst/>
          </a:prstGeom>
          <a:noFill/>
        </p:spPr>
        <p:txBody>
          <a:bodyPr wrap="none" rtlCol="0">
            <a:spAutoFit/>
          </a:bodyPr>
          <a:lstStyle/>
          <a:p>
            <a:r>
              <a:rPr kumimoji="1" lang="en-US" altLang="zh-SG" dirty="0"/>
              <a:t>Marapi volcano</a:t>
            </a:r>
            <a:endParaRPr kumimoji="1" lang="zh-SG" altLang="en-US" dirty="0"/>
          </a:p>
        </p:txBody>
      </p:sp>
      <p:sp>
        <p:nvSpPr>
          <p:cNvPr id="26" name="文本框 25">
            <a:extLst>
              <a:ext uri="{FF2B5EF4-FFF2-40B4-BE49-F238E27FC236}">
                <a16:creationId xmlns:a16="http://schemas.microsoft.com/office/drawing/2014/main" id="{A9127994-F585-DB55-14F6-7A403E17E63A}"/>
              </a:ext>
            </a:extLst>
          </p:cNvPr>
          <p:cNvSpPr txBox="1"/>
          <p:nvPr/>
        </p:nvSpPr>
        <p:spPr>
          <a:xfrm>
            <a:off x="2918312" y="1429984"/>
            <a:ext cx="1941622" cy="369332"/>
          </a:xfrm>
          <a:prstGeom prst="rect">
            <a:avLst/>
          </a:prstGeom>
          <a:noFill/>
        </p:spPr>
        <p:txBody>
          <a:bodyPr wrap="none" rtlCol="0">
            <a:spAutoFit/>
          </a:bodyPr>
          <a:lstStyle/>
          <a:p>
            <a:r>
              <a:rPr kumimoji="1" lang="en-US" altLang="zh-SG" dirty="0"/>
              <a:t>Velocity structure</a:t>
            </a:r>
            <a:endParaRPr kumimoji="1" lang="zh-SG" altLang="en-US" dirty="0"/>
          </a:p>
        </p:txBody>
      </p:sp>
    </p:spTree>
    <p:extLst>
      <p:ext uri="{BB962C8B-B14F-4D97-AF65-F5344CB8AC3E}">
        <p14:creationId xmlns:p14="http://schemas.microsoft.com/office/powerpoint/2010/main" val="351329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 grpId="0" animBg="1"/>
      <p:bldP spid="6" grpId="0"/>
      <p:bldP spid="16" grpId="0"/>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52DD967-26FF-BD1D-EB8A-7C204BD28BC7}"/>
              </a:ext>
            </a:extLst>
          </p:cNvPr>
          <p:cNvPicPr>
            <a:picLocks noChangeAspect="1"/>
          </p:cNvPicPr>
          <p:nvPr/>
        </p:nvPicPr>
        <p:blipFill>
          <a:blip r:embed="rId2"/>
          <a:srcRect b="53141"/>
          <a:stretch/>
        </p:blipFill>
        <p:spPr>
          <a:xfrm>
            <a:off x="238539" y="1324826"/>
            <a:ext cx="3355645" cy="1542599"/>
          </a:xfrm>
          <a:prstGeom prst="rect">
            <a:avLst/>
          </a:prstGeom>
        </p:spPr>
      </p:pic>
      <p:sp>
        <p:nvSpPr>
          <p:cNvPr id="5" name="标题 3">
            <a:extLst>
              <a:ext uri="{FF2B5EF4-FFF2-40B4-BE49-F238E27FC236}">
                <a16:creationId xmlns:a16="http://schemas.microsoft.com/office/drawing/2014/main" id="{05D56982-3FA3-ABFB-CA6F-365F2BC3107C}"/>
              </a:ext>
            </a:extLst>
          </p:cNvPr>
          <p:cNvSpPr txBox="1">
            <a:spLocks/>
          </p:cNvSpPr>
          <p:nvPr/>
        </p:nvSpPr>
        <p:spPr>
          <a:xfrm>
            <a:off x="71769" y="76362"/>
            <a:ext cx="12120231" cy="7110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altLang="zh-SG" sz="3600" dirty="0">
                <a:solidFill>
                  <a:srgbClr val="C00000"/>
                </a:solidFill>
              </a:rPr>
              <a:t>Clock errors </a:t>
            </a:r>
            <a:r>
              <a:rPr lang="en-US" altLang="zh-SG" sz="3600" dirty="0"/>
              <a:t>were found and corrected</a:t>
            </a:r>
            <a:endParaRPr lang="zh-SG" altLang="en-US" sz="3600" dirty="0"/>
          </a:p>
        </p:txBody>
      </p:sp>
      <p:pic>
        <p:nvPicPr>
          <p:cNvPr id="7" name="图片 6">
            <a:extLst>
              <a:ext uri="{FF2B5EF4-FFF2-40B4-BE49-F238E27FC236}">
                <a16:creationId xmlns:a16="http://schemas.microsoft.com/office/drawing/2014/main" id="{A16A1E16-79DF-E403-C893-95D7910A4EB9}"/>
              </a:ext>
            </a:extLst>
          </p:cNvPr>
          <p:cNvPicPr>
            <a:picLocks noChangeAspect="1"/>
          </p:cNvPicPr>
          <p:nvPr/>
        </p:nvPicPr>
        <p:blipFill>
          <a:blip r:embed="rId3"/>
          <a:srcRect l="-1" r="437"/>
          <a:stretch/>
        </p:blipFill>
        <p:spPr>
          <a:xfrm>
            <a:off x="4060967" y="1606304"/>
            <a:ext cx="7815327" cy="5181115"/>
          </a:xfrm>
          <a:prstGeom prst="rect">
            <a:avLst/>
          </a:prstGeom>
        </p:spPr>
      </p:pic>
      <p:pic>
        <p:nvPicPr>
          <p:cNvPr id="8" name="图片 7">
            <a:extLst>
              <a:ext uri="{FF2B5EF4-FFF2-40B4-BE49-F238E27FC236}">
                <a16:creationId xmlns:a16="http://schemas.microsoft.com/office/drawing/2014/main" id="{800D72BF-C543-03AD-39ED-5E7A95906474}"/>
              </a:ext>
            </a:extLst>
          </p:cNvPr>
          <p:cNvPicPr>
            <a:picLocks noChangeAspect="1"/>
          </p:cNvPicPr>
          <p:nvPr/>
        </p:nvPicPr>
        <p:blipFill>
          <a:blip r:embed="rId4"/>
          <a:srcRect b="23523"/>
          <a:stretch/>
        </p:blipFill>
        <p:spPr>
          <a:xfrm>
            <a:off x="238539" y="3390855"/>
            <a:ext cx="3465077" cy="3342744"/>
          </a:xfrm>
          <a:prstGeom prst="rect">
            <a:avLst/>
          </a:prstGeom>
        </p:spPr>
      </p:pic>
      <p:sp>
        <p:nvSpPr>
          <p:cNvPr id="9" name="文本框 8">
            <a:extLst>
              <a:ext uri="{FF2B5EF4-FFF2-40B4-BE49-F238E27FC236}">
                <a16:creationId xmlns:a16="http://schemas.microsoft.com/office/drawing/2014/main" id="{476E5BD9-2195-40B3-6DD3-317ACDAA1634}"/>
              </a:ext>
            </a:extLst>
          </p:cNvPr>
          <p:cNvSpPr txBox="1"/>
          <p:nvPr/>
        </p:nvSpPr>
        <p:spPr>
          <a:xfrm>
            <a:off x="4060967" y="736647"/>
            <a:ext cx="8143576" cy="797078"/>
          </a:xfrm>
          <a:prstGeom prst="rect">
            <a:avLst/>
          </a:prstGeom>
          <a:noFill/>
        </p:spPr>
        <p:txBody>
          <a:bodyPr wrap="none" rtlCol="0">
            <a:spAutoFit/>
          </a:bodyPr>
          <a:lstStyle/>
          <a:p>
            <a:pPr algn="ctr">
              <a:lnSpc>
                <a:spcPct val="120000"/>
              </a:lnSpc>
            </a:pPr>
            <a:r>
              <a:rPr kumimoji="1" lang="en-US" altLang="zh-SG" sz="2000" dirty="0"/>
              <a:t>Method</a:t>
            </a:r>
          </a:p>
          <a:p>
            <a:pPr>
              <a:lnSpc>
                <a:spcPct val="120000"/>
              </a:lnSpc>
            </a:pPr>
            <a:r>
              <a:rPr kumimoji="1" lang="en-US" altLang="zh-SG" sz="2000" b="1" dirty="0"/>
              <a:t>ambient noise &amp; teleseismic P-wave cross-correlation methods</a:t>
            </a:r>
            <a:endParaRPr kumimoji="1" lang="zh-SG" altLang="en-US" sz="2000" b="1" dirty="0"/>
          </a:p>
        </p:txBody>
      </p:sp>
      <p:sp>
        <p:nvSpPr>
          <p:cNvPr id="10" name="文本框 9">
            <a:extLst>
              <a:ext uri="{FF2B5EF4-FFF2-40B4-BE49-F238E27FC236}">
                <a16:creationId xmlns:a16="http://schemas.microsoft.com/office/drawing/2014/main" id="{F9844D93-EE22-E323-1814-C07B6CB0A18F}"/>
              </a:ext>
            </a:extLst>
          </p:cNvPr>
          <p:cNvSpPr txBox="1"/>
          <p:nvPr/>
        </p:nvSpPr>
        <p:spPr>
          <a:xfrm>
            <a:off x="145774" y="797027"/>
            <a:ext cx="4269182" cy="369332"/>
          </a:xfrm>
          <a:prstGeom prst="rect">
            <a:avLst/>
          </a:prstGeom>
          <a:solidFill>
            <a:schemeClr val="bg1"/>
          </a:solidFill>
        </p:spPr>
        <p:txBody>
          <a:bodyPr wrap="none" rtlCol="0">
            <a:spAutoFit/>
          </a:bodyPr>
          <a:lstStyle/>
          <a:p>
            <a:pPr marL="285750" indent="-285750">
              <a:buFont typeface="Wingdings" pitchFamily="2" charset="2"/>
              <a:buChar char="Ø"/>
            </a:pPr>
            <a:r>
              <a:rPr kumimoji="1" lang="en-US" altLang="zh-SG" dirty="0"/>
              <a:t>Teleseismic P-wave cross-correlation</a:t>
            </a:r>
            <a:endParaRPr kumimoji="1" lang="zh-SG" altLang="en-US" dirty="0"/>
          </a:p>
        </p:txBody>
      </p:sp>
      <p:sp>
        <p:nvSpPr>
          <p:cNvPr id="11" name="文本框 10">
            <a:extLst>
              <a:ext uri="{FF2B5EF4-FFF2-40B4-BE49-F238E27FC236}">
                <a16:creationId xmlns:a16="http://schemas.microsoft.com/office/drawing/2014/main" id="{DCF949A6-5EC3-EEF3-5627-F9B72AEA0C90}"/>
              </a:ext>
            </a:extLst>
          </p:cNvPr>
          <p:cNvSpPr txBox="1"/>
          <p:nvPr/>
        </p:nvSpPr>
        <p:spPr>
          <a:xfrm>
            <a:off x="145774" y="2930608"/>
            <a:ext cx="3704860" cy="369332"/>
          </a:xfrm>
          <a:prstGeom prst="rect">
            <a:avLst/>
          </a:prstGeom>
          <a:solidFill>
            <a:schemeClr val="bg1"/>
          </a:solidFill>
        </p:spPr>
        <p:txBody>
          <a:bodyPr wrap="none" rtlCol="0">
            <a:spAutoFit/>
          </a:bodyPr>
          <a:lstStyle/>
          <a:p>
            <a:pPr marL="285750" indent="-285750">
              <a:buFont typeface="Wingdings" pitchFamily="2" charset="2"/>
              <a:buChar char="Ø"/>
            </a:pPr>
            <a:r>
              <a:rPr kumimoji="1" lang="en-US" altLang="zh-SG" dirty="0"/>
              <a:t>Ambient noise cross-correlation</a:t>
            </a:r>
            <a:endParaRPr kumimoji="1" lang="zh-SG" altLang="en-US" dirty="0"/>
          </a:p>
        </p:txBody>
      </p:sp>
    </p:spTree>
    <p:extLst>
      <p:ext uri="{BB962C8B-B14F-4D97-AF65-F5344CB8AC3E}">
        <p14:creationId xmlns:p14="http://schemas.microsoft.com/office/powerpoint/2010/main" val="3273237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5EB1DA9-946D-6D93-8EA8-38DF84D04A14}"/>
              </a:ext>
            </a:extLst>
          </p:cNvPr>
          <p:cNvPicPr>
            <a:picLocks noChangeAspect="1"/>
          </p:cNvPicPr>
          <p:nvPr/>
        </p:nvPicPr>
        <p:blipFill>
          <a:blip r:embed="rId2"/>
          <a:stretch>
            <a:fillRect/>
          </a:stretch>
        </p:blipFill>
        <p:spPr>
          <a:xfrm>
            <a:off x="142010" y="1800621"/>
            <a:ext cx="11907980" cy="4530435"/>
          </a:xfrm>
          <a:prstGeom prst="rect">
            <a:avLst/>
          </a:prstGeom>
        </p:spPr>
      </p:pic>
      <p:sp>
        <p:nvSpPr>
          <p:cNvPr id="5" name="标题 1">
            <a:extLst>
              <a:ext uri="{FF2B5EF4-FFF2-40B4-BE49-F238E27FC236}">
                <a16:creationId xmlns:a16="http://schemas.microsoft.com/office/drawing/2014/main" id="{70D1D1AF-60B5-E96E-5214-89D9E1B103B8}"/>
              </a:ext>
            </a:extLst>
          </p:cNvPr>
          <p:cNvSpPr txBox="1">
            <a:spLocks/>
          </p:cNvSpPr>
          <p:nvPr/>
        </p:nvSpPr>
        <p:spPr>
          <a:xfrm>
            <a:off x="117302" y="269085"/>
            <a:ext cx="12074698" cy="5988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kumimoji="1" lang="en-US" altLang="zh-SG" sz="3600" dirty="0"/>
              <a:t>Location and relocation catalogues</a:t>
            </a:r>
            <a:endParaRPr kumimoji="1" lang="zh-SG" altLang="en-US" sz="3600" dirty="0"/>
          </a:p>
        </p:txBody>
      </p:sp>
      <p:sp>
        <p:nvSpPr>
          <p:cNvPr id="2" name="文本框 1">
            <a:extLst>
              <a:ext uri="{FF2B5EF4-FFF2-40B4-BE49-F238E27FC236}">
                <a16:creationId xmlns:a16="http://schemas.microsoft.com/office/drawing/2014/main" id="{F4B675B7-A739-E30B-B92E-8696FB5A34BE}"/>
              </a:ext>
            </a:extLst>
          </p:cNvPr>
          <p:cNvSpPr txBox="1"/>
          <p:nvPr/>
        </p:nvSpPr>
        <p:spPr>
          <a:xfrm>
            <a:off x="1208867" y="1134196"/>
            <a:ext cx="4009431" cy="461665"/>
          </a:xfrm>
          <a:prstGeom prst="rect">
            <a:avLst/>
          </a:prstGeom>
          <a:noFill/>
        </p:spPr>
        <p:txBody>
          <a:bodyPr wrap="none" rtlCol="0">
            <a:spAutoFit/>
          </a:bodyPr>
          <a:lstStyle/>
          <a:p>
            <a:r>
              <a:rPr kumimoji="1" lang="en-US" altLang="zh-SG" sz="2400" b="1" dirty="0"/>
              <a:t>Absolute location (rough)</a:t>
            </a:r>
            <a:endParaRPr kumimoji="1" lang="zh-SG" altLang="en-US" sz="2400" b="1" dirty="0"/>
          </a:p>
        </p:txBody>
      </p:sp>
      <p:sp>
        <p:nvSpPr>
          <p:cNvPr id="3" name="文本框 2">
            <a:extLst>
              <a:ext uri="{FF2B5EF4-FFF2-40B4-BE49-F238E27FC236}">
                <a16:creationId xmlns:a16="http://schemas.microsoft.com/office/drawing/2014/main" id="{286A1393-0EFC-BD6E-5763-DE54314B2295}"/>
              </a:ext>
            </a:extLst>
          </p:cNvPr>
          <p:cNvSpPr txBox="1"/>
          <p:nvPr/>
        </p:nvSpPr>
        <p:spPr>
          <a:xfrm>
            <a:off x="6676282" y="1134196"/>
            <a:ext cx="3315331" cy="461665"/>
          </a:xfrm>
          <a:prstGeom prst="rect">
            <a:avLst/>
          </a:prstGeom>
          <a:noFill/>
        </p:spPr>
        <p:txBody>
          <a:bodyPr wrap="none" rtlCol="0">
            <a:spAutoFit/>
          </a:bodyPr>
          <a:lstStyle/>
          <a:p>
            <a:r>
              <a:rPr kumimoji="1" lang="en-US" altLang="zh-SG" sz="2400" b="1" dirty="0"/>
              <a:t>Relocation (accurate)</a:t>
            </a:r>
            <a:endParaRPr kumimoji="1" lang="zh-SG" altLang="en-US" sz="2400" b="1" dirty="0"/>
          </a:p>
        </p:txBody>
      </p:sp>
    </p:spTree>
    <p:extLst>
      <p:ext uri="{BB962C8B-B14F-4D97-AF65-F5344CB8AC3E}">
        <p14:creationId xmlns:p14="http://schemas.microsoft.com/office/powerpoint/2010/main" val="42069331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6B5A5345-A125-4EFD-F2C1-24C025819F14}"/>
              </a:ext>
            </a:extLst>
          </p:cNvPr>
          <p:cNvSpPr txBox="1">
            <a:spLocks/>
          </p:cNvSpPr>
          <p:nvPr/>
        </p:nvSpPr>
        <p:spPr>
          <a:xfrm>
            <a:off x="201385" y="145186"/>
            <a:ext cx="11789229" cy="6662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kumimoji="1" lang="en-US" altLang="zh-SG" sz="3600" dirty="0"/>
              <a:t>The detected LPs are located around the crater</a:t>
            </a:r>
            <a:endParaRPr kumimoji="1" lang="zh-SG" altLang="en-US" sz="3600" dirty="0"/>
          </a:p>
        </p:txBody>
      </p:sp>
      <p:sp>
        <p:nvSpPr>
          <p:cNvPr id="5" name="文本框 4">
            <a:extLst>
              <a:ext uri="{FF2B5EF4-FFF2-40B4-BE49-F238E27FC236}">
                <a16:creationId xmlns:a16="http://schemas.microsoft.com/office/drawing/2014/main" id="{2B38B58E-BAB9-B739-B977-67AC1A9178D2}"/>
              </a:ext>
            </a:extLst>
          </p:cNvPr>
          <p:cNvSpPr txBox="1"/>
          <p:nvPr/>
        </p:nvSpPr>
        <p:spPr>
          <a:xfrm>
            <a:off x="212536" y="967366"/>
            <a:ext cx="6366102" cy="400110"/>
          </a:xfrm>
          <a:prstGeom prst="rect">
            <a:avLst/>
          </a:prstGeom>
          <a:noFill/>
        </p:spPr>
        <p:txBody>
          <a:bodyPr wrap="none" rtlCol="0">
            <a:spAutoFit/>
          </a:bodyPr>
          <a:lstStyle/>
          <a:p>
            <a:pPr marL="342900" indent="-342900">
              <a:buFont typeface="Wingdings" pitchFamily="2" charset="2"/>
              <a:buChar char="Ø"/>
            </a:pPr>
            <a:r>
              <a:rPr kumimoji="1" lang="en-US" altLang="zh-SG" sz="2000" dirty="0"/>
              <a:t>LFEs are located near the crater, not along the fault</a:t>
            </a:r>
          </a:p>
        </p:txBody>
      </p:sp>
      <p:pic>
        <p:nvPicPr>
          <p:cNvPr id="2" name="图片 1">
            <a:extLst>
              <a:ext uri="{FF2B5EF4-FFF2-40B4-BE49-F238E27FC236}">
                <a16:creationId xmlns:a16="http://schemas.microsoft.com/office/drawing/2014/main" id="{5EED616A-1C41-6F00-9ECB-FF47A9383B85}"/>
              </a:ext>
            </a:extLst>
          </p:cNvPr>
          <p:cNvPicPr>
            <a:picLocks noChangeAspect="1"/>
          </p:cNvPicPr>
          <p:nvPr/>
        </p:nvPicPr>
        <p:blipFill>
          <a:blip r:embed="rId2"/>
          <a:stretch>
            <a:fillRect/>
          </a:stretch>
        </p:blipFill>
        <p:spPr>
          <a:xfrm>
            <a:off x="339839" y="2089432"/>
            <a:ext cx="11512319" cy="4457700"/>
          </a:xfrm>
          <a:prstGeom prst="rect">
            <a:avLst/>
          </a:prstGeom>
        </p:spPr>
      </p:pic>
      <p:sp>
        <p:nvSpPr>
          <p:cNvPr id="3" name="文本框 2">
            <a:extLst>
              <a:ext uri="{FF2B5EF4-FFF2-40B4-BE49-F238E27FC236}">
                <a16:creationId xmlns:a16="http://schemas.microsoft.com/office/drawing/2014/main" id="{50BA576E-1517-2A31-9578-71EC3C53CB3B}"/>
              </a:ext>
            </a:extLst>
          </p:cNvPr>
          <p:cNvSpPr txBox="1"/>
          <p:nvPr/>
        </p:nvSpPr>
        <p:spPr>
          <a:xfrm>
            <a:off x="7203106" y="967366"/>
            <a:ext cx="3655168" cy="400110"/>
          </a:xfrm>
          <a:prstGeom prst="rect">
            <a:avLst/>
          </a:prstGeom>
          <a:noFill/>
        </p:spPr>
        <p:txBody>
          <a:bodyPr wrap="none" rtlCol="0">
            <a:spAutoFit/>
          </a:bodyPr>
          <a:lstStyle/>
          <a:p>
            <a:pPr marL="342900" indent="-342900">
              <a:buFont typeface="Wingdings" pitchFamily="2" charset="2"/>
              <a:buChar char="Ø"/>
            </a:pPr>
            <a:r>
              <a:rPr kumimoji="1" lang="en-US" altLang="zh-SG" sz="2000" dirty="0"/>
              <a:t>Detailed analysis is needed</a:t>
            </a:r>
          </a:p>
        </p:txBody>
      </p:sp>
      <p:sp>
        <p:nvSpPr>
          <p:cNvPr id="6" name="文本框 5">
            <a:extLst>
              <a:ext uri="{FF2B5EF4-FFF2-40B4-BE49-F238E27FC236}">
                <a16:creationId xmlns:a16="http://schemas.microsoft.com/office/drawing/2014/main" id="{140738CC-D16B-CF21-1655-B0EDDAFE7865}"/>
              </a:ext>
            </a:extLst>
          </p:cNvPr>
          <p:cNvSpPr txBox="1"/>
          <p:nvPr/>
        </p:nvSpPr>
        <p:spPr>
          <a:xfrm>
            <a:off x="2590049" y="1577240"/>
            <a:ext cx="1167307" cy="400110"/>
          </a:xfrm>
          <a:prstGeom prst="rect">
            <a:avLst/>
          </a:prstGeom>
          <a:noFill/>
        </p:spPr>
        <p:txBody>
          <a:bodyPr wrap="none" rtlCol="0">
            <a:spAutoFit/>
          </a:bodyPr>
          <a:lstStyle/>
          <a:p>
            <a:pPr algn="ctr"/>
            <a:r>
              <a:rPr kumimoji="1" lang="en-US" altLang="zh-SG" sz="2000" b="1" dirty="0"/>
              <a:t>location</a:t>
            </a:r>
            <a:endParaRPr kumimoji="1" lang="zh-SG" altLang="en-US" sz="2000" b="1" dirty="0"/>
          </a:p>
        </p:txBody>
      </p:sp>
      <p:sp>
        <p:nvSpPr>
          <p:cNvPr id="7" name="文本框 6">
            <a:extLst>
              <a:ext uri="{FF2B5EF4-FFF2-40B4-BE49-F238E27FC236}">
                <a16:creationId xmlns:a16="http://schemas.microsoft.com/office/drawing/2014/main" id="{A03F26FD-A584-777B-52D9-DD11E86E8510}"/>
              </a:ext>
            </a:extLst>
          </p:cNvPr>
          <p:cNvSpPr txBox="1"/>
          <p:nvPr/>
        </p:nvSpPr>
        <p:spPr>
          <a:xfrm>
            <a:off x="7739832" y="1580826"/>
            <a:ext cx="1409361" cy="400110"/>
          </a:xfrm>
          <a:prstGeom prst="rect">
            <a:avLst/>
          </a:prstGeom>
          <a:noFill/>
        </p:spPr>
        <p:txBody>
          <a:bodyPr wrap="none" rtlCol="0">
            <a:spAutoFit/>
          </a:bodyPr>
          <a:lstStyle/>
          <a:p>
            <a:pPr algn="ctr"/>
            <a:r>
              <a:rPr kumimoji="1" lang="en-US" altLang="zh-SG" sz="2000" b="1" dirty="0"/>
              <a:t>relocation</a:t>
            </a:r>
            <a:endParaRPr kumimoji="1" lang="zh-SG" altLang="en-US" sz="2000" b="1" dirty="0"/>
          </a:p>
        </p:txBody>
      </p:sp>
    </p:spTree>
    <p:extLst>
      <p:ext uri="{BB962C8B-B14F-4D97-AF65-F5344CB8AC3E}">
        <p14:creationId xmlns:p14="http://schemas.microsoft.com/office/powerpoint/2010/main" val="3039912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2E94D5A6-BD29-FB6E-36CC-187613EAB51B}"/>
              </a:ext>
            </a:extLst>
          </p:cNvPr>
          <p:cNvSpPr txBox="1">
            <a:spLocks/>
          </p:cNvSpPr>
          <p:nvPr/>
        </p:nvSpPr>
        <p:spPr>
          <a:xfrm>
            <a:off x="117302" y="147412"/>
            <a:ext cx="12074698" cy="59882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kumimoji="1" lang="en-US" altLang="zh-SG" sz="3600" dirty="0"/>
              <a:t>Comparison between original and volcanic EQT picking</a:t>
            </a:r>
            <a:endParaRPr kumimoji="1" lang="zh-SG" altLang="en-US" sz="3600" dirty="0"/>
          </a:p>
        </p:txBody>
      </p:sp>
      <p:sp>
        <p:nvSpPr>
          <p:cNvPr id="5" name="文本框 4">
            <a:extLst>
              <a:ext uri="{FF2B5EF4-FFF2-40B4-BE49-F238E27FC236}">
                <a16:creationId xmlns:a16="http://schemas.microsoft.com/office/drawing/2014/main" id="{08134C10-D38C-530C-ED6F-DAD14FA5177D}"/>
              </a:ext>
            </a:extLst>
          </p:cNvPr>
          <p:cNvSpPr txBox="1"/>
          <p:nvPr/>
        </p:nvSpPr>
        <p:spPr>
          <a:xfrm>
            <a:off x="1413175" y="1005634"/>
            <a:ext cx="3331361" cy="400110"/>
          </a:xfrm>
          <a:prstGeom prst="rect">
            <a:avLst/>
          </a:prstGeom>
          <a:noFill/>
        </p:spPr>
        <p:txBody>
          <a:bodyPr wrap="none" rtlCol="0">
            <a:spAutoFit/>
          </a:bodyPr>
          <a:lstStyle/>
          <a:p>
            <a:r>
              <a:rPr kumimoji="1" lang="en-US" altLang="zh-SG" sz="2000" dirty="0"/>
              <a:t>Using the same parameters</a:t>
            </a:r>
            <a:endParaRPr kumimoji="1" lang="zh-SG" altLang="en-US" sz="2000" dirty="0"/>
          </a:p>
        </p:txBody>
      </p:sp>
      <p:graphicFrame>
        <p:nvGraphicFramePr>
          <p:cNvPr id="7" name="表格 6">
            <a:extLst>
              <a:ext uri="{FF2B5EF4-FFF2-40B4-BE49-F238E27FC236}">
                <a16:creationId xmlns:a16="http://schemas.microsoft.com/office/drawing/2014/main" id="{EEED51AE-E95C-90C7-AA77-44721483F6EB}"/>
              </a:ext>
            </a:extLst>
          </p:cNvPr>
          <p:cNvGraphicFramePr>
            <a:graphicFrameLocks noGrp="1"/>
          </p:cNvGraphicFramePr>
          <p:nvPr/>
        </p:nvGraphicFramePr>
        <p:xfrm>
          <a:off x="870734" y="1715667"/>
          <a:ext cx="4579340" cy="4772430"/>
        </p:xfrm>
        <a:graphic>
          <a:graphicData uri="http://schemas.openxmlformats.org/drawingml/2006/table">
            <a:tbl>
              <a:tblPr>
                <a:tableStyleId>{2D5ABB26-0587-4C30-8999-92F81FD0307C}</a:tableStyleId>
              </a:tblPr>
              <a:tblGrid>
                <a:gridCol w="915868">
                  <a:extLst>
                    <a:ext uri="{9D8B030D-6E8A-4147-A177-3AD203B41FA5}">
                      <a16:colId xmlns:a16="http://schemas.microsoft.com/office/drawing/2014/main" val="1202843930"/>
                    </a:ext>
                  </a:extLst>
                </a:gridCol>
                <a:gridCol w="915868">
                  <a:extLst>
                    <a:ext uri="{9D8B030D-6E8A-4147-A177-3AD203B41FA5}">
                      <a16:colId xmlns:a16="http://schemas.microsoft.com/office/drawing/2014/main" val="3375089877"/>
                    </a:ext>
                  </a:extLst>
                </a:gridCol>
                <a:gridCol w="915868">
                  <a:extLst>
                    <a:ext uri="{9D8B030D-6E8A-4147-A177-3AD203B41FA5}">
                      <a16:colId xmlns:a16="http://schemas.microsoft.com/office/drawing/2014/main" val="3304974121"/>
                    </a:ext>
                  </a:extLst>
                </a:gridCol>
                <a:gridCol w="915868">
                  <a:extLst>
                    <a:ext uri="{9D8B030D-6E8A-4147-A177-3AD203B41FA5}">
                      <a16:colId xmlns:a16="http://schemas.microsoft.com/office/drawing/2014/main" val="3159867353"/>
                    </a:ext>
                  </a:extLst>
                </a:gridCol>
                <a:gridCol w="915868">
                  <a:extLst>
                    <a:ext uri="{9D8B030D-6E8A-4147-A177-3AD203B41FA5}">
                      <a16:colId xmlns:a16="http://schemas.microsoft.com/office/drawing/2014/main" val="1498273461"/>
                    </a:ext>
                  </a:extLst>
                </a:gridCol>
              </a:tblGrid>
              <a:tr h="361225">
                <a:tc rowSpan="2">
                  <a:txBody>
                    <a:bodyPr/>
                    <a:lstStyle/>
                    <a:p>
                      <a:pPr algn="ctr" fontAlgn="ctr"/>
                      <a:r>
                        <a:rPr lang="en-US" altLang="zh-SG" sz="1600" b="1" u="none" strike="noStrike" dirty="0">
                          <a:solidFill>
                            <a:srgbClr val="000000"/>
                          </a:solidFill>
                          <a:effectLst/>
                          <a:latin typeface="Arial" panose="020B0604020202020204" pitchFamily="34" charset="0"/>
                          <a:cs typeface="Arial" panose="020B0604020202020204" pitchFamily="34" charset="0"/>
                        </a:rPr>
                        <a:t>Year</a:t>
                      </a:r>
                      <a:endParaRPr lang="en-US" altLang="zh-SG" sz="1600" b="1"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alpha val="50000"/>
                      </a:schemeClr>
                    </a:solidFill>
                  </a:tcPr>
                </a:tc>
                <a:tc gridSpan="2">
                  <a:txBody>
                    <a:bodyPr/>
                    <a:lstStyle/>
                    <a:p>
                      <a:pPr algn="ctr" fontAlgn="ctr"/>
                      <a:r>
                        <a:rPr lang="en-US" altLang="zh-SG" sz="1600" b="1" u="none" strike="noStrike" dirty="0">
                          <a:solidFill>
                            <a:srgbClr val="000000"/>
                          </a:solidFill>
                          <a:effectLst/>
                          <a:latin typeface="Arial" panose="020B0604020202020204" pitchFamily="34" charset="0"/>
                          <a:cs typeface="Arial" panose="020B0604020202020204" pitchFamily="34" charset="0"/>
                        </a:rPr>
                        <a:t>Original EQT</a:t>
                      </a:r>
                      <a:endParaRPr lang="en-US" altLang="zh-SG" sz="1600" b="1"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alpha val="50000"/>
                      </a:schemeClr>
                    </a:solidFill>
                  </a:tcPr>
                </a:tc>
                <a:tc hMerge="1">
                  <a:txBody>
                    <a:bodyPr/>
                    <a:lstStyle/>
                    <a:p>
                      <a:pPr algn="r" fontAlgn="ctr"/>
                      <a:endParaRPr lang="en-US" altLang="zh-SG"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gridSpan="2">
                  <a:txBody>
                    <a:bodyPr/>
                    <a:lstStyle/>
                    <a:p>
                      <a:pPr algn="ctr" fontAlgn="ctr"/>
                      <a:r>
                        <a:rPr lang="en-US" altLang="zh-SG" sz="1600" b="1" u="none" strike="noStrike" dirty="0">
                          <a:solidFill>
                            <a:srgbClr val="000000"/>
                          </a:solidFill>
                          <a:effectLst/>
                          <a:latin typeface="Arial" panose="020B0604020202020204" pitchFamily="34" charset="0"/>
                          <a:cs typeface="Arial" panose="020B0604020202020204" pitchFamily="34" charset="0"/>
                        </a:rPr>
                        <a:t>Volcanic EQT</a:t>
                      </a:r>
                      <a:endParaRPr lang="en-US" altLang="zh-SG" sz="1600" b="1"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alpha val="50000"/>
                      </a:schemeClr>
                    </a:solidFill>
                  </a:tcPr>
                </a:tc>
                <a:tc hMerge="1">
                  <a:txBody>
                    <a:bodyPr/>
                    <a:lstStyle/>
                    <a:p>
                      <a:pPr algn="r" fontAlgn="ctr"/>
                      <a:endParaRPr lang="en-US" altLang="zh-SG"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1413448790"/>
                  </a:ext>
                </a:extLst>
              </a:tr>
              <a:tr h="361225">
                <a:tc vMerge="1">
                  <a:txBody>
                    <a:bodyPr/>
                    <a:lstStyle/>
                    <a:p>
                      <a:endParaRPr dirty="0"/>
                    </a:p>
                  </a:txBody>
                  <a:tcPr marL="9525" marR="9525" marT="9525" marB="0" anchor="ctr"/>
                </a:tc>
                <a:tc>
                  <a:txBody>
                    <a:bodyPr/>
                    <a:lstStyle/>
                    <a:p>
                      <a:pPr algn="ctr" fontAlgn="ctr"/>
                      <a:r>
                        <a:rPr lang="en-US" altLang="zh-SG" sz="1600" b="1" u="none" strike="noStrike" dirty="0">
                          <a:solidFill>
                            <a:srgbClr val="000000"/>
                          </a:solidFill>
                          <a:effectLst/>
                          <a:latin typeface="Arial" panose="020B0604020202020204" pitchFamily="34" charset="0"/>
                          <a:cs typeface="Arial" panose="020B0604020202020204" pitchFamily="34" charset="0"/>
                        </a:rPr>
                        <a:t>P </a:t>
                      </a:r>
                      <a:endParaRPr lang="en-US" altLang="zh-SG" sz="1600" b="1"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alpha val="50000"/>
                      </a:schemeClr>
                    </a:solidFill>
                  </a:tcPr>
                </a:tc>
                <a:tc>
                  <a:txBody>
                    <a:bodyPr/>
                    <a:lstStyle/>
                    <a:p>
                      <a:pPr algn="ctr" fontAlgn="ctr"/>
                      <a:r>
                        <a:rPr lang="en-US" altLang="zh-SG" sz="1600" b="1" u="none" strike="noStrike" dirty="0">
                          <a:solidFill>
                            <a:srgbClr val="000000"/>
                          </a:solidFill>
                          <a:effectLst/>
                          <a:latin typeface="Arial" panose="020B0604020202020204" pitchFamily="34" charset="0"/>
                          <a:cs typeface="Arial" panose="020B0604020202020204" pitchFamily="34" charset="0"/>
                        </a:rPr>
                        <a:t>S</a:t>
                      </a:r>
                      <a:endParaRPr lang="en-US" altLang="zh-SG" sz="1600" b="1"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alpha val="50000"/>
                      </a:schemeClr>
                    </a:solidFill>
                  </a:tcPr>
                </a:tc>
                <a:tc>
                  <a:txBody>
                    <a:bodyPr/>
                    <a:lstStyle/>
                    <a:p>
                      <a:pPr algn="ctr" fontAlgn="ctr"/>
                      <a:r>
                        <a:rPr lang="en-US" altLang="zh-SG" sz="1600" b="1" u="none" strike="noStrike" dirty="0">
                          <a:solidFill>
                            <a:srgbClr val="000000"/>
                          </a:solidFill>
                          <a:effectLst/>
                          <a:latin typeface="Arial" panose="020B0604020202020204" pitchFamily="34" charset="0"/>
                          <a:cs typeface="Arial" panose="020B0604020202020204" pitchFamily="34" charset="0"/>
                        </a:rPr>
                        <a:t>P</a:t>
                      </a:r>
                      <a:endParaRPr lang="en-US" altLang="zh-SG" sz="1600" b="1"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alpha val="50000"/>
                      </a:schemeClr>
                    </a:solidFill>
                  </a:tcPr>
                </a:tc>
                <a:tc>
                  <a:txBody>
                    <a:bodyPr/>
                    <a:lstStyle/>
                    <a:p>
                      <a:pPr algn="ctr" fontAlgn="ctr"/>
                      <a:r>
                        <a:rPr lang="en-US" altLang="zh-SG" sz="1600" b="1" u="none" strike="noStrike" dirty="0">
                          <a:solidFill>
                            <a:srgbClr val="000000"/>
                          </a:solidFill>
                          <a:effectLst/>
                          <a:latin typeface="Arial" panose="020B0604020202020204" pitchFamily="34" charset="0"/>
                          <a:cs typeface="Arial" panose="020B0604020202020204" pitchFamily="34" charset="0"/>
                        </a:rPr>
                        <a:t>S</a:t>
                      </a:r>
                      <a:endParaRPr lang="en-US" altLang="zh-SG" sz="1600" b="1"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alpha val="50000"/>
                      </a:schemeClr>
                    </a:solidFill>
                  </a:tcPr>
                </a:tc>
                <a:extLst>
                  <a:ext uri="{0D108BD9-81ED-4DB2-BD59-A6C34878D82A}">
                    <a16:rowId xmlns:a16="http://schemas.microsoft.com/office/drawing/2014/main" val="1215246022"/>
                  </a:ext>
                </a:extLst>
              </a:tr>
              <a:tr h="361225">
                <a:tc>
                  <a:txBody>
                    <a:bodyPr/>
                    <a:lstStyle/>
                    <a:p>
                      <a:pPr algn="ctr" fontAlgn="ctr"/>
                      <a:r>
                        <a:rPr lang="en-US" altLang="zh-SG" sz="1600" u="none" strike="noStrike" dirty="0">
                          <a:effectLst/>
                          <a:latin typeface="Arial" panose="020B0604020202020204" pitchFamily="34" charset="0"/>
                          <a:cs typeface="Arial" panose="020B0604020202020204" pitchFamily="34" charset="0"/>
                        </a:rPr>
                        <a:t>2015</a:t>
                      </a:r>
                      <a:endParaRPr lang="en-US" altLang="zh-SG" sz="16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4">
                        <a:lumMod val="20000"/>
                        <a:lumOff val="80000"/>
                        <a:alpha val="50000"/>
                      </a:schemeClr>
                    </a:solidFill>
                  </a:tcPr>
                </a:tc>
                <a:tc>
                  <a:txBody>
                    <a:bodyPr/>
                    <a:lstStyle/>
                    <a:p>
                      <a:pPr algn="ctr" fontAlgn="ctr"/>
                      <a:r>
                        <a:rPr lang="en-US" altLang="zh-SG" sz="14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26666</a:t>
                      </a:r>
                    </a:p>
                  </a:txBody>
                  <a:tcPr marL="9525" marR="9525" marT="9525" marB="0"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4">
                        <a:lumMod val="20000"/>
                        <a:lumOff val="80000"/>
                        <a:alpha val="50000"/>
                      </a:schemeClr>
                    </a:solidFill>
                  </a:tcPr>
                </a:tc>
                <a:tc>
                  <a:txBody>
                    <a:bodyPr/>
                    <a:lstStyle/>
                    <a:p>
                      <a:pPr algn="ctr" fontAlgn="ctr"/>
                      <a:r>
                        <a:rPr lang="en-US" altLang="zh-SG" sz="14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25948</a:t>
                      </a:r>
                      <a:endParaRPr lang="en-US" altLang="zh-SG" sz="14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4">
                        <a:lumMod val="20000"/>
                        <a:lumOff val="80000"/>
                        <a:alpha val="50000"/>
                      </a:schemeClr>
                    </a:solidFill>
                  </a:tcPr>
                </a:tc>
                <a:tc>
                  <a:txBody>
                    <a:bodyPr/>
                    <a:lstStyle/>
                    <a:p>
                      <a:pPr algn="ctr" fontAlgn="ctr"/>
                      <a:r>
                        <a:rPr lang="en-US" altLang="zh-SG" sz="14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979733</a:t>
                      </a:r>
                    </a:p>
                  </a:txBody>
                  <a:tcPr marL="9525" marR="9525" marT="9525" marB="0"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4">
                        <a:lumMod val="20000"/>
                        <a:lumOff val="80000"/>
                        <a:alpha val="50000"/>
                      </a:schemeClr>
                    </a:solidFill>
                  </a:tcPr>
                </a:tc>
                <a:tc>
                  <a:txBody>
                    <a:bodyPr/>
                    <a:lstStyle/>
                    <a:p>
                      <a:pPr algn="ctr" fontAlgn="ctr"/>
                      <a:r>
                        <a:rPr lang="en-US" altLang="zh-SG" sz="14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1007990</a:t>
                      </a:r>
                    </a:p>
                  </a:txBody>
                  <a:tcPr marL="9525" marR="9525" marT="9525" marB="0"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4">
                        <a:lumMod val="20000"/>
                        <a:lumOff val="80000"/>
                        <a:alpha val="50000"/>
                      </a:schemeClr>
                    </a:solidFill>
                  </a:tcPr>
                </a:tc>
                <a:extLst>
                  <a:ext uri="{0D108BD9-81ED-4DB2-BD59-A6C34878D82A}">
                    <a16:rowId xmlns:a16="http://schemas.microsoft.com/office/drawing/2014/main" val="632288373"/>
                  </a:ext>
                </a:extLst>
              </a:tr>
              <a:tr h="361225">
                <a:tc>
                  <a:txBody>
                    <a:bodyPr/>
                    <a:lstStyle/>
                    <a:p>
                      <a:pPr algn="ctr" fontAlgn="ctr"/>
                      <a:r>
                        <a:rPr lang="en-US" altLang="zh-SG" sz="1600" u="none" strike="noStrike" dirty="0">
                          <a:effectLst/>
                          <a:latin typeface="Arial" panose="020B0604020202020204" pitchFamily="34" charset="0"/>
                          <a:cs typeface="Arial" panose="020B0604020202020204" pitchFamily="34" charset="0"/>
                        </a:rPr>
                        <a:t>2016</a:t>
                      </a:r>
                      <a:endParaRPr lang="en-US" altLang="zh-SG" sz="16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9525" marR="9525" marT="9525"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4">
                        <a:lumMod val="20000"/>
                        <a:lumOff val="80000"/>
                        <a:alpha val="50000"/>
                      </a:schemeClr>
                    </a:solidFill>
                  </a:tcPr>
                </a:tc>
                <a:tc>
                  <a:txBody>
                    <a:bodyPr/>
                    <a:lstStyle/>
                    <a:p>
                      <a:pPr algn="ctr" fontAlgn="ctr"/>
                      <a:r>
                        <a:rPr lang="en-US" altLang="zh-SG" sz="14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33234</a:t>
                      </a:r>
                    </a:p>
                  </a:txBody>
                  <a:tcPr marL="9525" marR="9525" marT="9525"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4">
                        <a:lumMod val="20000"/>
                        <a:lumOff val="80000"/>
                        <a:alpha val="50000"/>
                      </a:schemeClr>
                    </a:solidFill>
                  </a:tcPr>
                </a:tc>
                <a:tc>
                  <a:txBody>
                    <a:bodyPr/>
                    <a:lstStyle/>
                    <a:p>
                      <a:pPr algn="ctr" fontAlgn="ctr"/>
                      <a:r>
                        <a:rPr lang="en-US" altLang="zh-SG" sz="14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35104</a:t>
                      </a:r>
                    </a:p>
                  </a:txBody>
                  <a:tcPr marL="9525" marR="9525" marT="9525"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4">
                        <a:lumMod val="20000"/>
                        <a:lumOff val="80000"/>
                        <a:alpha val="50000"/>
                      </a:schemeClr>
                    </a:solidFill>
                  </a:tcPr>
                </a:tc>
                <a:tc>
                  <a:txBody>
                    <a:bodyPr/>
                    <a:lstStyle/>
                    <a:p>
                      <a:pPr algn="ctr" fontAlgn="ctr"/>
                      <a:r>
                        <a:rPr lang="en-US" altLang="zh-SG" sz="14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1197978</a:t>
                      </a:r>
                    </a:p>
                  </a:txBody>
                  <a:tcPr marL="9525" marR="9525" marT="9525"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4">
                        <a:lumMod val="20000"/>
                        <a:lumOff val="80000"/>
                        <a:alpha val="50000"/>
                      </a:schemeClr>
                    </a:solidFill>
                  </a:tcPr>
                </a:tc>
                <a:tc>
                  <a:txBody>
                    <a:bodyPr/>
                    <a:lstStyle/>
                    <a:p>
                      <a:pPr algn="ctr" fontAlgn="ctr"/>
                      <a:r>
                        <a:rPr lang="en-US" altLang="zh-SG" sz="14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1185905</a:t>
                      </a:r>
                    </a:p>
                  </a:txBody>
                  <a:tcPr marL="9525" marR="9525" marT="9525"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4">
                        <a:lumMod val="20000"/>
                        <a:lumOff val="80000"/>
                        <a:alpha val="50000"/>
                      </a:schemeClr>
                    </a:solidFill>
                  </a:tcPr>
                </a:tc>
                <a:extLst>
                  <a:ext uri="{0D108BD9-81ED-4DB2-BD59-A6C34878D82A}">
                    <a16:rowId xmlns:a16="http://schemas.microsoft.com/office/drawing/2014/main" val="2295934088"/>
                  </a:ext>
                </a:extLst>
              </a:tr>
              <a:tr h="361225">
                <a:tc>
                  <a:txBody>
                    <a:bodyPr/>
                    <a:lstStyle/>
                    <a:p>
                      <a:pPr algn="ctr" fontAlgn="ctr"/>
                      <a:r>
                        <a:rPr lang="en-US" altLang="zh-SG" sz="1600" u="none" strike="noStrike" dirty="0">
                          <a:effectLst/>
                          <a:latin typeface="Arial" panose="020B0604020202020204" pitchFamily="34" charset="0"/>
                          <a:cs typeface="Arial" panose="020B0604020202020204" pitchFamily="34" charset="0"/>
                        </a:rPr>
                        <a:t>2017</a:t>
                      </a:r>
                      <a:endParaRPr lang="en-US" altLang="zh-SG" sz="16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9525" marR="9525" marT="9525"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4">
                        <a:lumMod val="20000"/>
                        <a:lumOff val="80000"/>
                        <a:alpha val="50000"/>
                      </a:schemeClr>
                    </a:solidFill>
                  </a:tcPr>
                </a:tc>
                <a:tc>
                  <a:txBody>
                    <a:bodyPr/>
                    <a:lstStyle/>
                    <a:p>
                      <a:pPr algn="ctr" fontAlgn="ctr"/>
                      <a:r>
                        <a:rPr lang="en-US" altLang="zh-SG" sz="14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25898</a:t>
                      </a:r>
                    </a:p>
                  </a:txBody>
                  <a:tcPr marL="9525" marR="9525" marT="9525"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4">
                        <a:lumMod val="20000"/>
                        <a:lumOff val="80000"/>
                        <a:alpha val="50000"/>
                      </a:schemeClr>
                    </a:solidFill>
                  </a:tcPr>
                </a:tc>
                <a:tc>
                  <a:txBody>
                    <a:bodyPr/>
                    <a:lstStyle/>
                    <a:p>
                      <a:pPr algn="ctr" fontAlgn="ctr"/>
                      <a:r>
                        <a:rPr lang="en-US" altLang="zh-SG" sz="14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25013</a:t>
                      </a:r>
                    </a:p>
                  </a:txBody>
                  <a:tcPr marL="9525" marR="9525" marT="9525"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4">
                        <a:lumMod val="20000"/>
                        <a:lumOff val="80000"/>
                        <a:alpha val="50000"/>
                      </a:schemeClr>
                    </a:solidFill>
                  </a:tcPr>
                </a:tc>
                <a:tc>
                  <a:txBody>
                    <a:bodyPr/>
                    <a:lstStyle/>
                    <a:p>
                      <a:pPr algn="ctr" fontAlgn="ctr"/>
                      <a:r>
                        <a:rPr lang="en-US" altLang="zh-SG" sz="14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1068826</a:t>
                      </a:r>
                      <a:endParaRPr lang="en-US" altLang="zh-SG" sz="14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9525" marR="9525" marT="9525"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4">
                        <a:lumMod val="20000"/>
                        <a:lumOff val="80000"/>
                        <a:alpha val="50000"/>
                      </a:schemeClr>
                    </a:solidFill>
                  </a:tcPr>
                </a:tc>
                <a:tc>
                  <a:txBody>
                    <a:bodyPr/>
                    <a:lstStyle/>
                    <a:p>
                      <a:pPr algn="ctr" fontAlgn="ctr"/>
                      <a:r>
                        <a:rPr lang="en-US" altLang="zh-SG" sz="14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1065253</a:t>
                      </a:r>
                    </a:p>
                  </a:txBody>
                  <a:tcPr marL="9525" marR="9525" marT="9525"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4">
                        <a:lumMod val="20000"/>
                        <a:lumOff val="80000"/>
                        <a:alpha val="50000"/>
                      </a:schemeClr>
                    </a:solidFill>
                  </a:tcPr>
                </a:tc>
                <a:extLst>
                  <a:ext uri="{0D108BD9-81ED-4DB2-BD59-A6C34878D82A}">
                    <a16:rowId xmlns:a16="http://schemas.microsoft.com/office/drawing/2014/main" val="3593231849"/>
                  </a:ext>
                </a:extLst>
              </a:tr>
              <a:tr h="361225">
                <a:tc>
                  <a:txBody>
                    <a:bodyPr/>
                    <a:lstStyle/>
                    <a:p>
                      <a:pPr algn="ctr" fontAlgn="ctr"/>
                      <a:r>
                        <a:rPr lang="en-US" altLang="zh-SG" sz="1600" u="none" strike="noStrike" dirty="0">
                          <a:effectLst/>
                          <a:latin typeface="Arial" panose="020B0604020202020204" pitchFamily="34" charset="0"/>
                          <a:cs typeface="Arial" panose="020B0604020202020204" pitchFamily="34" charset="0"/>
                        </a:rPr>
                        <a:t>2018</a:t>
                      </a:r>
                      <a:endParaRPr lang="en-US" altLang="zh-SG" sz="16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9525" marR="9525" marT="9525"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4">
                        <a:lumMod val="20000"/>
                        <a:lumOff val="80000"/>
                        <a:alpha val="50000"/>
                      </a:schemeClr>
                    </a:solidFill>
                  </a:tcPr>
                </a:tc>
                <a:tc>
                  <a:txBody>
                    <a:bodyPr/>
                    <a:lstStyle/>
                    <a:p>
                      <a:pPr algn="ctr" fontAlgn="ctr"/>
                      <a:r>
                        <a:rPr lang="en-US" altLang="zh-SG" sz="14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19122</a:t>
                      </a:r>
                    </a:p>
                  </a:txBody>
                  <a:tcPr marL="9525" marR="9525" marT="9525"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4">
                        <a:lumMod val="20000"/>
                        <a:lumOff val="80000"/>
                        <a:alpha val="50000"/>
                      </a:schemeClr>
                    </a:solidFill>
                  </a:tcPr>
                </a:tc>
                <a:tc>
                  <a:txBody>
                    <a:bodyPr/>
                    <a:lstStyle/>
                    <a:p>
                      <a:pPr algn="ctr" fontAlgn="ctr"/>
                      <a:r>
                        <a:rPr lang="en-US" altLang="zh-SG" sz="14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18207</a:t>
                      </a:r>
                    </a:p>
                  </a:txBody>
                  <a:tcPr marL="9525" marR="9525" marT="9525"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4">
                        <a:lumMod val="20000"/>
                        <a:lumOff val="80000"/>
                        <a:alpha val="50000"/>
                      </a:schemeClr>
                    </a:solidFill>
                  </a:tcPr>
                </a:tc>
                <a:tc>
                  <a:txBody>
                    <a:bodyPr/>
                    <a:lstStyle/>
                    <a:p>
                      <a:pPr algn="ctr" fontAlgn="ctr"/>
                      <a:r>
                        <a:rPr lang="en-US" altLang="zh-SG" sz="14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1241364</a:t>
                      </a:r>
                    </a:p>
                  </a:txBody>
                  <a:tcPr marL="9525" marR="9525" marT="9525"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4">
                        <a:lumMod val="20000"/>
                        <a:lumOff val="80000"/>
                        <a:alpha val="50000"/>
                      </a:schemeClr>
                    </a:solidFill>
                  </a:tcPr>
                </a:tc>
                <a:tc>
                  <a:txBody>
                    <a:bodyPr/>
                    <a:lstStyle/>
                    <a:p>
                      <a:pPr algn="ctr" fontAlgn="ctr"/>
                      <a:r>
                        <a:rPr lang="en-US" altLang="zh-SG" sz="14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1276879</a:t>
                      </a:r>
                      <a:endParaRPr lang="en-US" altLang="zh-SG" sz="14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9525" marR="9525" marT="9525"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4">
                        <a:lumMod val="20000"/>
                        <a:lumOff val="80000"/>
                        <a:alpha val="50000"/>
                      </a:schemeClr>
                    </a:solidFill>
                  </a:tcPr>
                </a:tc>
                <a:extLst>
                  <a:ext uri="{0D108BD9-81ED-4DB2-BD59-A6C34878D82A}">
                    <a16:rowId xmlns:a16="http://schemas.microsoft.com/office/drawing/2014/main" val="3053407659"/>
                  </a:ext>
                </a:extLst>
              </a:tr>
              <a:tr h="361225">
                <a:tc>
                  <a:txBody>
                    <a:bodyPr/>
                    <a:lstStyle/>
                    <a:p>
                      <a:pPr algn="ctr" fontAlgn="ctr"/>
                      <a:r>
                        <a:rPr lang="en-US" altLang="zh-SG" sz="1600" u="none" strike="noStrike" dirty="0">
                          <a:effectLst/>
                          <a:latin typeface="Arial" panose="020B0604020202020204" pitchFamily="34" charset="0"/>
                          <a:cs typeface="Arial" panose="020B0604020202020204" pitchFamily="34" charset="0"/>
                        </a:rPr>
                        <a:t>2019</a:t>
                      </a:r>
                      <a:endParaRPr lang="en-US" altLang="zh-SG" sz="16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9525" marR="9525" marT="9525"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4">
                        <a:lumMod val="20000"/>
                        <a:lumOff val="80000"/>
                        <a:alpha val="50000"/>
                      </a:schemeClr>
                    </a:solidFill>
                  </a:tcPr>
                </a:tc>
                <a:tc>
                  <a:txBody>
                    <a:bodyPr/>
                    <a:lstStyle/>
                    <a:p>
                      <a:pPr algn="ctr" fontAlgn="ctr"/>
                      <a:r>
                        <a:rPr lang="en-US" altLang="zh-SG" sz="14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18208</a:t>
                      </a:r>
                    </a:p>
                  </a:txBody>
                  <a:tcPr marL="9525" marR="9525" marT="9525"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4">
                        <a:lumMod val="20000"/>
                        <a:lumOff val="80000"/>
                        <a:alpha val="50000"/>
                      </a:schemeClr>
                    </a:solidFill>
                  </a:tcPr>
                </a:tc>
                <a:tc>
                  <a:txBody>
                    <a:bodyPr/>
                    <a:lstStyle/>
                    <a:p>
                      <a:pPr algn="ctr" fontAlgn="ctr"/>
                      <a:r>
                        <a:rPr lang="en-US" altLang="zh-SG" sz="14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16225</a:t>
                      </a:r>
                    </a:p>
                  </a:txBody>
                  <a:tcPr marL="9525" marR="9525" marT="9525"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4">
                        <a:lumMod val="20000"/>
                        <a:lumOff val="80000"/>
                        <a:alpha val="50000"/>
                      </a:schemeClr>
                    </a:solidFill>
                  </a:tcPr>
                </a:tc>
                <a:tc>
                  <a:txBody>
                    <a:bodyPr/>
                    <a:lstStyle/>
                    <a:p>
                      <a:pPr algn="ctr" fontAlgn="ctr"/>
                      <a:r>
                        <a:rPr lang="en-US" altLang="zh-SG" sz="14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1190951</a:t>
                      </a:r>
                    </a:p>
                  </a:txBody>
                  <a:tcPr marL="9525" marR="9525" marT="9525"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4">
                        <a:lumMod val="20000"/>
                        <a:lumOff val="80000"/>
                        <a:alpha val="50000"/>
                      </a:schemeClr>
                    </a:solidFill>
                  </a:tcPr>
                </a:tc>
                <a:tc>
                  <a:txBody>
                    <a:bodyPr/>
                    <a:lstStyle/>
                    <a:p>
                      <a:pPr algn="ctr" fontAlgn="ctr"/>
                      <a:r>
                        <a:rPr lang="en-US" altLang="zh-SG" sz="14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1205707</a:t>
                      </a:r>
                    </a:p>
                  </a:txBody>
                  <a:tcPr marL="9525" marR="9525" marT="9525"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4">
                        <a:lumMod val="20000"/>
                        <a:lumOff val="80000"/>
                        <a:alpha val="50000"/>
                      </a:schemeClr>
                    </a:solidFill>
                  </a:tcPr>
                </a:tc>
                <a:extLst>
                  <a:ext uri="{0D108BD9-81ED-4DB2-BD59-A6C34878D82A}">
                    <a16:rowId xmlns:a16="http://schemas.microsoft.com/office/drawing/2014/main" val="3872197484"/>
                  </a:ext>
                </a:extLst>
              </a:tr>
              <a:tr h="361225">
                <a:tc>
                  <a:txBody>
                    <a:bodyPr/>
                    <a:lstStyle/>
                    <a:p>
                      <a:pPr algn="ctr" fontAlgn="ctr"/>
                      <a:r>
                        <a:rPr lang="en-US" altLang="zh-SG" sz="1600" u="none" strike="noStrike" dirty="0">
                          <a:effectLst/>
                          <a:latin typeface="Arial" panose="020B0604020202020204" pitchFamily="34" charset="0"/>
                          <a:cs typeface="Arial" panose="020B0604020202020204" pitchFamily="34" charset="0"/>
                        </a:rPr>
                        <a:t>2020</a:t>
                      </a:r>
                      <a:endParaRPr lang="en-US" altLang="zh-SG" sz="16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9525" marR="9525" marT="9525"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4">
                        <a:lumMod val="20000"/>
                        <a:lumOff val="80000"/>
                        <a:alpha val="50000"/>
                      </a:schemeClr>
                    </a:solidFill>
                  </a:tcPr>
                </a:tc>
                <a:tc>
                  <a:txBody>
                    <a:bodyPr/>
                    <a:lstStyle/>
                    <a:p>
                      <a:pPr algn="ctr" fontAlgn="ctr"/>
                      <a:r>
                        <a:rPr lang="en-US" altLang="zh-SG" sz="14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18131</a:t>
                      </a:r>
                    </a:p>
                  </a:txBody>
                  <a:tcPr marL="9525" marR="9525" marT="9525"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4">
                        <a:lumMod val="20000"/>
                        <a:lumOff val="80000"/>
                        <a:alpha val="50000"/>
                      </a:schemeClr>
                    </a:solidFill>
                  </a:tcPr>
                </a:tc>
                <a:tc>
                  <a:txBody>
                    <a:bodyPr/>
                    <a:lstStyle/>
                    <a:p>
                      <a:pPr algn="ctr" fontAlgn="ctr"/>
                      <a:r>
                        <a:rPr lang="en-US" altLang="zh-SG" sz="14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16808</a:t>
                      </a:r>
                    </a:p>
                  </a:txBody>
                  <a:tcPr marL="9525" marR="9525" marT="9525"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4">
                        <a:lumMod val="20000"/>
                        <a:lumOff val="80000"/>
                        <a:alpha val="50000"/>
                      </a:schemeClr>
                    </a:solidFill>
                  </a:tcPr>
                </a:tc>
                <a:tc>
                  <a:txBody>
                    <a:bodyPr/>
                    <a:lstStyle/>
                    <a:p>
                      <a:pPr algn="ctr" fontAlgn="ctr"/>
                      <a:r>
                        <a:rPr lang="en-US" altLang="zh-SG" sz="14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1217787</a:t>
                      </a:r>
                    </a:p>
                  </a:txBody>
                  <a:tcPr marL="9525" marR="9525" marT="9525"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4">
                        <a:lumMod val="20000"/>
                        <a:lumOff val="80000"/>
                        <a:alpha val="50000"/>
                      </a:schemeClr>
                    </a:solidFill>
                  </a:tcPr>
                </a:tc>
                <a:tc>
                  <a:txBody>
                    <a:bodyPr/>
                    <a:lstStyle/>
                    <a:p>
                      <a:pPr algn="ctr" fontAlgn="ctr"/>
                      <a:r>
                        <a:rPr lang="en-US" altLang="zh-SG" sz="14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1221371</a:t>
                      </a:r>
                    </a:p>
                  </a:txBody>
                  <a:tcPr marL="9525" marR="9525" marT="9525"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4">
                        <a:lumMod val="20000"/>
                        <a:lumOff val="80000"/>
                        <a:alpha val="50000"/>
                      </a:schemeClr>
                    </a:solidFill>
                  </a:tcPr>
                </a:tc>
                <a:extLst>
                  <a:ext uri="{0D108BD9-81ED-4DB2-BD59-A6C34878D82A}">
                    <a16:rowId xmlns:a16="http://schemas.microsoft.com/office/drawing/2014/main" val="495681592"/>
                  </a:ext>
                </a:extLst>
              </a:tr>
              <a:tr h="361225">
                <a:tc>
                  <a:txBody>
                    <a:bodyPr/>
                    <a:lstStyle/>
                    <a:p>
                      <a:pPr algn="ctr" fontAlgn="ctr"/>
                      <a:r>
                        <a:rPr lang="en-US" altLang="zh-SG" sz="1600" u="none" strike="noStrike" dirty="0">
                          <a:effectLst/>
                          <a:latin typeface="Arial" panose="020B0604020202020204" pitchFamily="34" charset="0"/>
                          <a:cs typeface="Arial" panose="020B0604020202020204" pitchFamily="34" charset="0"/>
                        </a:rPr>
                        <a:t>2021</a:t>
                      </a:r>
                      <a:endParaRPr lang="en-US" altLang="zh-SG" sz="16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9525" marR="9525" marT="9525"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4">
                        <a:lumMod val="20000"/>
                        <a:lumOff val="80000"/>
                        <a:alpha val="50000"/>
                      </a:schemeClr>
                    </a:solidFill>
                  </a:tcPr>
                </a:tc>
                <a:tc>
                  <a:txBody>
                    <a:bodyPr/>
                    <a:lstStyle/>
                    <a:p>
                      <a:pPr algn="ctr" fontAlgn="ctr"/>
                      <a:r>
                        <a:rPr lang="en-US" altLang="zh-SG" sz="14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18479</a:t>
                      </a:r>
                    </a:p>
                  </a:txBody>
                  <a:tcPr marL="9525" marR="9525" marT="9525"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4">
                        <a:lumMod val="20000"/>
                        <a:lumOff val="80000"/>
                        <a:alpha val="50000"/>
                      </a:schemeClr>
                    </a:solidFill>
                  </a:tcPr>
                </a:tc>
                <a:tc>
                  <a:txBody>
                    <a:bodyPr/>
                    <a:lstStyle/>
                    <a:p>
                      <a:pPr algn="ctr" fontAlgn="ctr"/>
                      <a:r>
                        <a:rPr lang="en-US" altLang="zh-SG" sz="14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17142</a:t>
                      </a:r>
                    </a:p>
                  </a:txBody>
                  <a:tcPr marL="9525" marR="9525" marT="9525"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4">
                        <a:lumMod val="20000"/>
                        <a:lumOff val="80000"/>
                        <a:alpha val="50000"/>
                      </a:schemeClr>
                    </a:solidFill>
                  </a:tcPr>
                </a:tc>
                <a:tc>
                  <a:txBody>
                    <a:bodyPr/>
                    <a:lstStyle/>
                    <a:p>
                      <a:pPr algn="ctr" fontAlgn="ctr"/>
                      <a:r>
                        <a:rPr lang="en-US" altLang="zh-SG" sz="14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1188985</a:t>
                      </a:r>
                    </a:p>
                  </a:txBody>
                  <a:tcPr marL="9525" marR="9525" marT="9525"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4">
                        <a:lumMod val="20000"/>
                        <a:lumOff val="80000"/>
                        <a:alpha val="50000"/>
                      </a:schemeClr>
                    </a:solidFill>
                  </a:tcPr>
                </a:tc>
                <a:tc>
                  <a:txBody>
                    <a:bodyPr/>
                    <a:lstStyle/>
                    <a:p>
                      <a:pPr algn="ctr" fontAlgn="ctr"/>
                      <a:r>
                        <a:rPr lang="en-US" altLang="zh-SG" sz="14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1183724</a:t>
                      </a:r>
                    </a:p>
                  </a:txBody>
                  <a:tcPr marL="9525" marR="9525" marT="9525"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4">
                        <a:lumMod val="20000"/>
                        <a:lumOff val="80000"/>
                        <a:alpha val="50000"/>
                      </a:schemeClr>
                    </a:solidFill>
                  </a:tcPr>
                </a:tc>
                <a:extLst>
                  <a:ext uri="{0D108BD9-81ED-4DB2-BD59-A6C34878D82A}">
                    <a16:rowId xmlns:a16="http://schemas.microsoft.com/office/drawing/2014/main" val="1320762718"/>
                  </a:ext>
                </a:extLst>
              </a:tr>
              <a:tr h="361225">
                <a:tc>
                  <a:txBody>
                    <a:bodyPr/>
                    <a:lstStyle/>
                    <a:p>
                      <a:pPr algn="ctr" fontAlgn="ctr"/>
                      <a:r>
                        <a:rPr lang="en-US" altLang="zh-SG" sz="1600" u="none" strike="noStrike" dirty="0">
                          <a:effectLst/>
                          <a:latin typeface="Arial" panose="020B0604020202020204" pitchFamily="34" charset="0"/>
                          <a:cs typeface="Arial" panose="020B0604020202020204" pitchFamily="34" charset="0"/>
                        </a:rPr>
                        <a:t>2022</a:t>
                      </a:r>
                      <a:endParaRPr lang="en-US" altLang="zh-SG" sz="16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9525" marR="9525" marT="9525"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4">
                        <a:lumMod val="20000"/>
                        <a:lumOff val="80000"/>
                        <a:alpha val="50000"/>
                      </a:schemeClr>
                    </a:solidFill>
                  </a:tcPr>
                </a:tc>
                <a:tc>
                  <a:txBody>
                    <a:bodyPr/>
                    <a:lstStyle/>
                    <a:p>
                      <a:pPr algn="ctr" fontAlgn="ctr"/>
                      <a:r>
                        <a:rPr lang="en-US" altLang="zh-SG" sz="14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16608</a:t>
                      </a:r>
                    </a:p>
                  </a:txBody>
                  <a:tcPr marL="9525" marR="9525" marT="9525"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4">
                        <a:lumMod val="20000"/>
                        <a:lumOff val="80000"/>
                        <a:alpha val="50000"/>
                      </a:schemeClr>
                    </a:solidFill>
                  </a:tcPr>
                </a:tc>
                <a:tc>
                  <a:txBody>
                    <a:bodyPr/>
                    <a:lstStyle/>
                    <a:p>
                      <a:pPr algn="ctr" fontAlgn="ctr"/>
                      <a:r>
                        <a:rPr lang="en-US" altLang="zh-SG" sz="14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15689</a:t>
                      </a:r>
                    </a:p>
                  </a:txBody>
                  <a:tcPr marL="9525" marR="9525" marT="9525"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4">
                        <a:lumMod val="20000"/>
                        <a:lumOff val="80000"/>
                        <a:alpha val="50000"/>
                      </a:schemeClr>
                    </a:solidFill>
                  </a:tcPr>
                </a:tc>
                <a:tc>
                  <a:txBody>
                    <a:bodyPr/>
                    <a:lstStyle/>
                    <a:p>
                      <a:pPr algn="ctr" fontAlgn="ctr"/>
                      <a:r>
                        <a:rPr lang="en-US" altLang="zh-SG" sz="14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1042324</a:t>
                      </a:r>
                    </a:p>
                  </a:txBody>
                  <a:tcPr marL="9525" marR="9525" marT="9525"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4">
                        <a:lumMod val="20000"/>
                        <a:lumOff val="80000"/>
                        <a:alpha val="50000"/>
                      </a:schemeClr>
                    </a:solidFill>
                  </a:tcPr>
                </a:tc>
                <a:tc>
                  <a:txBody>
                    <a:bodyPr/>
                    <a:lstStyle/>
                    <a:p>
                      <a:pPr algn="ctr" fontAlgn="ctr"/>
                      <a:r>
                        <a:rPr lang="en-US" altLang="zh-SG" sz="14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1050500</a:t>
                      </a:r>
                    </a:p>
                  </a:txBody>
                  <a:tcPr marL="9525" marR="9525" marT="9525"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4">
                        <a:lumMod val="20000"/>
                        <a:lumOff val="80000"/>
                        <a:alpha val="50000"/>
                      </a:schemeClr>
                    </a:solidFill>
                  </a:tcPr>
                </a:tc>
                <a:extLst>
                  <a:ext uri="{0D108BD9-81ED-4DB2-BD59-A6C34878D82A}">
                    <a16:rowId xmlns:a16="http://schemas.microsoft.com/office/drawing/2014/main" val="2926158255"/>
                  </a:ext>
                </a:extLst>
              </a:tr>
              <a:tr h="361225">
                <a:tc>
                  <a:txBody>
                    <a:bodyPr/>
                    <a:lstStyle/>
                    <a:p>
                      <a:pPr algn="ctr" fontAlgn="ctr"/>
                      <a:r>
                        <a:rPr lang="en-US" altLang="zh-SG" sz="1600" u="none" strike="noStrike" dirty="0">
                          <a:effectLst/>
                          <a:latin typeface="Arial" panose="020B0604020202020204" pitchFamily="34" charset="0"/>
                          <a:cs typeface="Arial" panose="020B0604020202020204" pitchFamily="34" charset="0"/>
                        </a:rPr>
                        <a:t>2023</a:t>
                      </a:r>
                      <a:endParaRPr lang="en-US" altLang="zh-SG" sz="16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9525" marR="9525" marT="9525"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4">
                        <a:lumMod val="20000"/>
                        <a:lumOff val="80000"/>
                        <a:alpha val="50000"/>
                      </a:schemeClr>
                    </a:solidFill>
                  </a:tcPr>
                </a:tc>
                <a:tc>
                  <a:txBody>
                    <a:bodyPr/>
                    <a:lstStyle/>
                    <a:p>
                      <a:pPr algn="ctr" fontAlgn="ctr"/>
                      <a:r>
                        <a:rPr lang="en-US" altLang="zh-SG" sz="14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17260</a:t>
                      </a:r>
                    </a:p>
                  </a:txBody>
                  <a:tcPr marL="9525" marR="9525" marT="9525"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4">
                        <a:lumMod val="20000"/>
                        <a:lumOff val="80000"/>
                        <a:alpha val="50000"/>
                      </a:schemeClr>
                    </a:solidFill>
                  </a:tcPr>
                </a:tc>
                <a:tc>
                  <a:txBody>
                    <a:bodyPr/>
                    <a:lstStyle/>
                    <a:p>
                      <a:pPr algn="ctr" fontAlgn="ctr"/>
                      <a:r>
                        <a:rPr lang="en-US" altLang="zh-SG" sz="14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15520</a:t>
                      </a:r>
                    </a:p>
                  </a:txBody>
                  <a:tcPr marL="9525" marR="9525" marT="9525"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4">
                        <a:lumMod val="20000"/>
                        <a:lumOff val="80000"/>
                        <a:alpha val="50000"/>
                      </a:schemeClr>
                    </a:solidFill>
                  </a:tcPr>
                </a:tc>
                <a:tc>
                  <a:txBody>
                    <a:bodyPr/>
                    <a:lstStyle/>
                    <a:p>
                      <a:pPr algn="ctr" fontAlgn="ctr"/>
                      <a:r>
                        <a:rPr lang="en-US" altLang="zh-SG" sz="14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864593</a:t>
                      </a:r>
                    </a:p>
                  </a:txBody>
                  <a:tcPr marL="9525" marR="9525" marT="9525"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4">
                        <a:lumMod val="20000"/>
                        <a:lumOff val="80000"/>
                        <a:alpha val="50000"/>
                      </a:schemeClr>
                    </a:solidFill>
                  </a:tcPr>
                </a:tc>
                <a:tc>
                  <a:txBody>
                    <a:bodyPr/>
                    <a:lstStyle/>
                    <a:p>
                      <a:pPr algn="ctr" fontAlgn="ctr"/>
                      <a:r>
                        <a:rPr lang="en-US" altLang="zh-SG" sz="14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863485</a:t>
                      </a:r>
                    </a:p>
                  </a:txBody>
                  <a:tcPr marL="9525" marR="9525" marT="9525"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4">
                        <a:lumMod val="20000"/>
                        <a:lumOff val="80000"/>
                        <a:alpha val="50000"/>
                      </a:schemeClr>
                    </a:solidFill>
                  </a:tcPr>
                </a:tc>
                <a:extLst>
                  <a:ext uri="{0D108BD9-81ED-4DB2-BD59-A6C34878D82A}">
                    <a16:rowId xmlns:a16="http://schemas.microsoft.com/office/drawing/2014/main" val="1188519091"/>
                  </a:ext>
                </a:extLst>
              </a:tr>
              <a:tr h="361225">
                <a:tc>
                  <a:txBody>
                    <a:bodyPr/>
                    <a:lstStyle/>
                    <a:p>
                      <a:pPr algn="ctr" fontAlgn="ctr"/>
                      <a:r>
                        <a:rPr lang="en-US" altLang="zh-SG" sz="1600" u="none" strike="noStrike" dirty="0">
                          <a:effectLst/>
                          <a:latin typeface="Arial" panose="020B0604020202020204" pitchFamily="34" charset="0"/>
                          <a:cs typeface="Arial" panose="020B0604020202020204" pitchFamily="34" charset="0"/>
                        </a:rPr>
                        <a:t>2024</a:t>
                      </a:r>
                      <a:endParaRPr lang="en-US" altLang="zh-SG" sz="16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9525" marR="9525" marT="9525"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4">
                        <a:lumMod val="20000"/>
                        <a:lumOff val="80000"/>
                        <a:alpha val="50000"/>
                      </a:schemeClr>
                    </a:solidFill>
                  </a:tcPr>
                </a:tc>
                <a:tc>
                  <a:txBody>
                    <a:bodyPr/>
                    <a:lstStyle/>
                    <a:p>
                      <a:pPr algn="ctr" fontAlgn="ctr"/>
                      <a:r>
                        <a:rPr lang="en-US" altLang="zh-SG" sz="14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20812</a:t>
                      </a:r>
                    </a:p>
                  </a:txBody>
                  <a:tcPr marL="9525" marR="9525" marT="9525"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4">
                        <a:lumMod val="20000"/>
                        <a:lumOff val="80000"/>
                        <a:alpha val="50000"/>
                      </a:schemeClr>
                    </a:solidFill>
                  </a:tcPr>
                </a:tc>
                <a:tc>
                  <a:txBody>
                    <a:bodyPr/>
                    <a:lstStyle/>
                    <a:p>
                      <a:pPr algn="ctr" fontAlgn="ctr"/>
                      <a:r>
                        <a:rPr lang="en-US" altLang="zh-SG" sz="14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17212</a:t>
                      </a:r>
                    </a:p>
                  </a:txBody>
                  <a:tcPr marL="9525" marR="9525" marT="9525"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4">
                        <a:lumMod val="20000"/>
                        <a:lumOff val="80000"/>
                        <a:alpha val="50000"/>
                      </a:schemeClr>
                    </a:solidFill>
                  </a:tcPr>
                </a:tc>
                <a:tc>
                  <a:txBody>
                    <a:bodyPr/>
                    <a:lstStyle/>
                    <a:p>
                      <a:pPr algn="ctr" fontAlgn="ctr"/>
                      <a:r>
                        <a:rPr lang="en-US" altLang="zh-SG" sz="14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953289</a:t>
                      </a:r>
                    </a:p>
                  </a:txBody>
                  <a:tcPr marL="9525" marR="9525" marT="9525"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4">
                        <a:lumMod val="20000"/>
                        <a:lumOff val="80000"/>
                        <a:alpha val="50000"/>
                      </a:schemeClr>
                    </a:solidFill>
                  </a:tcPr>
                </a:tc>
                <a:tc>
                  <a:txBody>
                    <a:bodyPr/>
                    <a:lstStyle/>
                    <a:p>
                      <a:pPr algn="ctr" fontAlgn="ctr"/>
                      <a:r>
                        <a:rPr lang="en-US" altLang="zh-SG" sz="14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918301</a:t>
                      </a:r>
                    </a:p>
                  </a:txBody>
                  <a:tcPr marL="9525" marR="9525" marT="9525"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4">
                        <a:lumMod val="20000"/>
                        <a:lumOff val="80000"/>
                        <a:alpha val="50000"/>
                      </a:schemeClr>
                    </a:solidFill>
                  </a:tcPr>
                </a:tc>
                <a:extLst>
                  <a:ext uri="{0D108BD9-81ED-4DB2-BD59-A6C34878D82A}">
                    <a16:rowId xmlns:a16="http://schemas.microsoft.com/office/drawing/2014/main" val="622356707"/>
                  </a:ext>
                </a:extLst>
              </a:tr>
              <a:tr h="437730">
                <a:tc>
                  <a:txBody>
                    <a:bodyPr/>
                    <a:lstStyle/>
                    <a:p>
                      <a:pPr algn="ctr" fontAlgn="ctr"/>
                      <a:r>
                        <a:rPr lang="en-US" altLang="zh-SG" sz="1600" b="1"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Total</a:t>
                      </a:r>
                    </a:p>
                  </a:txBody>
                  <a:tcPr marL="9525" marR="9525" marT="9525" marB="0"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alpha val="50000"/>
                      </a:schemeClr>
                    </a:solidFill>
                  </a:tcPr>
                </a:tc>
                <a:tc>
                  <a:txBody>
                    <a:bodyPr/>
                    <a:lstStyle/>
                    <a:p>
                      <a:pPr algn="ctr" fontAlgn="ctr"/>
                      <a:r>
                        <a:rPr lang="en-US" altLang="zh-SG" sz="14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214,418</a:t>
                      </a:r>
                    </a:p>
                  </a:txBody>
                  <a:tcPr marL="9525" marR="9525" marT="9525" marB="0"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alpha val="50000"/>
                      </a:schemeClr>
                    </a:solidFill>
                  </a:tcPr>
                </a:tc>
                <a:tc>
                  <a:txBody>
                    <a:bodyPr/>
                    <a:lstStyle/>
                    <a:p>
                      <a:pPr algn="ctr" fontAlgn="ctr"/>
                      <a:r>
                        <a:rPr lang="en-US" altLang="zh-SG" sz="14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202,868</a:t>
                      </a:r>
                    </a:p>
                  </a:txBody>
                  <a:tcPr marL="9525" marR="9525" marT="9525" marB="0"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alpha val="50000"/>
                      </a:schemeClr>
                    </a:solidFill>
                  </a:tcPr>
                </a:tc>
                <a:tc>
                  <a:txBody>
                    <a:bodyPr/>
                    <a:lstStyle/>
                    <a:p>
                      <a:pPr algn="ctr" fontAlgn="ctr"/>
                      <a:r>
                        <a:rPr lang="en-US" altLang="zh-SG" sz="14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10,945,830</a:t>
                      </a:r>
                    </a:p>
                  </a:txBody>
                  <a:tcPr marL="9525" marR="9525" marT="9525" marB="0"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alpha val="50000"/>
                      </a:schemeClr>
                    </a:solidFill>
                  </a:tcPr>
                </a:tc>
                <a:tc>
                  <a:txBody>
                    <a:bodyPr/>
                    <a:lstStyle/>
                    <a:p>
                      <a:pPr algn="ctr" fontAlgn="ctr"/>
                      <a:r>
                        <a:rPr lang="en-US" altLang="zh-SG" sz="14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10,979,115</a:t>
                      </a:r>
                    </a:p>
                  </a:txBody>
                  <a:tcPr marL="9525" marR="9525" marT="9525" marB="0"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alpha val="50000"/>
                      </a:schemeClr>
                    </a:solidFill>
                  </a:tcPr>
                </a:tc>
                <a:extLst>
                  <a:ext uri="{0D108BD9-81ED-4DB2-BD59-A6C34878D82A}">
                    <a16:rowId xmlns:a16="http://schemas.microsoft.com/office/drawing/2014/main" val="2271916921"/>
                  </a:ext>
                </a:extLst>
              </a:tr>
            </a:tbl>
          </a:graphicData>
        </a:graphic>
      </p:graphicFrame>
      <p:sp>
        <p:nvSpPr>
          <p:cNvPr id="8" name="文本框 7">
            <a:extLst>
              <a:ext uri="{FF2B5EF4-FFF2-40B4-BE49-F238E27FC236}">
                <a16:creationId xmlns:a16="http://schemas.microsoft.com/office/drawing/2014/main" id="{B959D0B7-6C82-5DFE-5859-39006D030A7A}"/>
              </a:ext>
            </a:extLst>
          </p:cNvPr>
          <p:cNvSpPr txBox="1"/>
          <p:nvPr/>
        </p:nvSpPr>
        <p:spPr>
          <a:xfrm>
            <a:off x="6959641" y="1974347"/>
            <a:ext cx="3462807" cy="584775"/>
          </a:xfrm>
          <a:prstGeom prst="rect">
            <a:avLst/>
          </a:prstGeom>
          <a:noFill/>
        </p:spPr>
        <p:txBody>
          <a:bodyPr wrap="none" rtlCol="0">
            <a:spAutoFit/>
          </a:bodyPr>
          <a:lstStyle/>
          <a:p>
            <a:r>
              <a:rPr kumimoji="1" lang="en-US" altLang="zh-SG" sz="3200" b="1" dirty="0">
                <a:solidFill>
                  <a:srgbClr val="0070C0"/>
                </a:solidFill>
              </a:rPr>
              <a:t>Original: 417,286</a:t>
            </a:r>
            <a:endParaRPr kumimoji="1" lang="zh-SG" altLang="en-US" sz="3200" b="1" dirty="0">
              <a:solidFill>
                <a:srgbClr val="0070C0"/>
              </a:solidFill>
            </a:endParaRPr>
          </a:p>
        </p:txBody>
      </p:sp>
      <p:sp>
        <p:nvSpPr>
          <p:cNvPr id="9" name="文本框 8">
            <a:extLst>
              <a:ext uri="{FF2B5EF4-FFF2-40B4-BE49-F238E27FC236}">
                <a16:creationId xmlns:a16="http://schemas.microsoft.com/office/drawing/2014/main" id="{24E835C8-97BC-D7C4-BEAA-72EC080345C6}"/>
              </a:ext>
            </a:extLst>
          </p:cNvPr>
          <p:cNvSpPr txBox="1"/>
          <p:nvPr/>
        </p:nvSpPr>
        <p:spPr>
          <a:xfrm>
            <a:off x="6741927" y="4101882"/>
            <a:ext cx="4137671" cy="584775"/>
          </a:xfrm>
          <a:prstGeom prst="rect">
            <a:avLst/>
          </a:prstGeom>
          <a:noFill/>
        </p:spPr>
        <p:txBody>
          <a:bodyPr wrap="none" rtlCol="0">
            <a:spAutoFit/>
          </a:bodyPr>
          <a:lstStyle/>
          <a:p>
            <a:r>
              <a:rPr kumimoji="1" lang="en-US" altLang="zh-SG" sz="3200" b="1" dirty="0">
                <a:solidFill>
                  <a:srgbClr val="0070C0"/>
                </a:solidFill>
              </a:rPr>
              <a:t>Volcanic: 21,924,945</a:t>
            </a:r>
            <a:endParaRPr kumimoji="1" lang="zh-SG" altLang="en-US" sz="3200" dirty="0"/>
          </a:p>
        </p:txBody>
      </p:sp>
      <p:sp>
        <p:nvSpPr>
          <p:cNvPr id="10" name="文本框 9">
            <a:extLst>
              <a:ext uri="{FF2B5EF4-FFF2-40B4-BE49-F238E27FC236}">
                <a16:creationId xmlns:a16="http://schemas.microsoft.com/office/drawing/2014/main" id="{D5C169B1-9361-BB36-0E51-9A8799C5C5CF}"/>
              </a:ext>
            </a:extLst>
          </p:cNvPr>
          <p:cNvSpPr txBox="1"/>
          <p:nvPr/>
        </p:nvSpPr>
        <p:spPr>
          <a:xfrm>
            <a:off x="8371084" y="3046907"/>
            <a:ext cx="639919" cy="584775"/>
          </a:xfrm>
          <a:prstGeom prst="rect">
            <a:avLst/>
          </a:prstGeom>
          <a:noFill/>
        </p:spPr>
        <p:txBody>
          <a:bodyPr wrap="none" rtlCol="0">
            <a:spAutoFit/>
          </a:bodyPr>
          <a:lstStyle/>
          <a:p>
            <a:r>
              <a:rPr kumimoji="1" lang="en-US" altLang="zh-SG" sz="3200" b="1" dirty="0">
                <a:solidFill>
                  <a:schemeClr val="tx1">
                    <a:lumMod val="50000"/>
                    <a:lumOff val="50000"/>
                  </a:schemeClr>
                </a:solidFill>
              </a:rPr>
              <a:t>vs</a:t>
            </a:r>
            <a:endParaRPr kumimoji="1" lang="zh-SG" altLang="en-US" sz="3200" b="1" dirty="0">
              <a:solidFill>
                <a:schemeClr val="tx1">
                  <a:lumMod val="50000"/>
                  <a:lumOff val="50000"/>
                </a:schemeClr>
              </a:solidFill>
            </a:endParaRPr>
          </a:p>
        </p:txBody>
      </p:sp>
      <p:sp>
        <p:nvSpPr>
          <p:cNvPr id="11" name="文本框 10">
            <a:extLst>
              <a:ext uri="{FF2B5EF4-FFF2-40B4-BE49-F238E27FC236}">
                <a16:creationId xmlns:a16="http://schemas.microsoft.com/office/drawing/2014/main" id="{CA1E4771-1E7C-2BED-7CF8-C34CFEF5121D}"/>
              </a:ext>
            </a:extLst>
          </p:cNvPr>
          <p:cNvSpPr txBox="1"/>
          <p:nvPr/>
        </p:nvSpPr>
        <p:spPr>
          <a:xfrm>
            <a:off x="7230660" y="5156857"/>
            <a:ext cx="3160203" cy="461665"/>
          </a:xfrm>
          <a:prstGeom prst="rect">
            <a:avLst/>
          </a:prstGeom>
          <a:noFill/>
        </p:spPr>
        <p:txBody>
          <a:bodyPr wrap="square">
            <a:spAutoFit/>
          </a:bodyPr>
          <a:lstStyle/>
          <a:p>
            <a:pPr algn="ctr"/>
            <a:r>
              <a:rPr kumimoji="1" lang="en-US" altLang="zh-SG" sz="2400" b="1" dirty="0">
                <a:solidFill>
                  <a:srgbClr val="FF0000"/>
                </a:solidFill>
              </a:rPr>
              <a:t>(~50 times</a:t>
            </a:r>
            <a:r>
              <a:rPr kumimoji="1" lang="zh-CN" altLang="en-US" sz="2400" b="1" dirty="0">
                <a:solidFill>
                  <a:srgbClr val="FF0000"/>
                </a:solidFill>
              </a:rPr>
              <a:t> </a:t>
            </a:r>
            <a:r>
              <a:rPr kumimoji="1" lang="en-US" altLang="zh-CN" sz="2400" b="1" dirty="0">
                <a:solidFill>
                  <a:srgbClr val="FF0000"/>
                </a:solidFill>
              </a:rPr>
              <a:t>larger</a:t>
            </a:r>
            <a:r>
              <a:rPr kumimoji="1" lang="en-US" altLang="zh-SG" sz="2400" b="1" dirty="0">
                <a:solidFill>
                  <a:srgbClr val="FF0000"/>
                </a:solidFill>
              </a:rPr>
              <a:t>)</a:t>
            </a:r>
            <a:endParaRPr lang="zh-SG" altLang="en-US" sz="2400" dirty="0">
              <a:solidFill>
                <a:srgbClr val="FF0000"/>
              </a:solidFill>
            </a:endParaRPr>
          </a:p>
        </p:txBody>
      </p:sp>
    </p:spTree>
    <p:extLst>
      <p:ext uri="{BB962C8B-B14F-4D97-AF65-F5344CB8AC3E}">
        <p14:creationId xmlns:p14="http://schemas.microsoft.com/office/powerpoint/2010/main" val="35594678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E4CB766-BCAF-C7A5-E032-FAE26A5AB9A0}"/>
              </a:ext>
            </a:extLst>
          </p:cNvPr>
          <p:cNvPicPr>
            <a:picLocks noChangeAspect="1"/>
          </p:cNvPicPr>
          <p:nvPr/>
        </p:nvPicPr>
        <p:blipFill>
          <a:blip r:embed="rId2"/>
          <a:stretch>
            <a:fillRect/>
          </a:stretch>
        </p:blipFill>
        <p:spPr>
          <a:xfrm>
            <a:off x="68726" y="0"/>
            <a:ext cx="7772400" cy="2802466"/>
          </a:xfrm>
          <a:prstGeom prst="rect">
            <a:avLst/>
          </a:prstGeom>
        </p:spPr>
      </p:pic>
      <p:pic>
        <p:nvPicPr>
          <p:cNvPr id="6" name="图片 5">
            <a:extLst>
              <a:ext uri="{FF2B5EF4-FFF2-40B4-BE49-F238E27FC236}">
                <a16:creationId xmlns:a16="http://schemas.microsoft.com/office/drawing/2014/main" id="{FA2A1A53-17CE-B06B-8327-96D0D4CF8A9C}"/>
              </a:ext>
            </a:extLst>
          </p:cNvPr>
          <p:cNvPicPr>
            <a:picLocks noChangeAspect="1"/>
          </p:cNvPicPr>
          <p:nvPr/>
        </p:nvPicPr>
        <p:blipFill>
          <a:blip r:embed="rId3"/>
          <a:stretch>
            <a:fillRect/>
          </a:stretch>
        </p:blipFill>
        <p:spPr>
          <a:xfrm>
            <a:off x="68726" y="3429000"/>
            <a:ext cx="7772400" cy="2154306"/>
          </a:xfrm>
          <a:prstGeom prst="rect">
            <a:avLst/>
          </a:prstGeom>
        </p:spPr>
      </p:pic>
    </p:spTree>
    <p:extLst>
      <p:ext uri="{BB962C8B-B14F-4D97-AF65-F5344CB8AC3E}">
        <p14:creationId xmlns:p14="http://schemas.microsoft.com/office/powerpoint/2010/main" val="33608509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A986D28-76E3-97AA-9DCC-2675D0D9919D}"/>
              </a:ext>
            </a:extLst>
          </p:cNvPr>
          <p:cNvPicPr>
            <a:picLocks noChangeAspect="1"/>
          </p:cNvPicPr>
          <p:nvPr/>
        </p:nvPicPr>
        <p:blipFill>
          <a:blip r:embed="rId2"/>
          <a:stretch>
            <a:fillRect/>
          </a:stretch>
        </p:blipFill>
        <p:spPr>
          <a:xfrm>
            <a:off x="68726" y="1512862"/>
            <a:ext cx="7772400" cy="5345138"/>
          </a:xfrm>
          <a:prstGeom prst="rect">
            <a:avLst/>
          </a:prstGeom>
        </p:spPr>
      </p:pic>
    </p:spTree>
    <p:extLst>
      <p:ext uri="{BB962C8B-B14F-4D97-AF65-F5344CB8AC3E}">
        <p14:creationId xmlns:p14="http://schemas.microsoft.com/office/powerpoint/2010/main" val="17739276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027A704-566C-E64A-05A8-6C8AE986FAB9}"/>
              </a:ext>
            </a:extLst>
          </p:cNvPr>
          <p:cNvPicPr>
            <a:picLocks noChangeAspect="1"/>
          </p:cNvPicPr>
          <p:nvPr/>
        </p:nvPicPr>
        <p:blipFill>
          <a:blip r:embed="rId2"/>
          <a:srcRect/>
          <a:stretch/>
        </p:blipFill>
        <p:spPr>
          <a:xfrm>
            <a:off x="4214460" y="819151"/>
            <a:ext cx="3978484" cy="2746567"/>
          </a:xfrm>
          <a:prstGeom prst="rect">
            <a:avLst/>
          </a:prstGeom>
        </p:spPr>
      </p:pic>
      <p:sp>
        <p:nvSpPr>
          <p:cNvPr id="10" name="标题 1">
            <a:extLst>
              <a:ext uri="{FF2B5EF4-FFF2-40B4-BE49-F238E27FC236}">
                <a16:creationId xmlns:a16="http://schemas.microsoft.com/office/drawing/2014/main" id="{8F833AAA-5885-CB86-E43F-789DA57C5D13}"/>
              </a:ext>
            </a:extLst>
          </p:cNvPr>
          <p:cNvSpPr>
            <a:spLocks noGrp="1"/>
          </p:cNvSpPr>
          <p:nvPr>
            <p:ph type="title"/>
          </p:nvPr>
        </p:nvSpPr>
        <p:spPr>
          <a:xfrm>
            <a:off x="120117" y="84779"/>
            <a:ext cx="11789229" cy="666271"/>
          </a:xfrm>
        </p:spPr>
        <p:txBody>
          <a:bodyPr>
            <a:normAutofit/>
          </a:bodyPr>
          <a:lstStyle/>
          <a:p>
            <a:r>
              <a:rPr kumimoji="1" lang="en-US" altLang="zh-SG" sz="3600" b="1" dirty="0"/>
              <a:t>Pattern 1</a:t>
            </a:r>
            <a:r>
              <a:rPr kumimoji="1" lang="en-US" altLang="zh-CN" sz="3600" b="1" dirty="0"/>
              <a:t>/3</a:t>
            </a:r>
            <a:r>
              <a:rPr kumimoji="1" lang="en-US" altLang="zh-SG" sz="3600" b="1" dirty="0"/>
              <a:t>: Long-period event dominant at ~3 Hz</a:t>
            </a:r>
            <a:endParaRPr kumimoji="1" lang="zh-SG" altLang="en-US" sz="3600" b="1" dirty="0"/>
          </a:p>
        </p:txBody>
      </p:sp>
      <p:pic>
        <p:nvPicPr>
          <p:cNvPr id="6" name="图片 5" descr="图表, 直方图&#10;&#10;描述已自动生成">
            <a:extLst>
              <a:ext uri="{FF2B5EF4-FFF2-40B4-BE49-F238E27FC236}">
                <a16:creationId xmlns:a16="http://schemas.microsoft.com/office/drawing/2014/main" id="{FC1872AD-3ACC-11C0-88BD-B3FDC86E4861}"/>
              </a:ext>
            </a:extLst>
          </p:cNvPr>
          <p:cNvPicPr>
            <a:picLocks noChangeAspect="1"/>
          </p:cNvPicPr>
          <p:nvPr/>
        </p:nvPicPr>
        <p:blipFill>
          <a:blip r:embed="rId3"/>
          <a:stretch>
            <a:fillRect/>
          </a:stretch>
        </p:blipFill>
        <p:spPr>
          <a:xfrm>
            <a:off x="8156497" y="819151"/>
            <a:ext cx="3978483" cy="2746567"/>
          </a:xfrm>
          <a:prstGeom prst="rect">
            <a:avLst/>
          </a:prstGeom>
        </p:spPr>
      </p:pic>
      <p:pic>
        <p:nvPicPr>
          <p:cNvPr id="11" name="图片 10" descr="图表&#10;&#10;描述已自动生成">
            <a:extLst>
              <a:ext uri="{FF2B5EF4-FFF2-40B4-BE49-F238E27FC236}">
                <a16:creationId xmlns:a16="http://schemas.microsoft.com/office/drawing/2014/main" id="{6AEF517A-15ED-715A-2E36-21C0CB96E4BD}"/>
              </a:ext>
            </a:extLst>
          </p:cNvPr>
          <p:cNvPicPr>
            <a:picLocks noChangeAspect="1"/>
          </p:cNvPicPr>
          <p:nvPr/>
        </p:nvPicPr>
        <p:blipFill>
          <a:blip r:embed="rId4"/>
          <a:stretch>
            <a:fillRect/>
          </a:stretch>
        </p:blipFill>
        <p:spPr>
          <a:xfrm>
            <a:off x="217756" y="819151"/>
            <a:ext cx="3978482" cy="2746567"/>
          </a:xfrm>
          <a:prstGeom prst="rect">
            <a:avLst/>
          </a:prstGeom>
        </p:spPr>
      </p:pic>
      <p:pic>
        <p:nvPicPr>
          <p:cNvPr id="15" name="图片 14" descr="图表&#10;&#10;描述已自动生成">
            <a:extLst>
              <a:ext uri="{FF2B5EF4-FFF2-40B4-BE49-F238E27FC236}">
                <a16:creationId xmlns:a16="http://schemas.microsoft.com/office/drawing/2014/main" id="{4D016E26-EA69-7AB3-326D-495B8BAE5C69}"/>
              </a:ext>
            </a:extLst>
          </p:cNvPr>
          <p:cNvPicPr>
            <a:picLocks noChangeAspect="1"/>
          </p:cNvPicPr>
          <p:nvPr/>
        </p:nvPicPr>
        <p:blipFill>
          <a:blip r:embed="rId5"/>
          <a:stretch>
            <a:fillRect/>
          </a:stretch>
        </p:blipFill>
        <p:spPr>
          <a:xfrm>
            <a:off x="4214461" y="3729070"/>
            <a:ext cx="3978483" cy="2746567"/>
          </a:xfrm>
          <a:prstGeom prst="rect">
            <a:avLst/>
          </a:prstGeom>
        </p:spPr>
      </p:pic>
      <p:pic>
        <p:nvPicPr>
          <p:cNvPr id="4" name="图片 3" descr="图表&#10;&#10;描述已自动生成">
            <a:extLst>
              <a:ext uri="{FF2B5EF4-FFF2-40B4-BE49-F238E27FC236}">
                <a16:creationId xmlns:a16="http://schemas.microsoft.com/office/drawing/2014/main" id="{6E8EBDFD-8543-7F64-55F6-A9A978BFA9F0}"/>
              </a:ext>
            </a:extLst>
          </p:cNvPr>
          <p:cNvPicPr>
            <a:picLocks noChangeAspect="1"/>
          </p:cNvPicPr>
          <p:nvPr/>
        </p:nvPicPr>
        <p:blipFill>
          <a:blip r:embed="rId6"/>
          <a:stretch>
            <a:fillRect/>
          </a:stretch>
        </p:blipFill>
        <p:spPr>
          <a:xfrm>
            <a:off x="8156497" y="3729070"/>
            <a:ext cx="3978483" cy="2746567"/>
          </a:xfrm>
          <a:prstGeom prst="rect">
            <a:avLst/>
          </a:prstGeom>
        </p:spPr>
      </p:pic>
      <p:pic>
        <p:nvPicPr>
          <p:cNvPr id="8" name="图片 7" descr="图表, 直方图&#10;&#10;描述已自动生成">
            <a:extLst>
              <a:ext uri="{FF2B5EF4-FFF2-40B4-BE49-F238E27FC236}">
                <a16:creationId xmlns:a16="http://schemas.microsoft.com/office/drawing/2014/main" id="{36A2262E-B439-B162-E0AF-960D3DD49C43}"/>
              </a:ext>
            </a:extLst>
          </p:cNvPr>
          <p:cNvPicPr>
            <a:picLocks noChangeAspect="1"/>
          </p:cNvPicPr>
          <p:nvPr/>
        </p:nvPicPr>
        <p:blipFill>
          <a:blip r:embed="rId7"/>
          <a:stretch>
            <a:fillRect/>
          </a:stretch>
        </p:blipFill>
        <p:spPr>
          <a:xfrm>
            <a:off x="120117" y="3729070"/>
            <a:ext cx="3978483" cy="2746567"/>
          </a:xfrm>
          <a:prstGeom prst="rect">
            <a:avLst/>
          </a:prstGeom>
        </p:spPr>
      </p:pic>
    </p:spTree>
    <p:extLst>
      <p:ext uri="{BB962C8B-B14F-4D97-AF65-F5344CB8AC3E}">
        <p14:creationId xmlns:p14="http://schemas.microsoft.com/office/powerpoint/2010/main" val="37082955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7EDC2CB3-2B06-08F0-9D06-3DE25567AECF}"/>
              </a:ext>
            </a:extLst>
          </p:cNvPr>
          <p:cNvSpPr txBox="1">
            <a:spLocks/>
          </p:cNvSpPr>
          <p:nvPr/>
        </p:nvSpPr>
        <p:spPr>
          <a:xfrm>
            <a:off x="120117" y="84779"/>
            <a:ext cx="11789229" cy="6662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kumimoji="1" lang="en-US" altLang="zh-SG" sz="3600" dirty="0"/>
              <a:t>Pattern 2</a:t>
            </a:r>
            <a:r>
              <a:rPr kumimoji="1" lang="en-US" altLang="zh-CN" sz="3600" dirty="0"/>
              <a:t>/3</a:t>
            </a:r>
            <a:r>
              <a:rPr kumimoji="1" lang="en-US" altLang="zh-SG" sz="3600" dirty="0"/>
              <a:t>: Resonance-related events</a:t>
            </a:r>
            <a:endParaRPr kumimoji="1" lang="zh-SG" altLang="en-US" sz="3600" dirty="0"/>
          </a:p>
        </p:txBody>
      </p:sp>
      <p:pic>
        <p:nvPicPr>
          <p:cNvPr id="3" name="图片 2" descr="图表&#10;&#10;描述已自动生成">
            <a:extLst>
              <a:ext uri="{FF2B5EF4-FFF2-40B4-BE49-F238E27FC236}">
                <a16:creationId xmlns:a16="http://schemas.microsoft.com/office/drawing/2014/main" id="{344BDEC0-39B1-A23F-A982-E1CC528AF716}"/>
              </a:ext>
            </a:extLst>
          </p:cNvPr>
          <p:cNvPicPr>
            <a:picLocks noChangeAspect="1"/>
          </p:cNvPicPr>
          <p:nvPr/>
        </p:nvPicPr>
        <p:blipFill>
          <a:blip r:embed="rId2"/>
          <a:stretch>
            <a:fillRect/>
          </a:stretch>
        </p:blipFill>
        <p:spPr>
          <a:xfrm>
            <a:off x="-1" y="819150"/>
            <a:ext cx="4028795" cy="2781300"/>
          </a:xfrm>
          <a:prstGeom prst="rect">
            <a:avLst/>
          </a:prstGeom>
        </p:spPr>
      </p:pic>
      <p:pic>
        <p:nvPicPr>
          <p:cNvPr id="6" name="图片 5" descr="图表&#10;&#10;描述已自动生成">
            <a:extLst>
              <a:ext uri="{FF2B5EF4-FFF2-40B4-BE49-F238E27FC236}">
                <a16:creationId xmlns:a16="http://schemas.microsoft.com/office/drawing/2014/main" id="{DCA2C795-469D-F7A6-38DD-584800E5D3DF}"/>
              </a:ext>
            </a:extLst>
          </p:cNvPr>
          <p:cNvPicPr>
            <a:picLocks noChangeAspect="1"/>
          </p:cNvPicPr>
          <p:nvPr/>
        </p:nvPicPr>
        <p:blipFill>
          <a:blip r:embed="rId3"/>
          <a:stretch>
            <a:fillRect/>
          </a:stretch>
        </p:blipFill>
        <p:spPr>
          <a:xfrm>
            <a:off x="4036047" y="819150"/>
            <a:ext cx="4103781" cy="2785928"/>
          </a:xfrm>
          <a:prstGeom prst="rect">
            <a:avLst/>
          </a:prstGeom>
        </p:spPr>
      </p:pic>
      <p:pic>
        <p:nvPicPr>
          <p:cNvPr id="9" name="图片 8" descr="图片包含 图表&#10;&#10;描述已自动生成">
            <a:extLst>
              <a:ext uri="{FF2B5EF4-FFF2-40B4-BE49-F238E27FC236}">
                <a16:creationId xmlns:a16="http://schemas.microsoft.com/office/drawing/2014/main" id="{BF76ED0D-1126-8D86-6384-C968ED36BE30}"/>
              </a:ext>
            </a:extLst>
          </p:cNvPr>
          <p:cNvPicPr>
            <a:picLocks noChangeAspect="1"/>
          </p:cNvPicPr>
          <p:nvPr/>
        </p:nvPicPr>
        <p:blipFill>
          <a:blip r:embed="rId4"/>
          <a:stretch>
            <a:fillRect/>
          </a:stretch>
        </p:blipFill>
        <p:spPr>
          <a:xfrm>
            <a:off x="8114740" y="819150"/>
            <a:ext cx="4028794" cy="2781300"/>
          </a:xfrm>
          <a:prstGeom prst="rect">
            <a:avLst/>
          </a:prstGeom>
        </p:spPr>
      </p:pic>
      <p:pic>
        <p:nvPicPr>
          <p:cNvPr id="12" name="图片 11" descr="图表&#10;&#10;描述已自动生成">
            <a:extLst>
              <a:ext uri="{FF2B5EF4-FFF2-40B4-BE49-F238E27FC236}">
                <a16:creationId xmlns:a16="http://schemas.microsoft.com/office/drawing/2014/main" id="{91A84D0A-2513-579C-2129-320FBEDF784D}"/>
              </a:ext>
            </a:extLst>
          </p:cNvPr>
          <p:cNvPicPr>
            <a:picLocks noChangeAspect="1"/>
          </p:cNvPicPr>
          <p:nvPr/>
        </p:nvPicPr>
        <p:blipFill>
          <a:blip r:embed="rId5"/>
          <a:stretch>
            <a:fillRect/>
          </a:stretch>
        </p:blipFill>
        <p:spPr>
          <a:xfrm>
            <a:off x="0" y="3733800"/>
            <a:ext cx="4110611" cy="2785929"/>
          </a:xfrm>
          <a:prstGeom prst="rect">
            <a:avLst/>
          </a:prstGeom>
        </p:spPr>
      </p:pic>
      <p:pic>
        <p:nvPicPr>
          <p:cNvPr id="15" name="图片 14" descr="图表, 直方图&#10;&#10;描述已自动生成">
            <a:extLst>
              <a:ext uri="{FF2B5EF4-FFF2-40B4-BE49-F238E27FC236}">
                <a16:creationId xmlns:a16="http://schemas.microsoft.com/office/drawing/2014/main" id="{32AA7B3F-F695-13A0-6A34-F0DC943B349D}"/>
              </a:ext>
            </a:extLst>
          </p:cNvPr>
          <p:cNvPicPr>
            <a:picLocks noChangeAspect="1"/>
          </p:cNvPicPr>
          <p:nvPr/>
        </p:nvPicPr>
        <p:blipFill>
          <a:blip r:embed="rId6"/>
          <a:stretch>
            <a:fillRect/>
          </a:stretch>
        </p:blipFill>
        <p:spPr>
          <a:xfrm>
            <a:off x="4040694" y="3733800"/>
            <a:ext cx="4110611" cy="2785929"/>
          </a:xfrm>
          <a:prstGeom prst="rect">
            <a:avLst/>
          </a:prstGeom>
        </p:spPr>
      </p:pic>
      <p:pic>
        <p:nvPicPr>
          <p:cNvPr id="5" name="图片 4" descr="图表&#10;&#10;描述已自动生成">
            <a:extLst>
              <a:ext uri="{FF2B5EF4-FFF2-40B4-BE49-F238E27FC236}">
                <a16:creationId xmlns:a16="http://schemas.microsoft.com/office/drawing/2014/main" id="{162B8761-EA54-933E-8F8F-2340FFC482FF}"/>
              </a:ext>
            </a:extLst>
          </p:cNvPr>
          <p:cNvPicPr>
            <a:picLocks noChangeAspect="1"/>
          </p:cNvPicPr>
          <p:nvPr/>
        </p:nvPicPr>
        <p:blipFill>
          <a:blip r:embed="rId7"/>
          <a:stretch>
            <a:fillRect/>
          </a:stretch>
        </p:blipFill>
        <p:spPr>
          <a:xfrm>
            <a:off x="8039753" y="3738429"/>
            <a:ext cx="4103781" cy="2781300"/>
          </a:xfrm>
          <a:prstGeom prst="rect">
            <a:avLst/>
          </a:prstGeom>
        </p:spPr>
      </p:pic>
    </p:spTree>
    <p:extLst>
      <p:ext uri="{BB962C8B-B14F-4D97-AF65-F5344CB8AC3E}">
        <p14:creationId xmlns:p14="http://schemas.microsoft.com/office/powerpoint/2010/main" val="20562746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7F6555D-3E06-3D0C-7EE7-FFEF00199B1F}"/>
            </a:ext>
          </a:extLst>
        </p:cNvPr>
        <p:cNvGrpSpPr/>
        <p:nvPr/>
      </p:nvGrpSpPr>
      <p:grpSpPr>
        <a:xfrm>
          <a:off x="0" y="0"/>
          <a:ext cx="0" cy="0"/>
          <a:chOff x="0" y="0"/>
          <a:chExt cx="0" cy="0"/>
        </a:xfrm>
      </p:grpSpPr>
      <p:sp>
        <p:nvSpPr>
          <p:cNvPr id="4" name="标题 1">
            <a:extLst>
              <a:ext uri="{FF2B5EF4-FFF2-40B4-BE49-F238E27FC236}">
                <a16:creationId xmlns:a16="http://schemas.microsoft.com/office/drawing/2014/main" id="{E4D4124E-B10E-FABC-1589-294F2FBD3ED7}"/>
              </a:ext>
            </a:extLst>
          </p:cNvPr>
          <p:cNvSpPr txBox="1">
            <a:spLocks/>
          </p:cNvSpPr>
          <p:nvPr/>
        </p:nvSpPr>
        <p:spPr>
          <a:xfrm>
            <a:off x="120117" y="84779"/>
            <a:ext cx="11789229" cy="6662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kumimoji="1" lang="en-US" altLang="zh-SG" sz="3600" dirty="0"/>
              <a:t>Pattern 3</a:t>
            </a:r>
            <a:r>
              <a:rPr kumimoji="1" lang="en-US" altLang="zh-CN" sz="3600" dirty="0"/>
              <a:t>/3</a:t>
            </a:r>
            <a:r>
              <a:rPr kumimoji="1" lang="en-US" altLang="zh-SG" sz="3600" dirty="0"/>
              <a:t>: Weak long-period events?</a:t>
            </a:r>
            <a:endParaRPr kumimoji="1" lang="zh-SG" altLang="en-US" sz="3600" dirty="0"/>
          </a:p>
        </p:txBody>
      </p:sp>
      <p:pic>
        <p:nvPicPr>
          <p:cNvPr id="5" name="图片 4" descr="图片包含 图表&#10;&#10;描述已自动生成">
            <a:extLst>
              <a:ext uri="{FF2B5EF4-FFF2-40B4-BE49-F238E27FC236}">
                <a16:creationId xmlns:a16="http://schemas.microsoft.com/office/drawing/2014/main" id="{0E2E33B3-6A89-DE3F-7E27-7A274A658EB7}"/>
              </a:ext>
            </a:extLst>
          </p:cNvPr>
          <p:cNvPicPr>
            <a:picLocks noChangeAspect="1"/>
          </p:cNvPicPr>
          <p:nvPr/>
        </p:nvPicPr>
        <p:blipFill>
          <a:blip r:embed="rId3"/>
          <a:stretch>
            <a:fillRect/>
          </a:stretch>
        </p:blipFill>
        <p:spPr>
          <a:xfrm>
            <a:off x="0" y="895352"/>
            <a:ext cx="4100326" cy="2830681"/>
          </a:xfrm>
          <a:prstGeom prst="rect">
            <a:avLst/>
          </a:prstGeom>
        </p:spPr>
      </p:pic>
      <p:pic>
        <p:nvPicPr>
          <p:cNvPr id="8" name="图片 7" descr="图表&#10;&#10;中度可信度描述已自动生成">
            <a:extLst>
              <a:ext uri="{FF2B5EF4-FFF2-40B4-BE49-F238E27FC236}">
                <a16:creationId xmlns:a16="http://schemas.microsoft.com/office/drawing/2014/main" id="{9448C203-A82C-AA70-6D3E-3F76B950598E}"/>
              </a:ext>
            </a:extLst>
          </p:cNvPr>
          <p:cNvPicPr>
            <a:picLocks noChangeAspect="1"/>
          </p:cNvPicPr>
          <p:nvPr/>
        </p:nvPicPr>
        <p:blipFill>
          <a:blip r:embed="rId4"/>
          <a:stretch>
            <a:fillRect/>
          </a:stretch>
        </p:blipFill>
        <p:spPr>
          <a:xfrm>
            <a:off x="4043174" y="895353"/>
            <a:ext cx="4100326" cy="2778958"/>
          </a:xfrm>
          <a:prstGeom prst="rect">
            <a:avLst/>
          </a:prstGeom>
        </p:spPr>
      </p:pic>
      <p:pic>
        <p:nvPicPr>
          <p:cNvPr id="11" name="图片 10" descr="图片包含 图表&#10;&#10;描述已自动生成">
            <a:extLst>
              <a:ext uri="{FF2B5EF4-FFF2-40B4-BE49-F238E27FC236}">
                <a16:creationId xmlns:a16="http://schemas.microsoft.com/office/drawing/2014/main" id="{FCB9D988-839B-06AF-3C44-AA18D81F1387}"/>
              </a:ext>
            </a:extLst>
          </p:cNvPr>
          <p:cNvPicPr>
            <a:picLocks noChangeAspect="1"/>
          </p:cNvPicPr>
          <p:nvPr/>
        </p:nvPicPr>
        <p:blipFill>
          <a:blip r:embed="rId5"/>
          <a:stretch>
            <a:fillRect/>
          </a:stretch>
        </p:blipFill>
        <p:spPr>
          <a:xfrm>
            <a:off x="8143500" y="958141"/>
            <a:ext cx="4043174" cy="2791227"/>
          </a:xfrm>
          <a:prstGeom prst="rect">
            <a:avLst/>
          </a:prstGeom>
        </p:spPr>
      </p:pic>
      <p:pic>
        <p:nvPicPr>
          <p:cNvPr id="14" name="图片 13" descr="图形用户界面&#10;&#10;中度可信度描述已自动生成">
            <a:extLst>
              <a:ext uri="{FF2B5EF4-FFF2-40B4-BE49-F238E27FC236}">
                <a16:creationId xmlns:a16="http://schemas.microsoft.com/office/drawing/2014/main" id="{A95F7AB2-DF3F-DFB6-56BA-732897206D92}"/>
              </a:ext>
            </a:extLst>
          </p:cNvPr>
          <p:cNvPicPr>
            <a:picLocks noChangeAspect="1"/>
          </p:cNvPicPr>
          <p:nvPr/>
        </p:nvPicPr>
        <p:blipFill>
          <a:blip r:embed="rId6"/>
          <a:stretch>
            <a:fillRect/>
          </a:stretch>
        </p:blipFill>
        <p:spPr>
          <a:xfrm>
            <a:off x="0" y="3793294"/>
            <a:ext cx="4100326" cy="2778958"/>
          </a:xfrm>
          <a:prstGeom prst="rect">
            <a:avLst/>
          </a:prstGeom>
        </p:spPr>
      </p:pic>
      <p:pic>
        <p:nvPicPr>
          <p:cNvPr id="19" name="图片 18" descr="图表&#10;&#10;低可信度描述已自动生成">
            <a:extLst>
              <a:ext uri="{FF2B5EF4-FFF2-40B4-BE49-F238E27FC236}">
                <a16:creationId xmlns:a16="http://schemas.microsoft.com/office/drawing/2014/main" id="{0869D45A-5382-1AEA-8D33-D1384AFC37A9}"/>
              </a:ext>
            </a:extLst>
          </p:cNvPr>
          <p:cNvPicPr>
            <a:picLocks noChangeAspect="1"/>
          </p:cNvPicPr>
          <p:nvPr/>
        </p:nvPicPr>
        <p:blipFill>
          <a:blip r:embed="rId7"/>
          <a:stretch>
            <a:fillRect/>
          </a:stretch>
        </p:blipFill>
        <p:spPr>
          <a:xfrm>
            <a:off x="8091674" y="3741570"/>
            <a:ext cx="4100326" cy="2830682"/>
          </a:xfrm>
          <a:prstGeom prst="rect">
            <a:avLst/>
          </a:prstGeom>
        </p:spPr>
      </p:pic>
      <p:sp>
        <p:nvSpPr>
          <p:cNvPr id="2" name="文本框 1">
            <a:extLst>
              <a:ext uri="{FF2B5EF4-FFF2-40B4-BE49-F238E27FC236}">
                <a16:creationId xmlns:a16="http://schemas.microsoft.com/office/drawing/2014/main" id="{DA798DFF-F9B1-3601-B577-CDEF976F5349}"/>
              </a:ext>
            </a:extLst>
          </p:cNvPr>
          <p:cNvSpPr txBox="1"/>
          <p:nvPr/>
        </p:nvSpPr>
        <p:spPr>
          <a:xfrm>
            <a:off x="9054353" y="285748"/>
            <a:ext cx="2698175" cy="369332"/>
          </a:xfrm>
          <a:prstGeom prst="rect">
            <a:avLst/>
          </a:prstGeom>
          <a:noFill/>
        </p:spPr>
        <p:txBody>
          <a:bodyPr wrap="none" rtlCol="0">
            <a:spAutoFit/>
          </a:bodyPr>
          <a:lstStyle/>
          <a:p>
            <a:r>
              <a:rPr kumimoji="1" lang="en-US" altLang="zh-SG" dirty="0">
                <a:solidFill>
                  <a:srgbClr val="FF0000"/>
                </a:solidFill>
              </a:rPr>
              <a:t>Ash venting or explosion</a:t>
            </a:r>
            <a:endParaRPr kumimoji="1" lang="zh-SG" altLang="en-US" dirty="0">
              <a:solidFill>
                <a:srgbClr val="FF0000"/>
              </a:solidFill>
            </a:endParaRPr>
          </a:p>
        </p:txBody>
      </p:sp>
      <p:pic>
        <p:nvPicPr>
          <p:cNvPr id="6" name="图片 5" descr="图形用户界面&#10;&#10;描述已自动生成">
            <a:extLst>
              <a:ext uri="{FF2B5EF4-FFF2-40B4-BE49-F238E27FC236}">
                <a16:creationId xmlns:a16="http://schemas.microsoft.com/office/drawing/2014/main" id="{8E23DE1C-8F8E-93F7-3653-EF664F7A5353}"/>
              </a:ext>
            </a:extLst>
          </p:cNvPr>
          <p:cNvPicPr>
            <a:picLocks noChangeAspect="1"/>
          </p:cNvPicPr>
          <p:nvPr/>
        </p:nvPicPr>
        <p:blipFill>
          <a:blip r:embed="rId8"/>
          <a:stretch>
            <a:fillRect/>
          </a:stretch>
        </p:blipFill>
        <p:spPr>
          <a:xfrm>
            <a:off x="4100326" y="3778978"/>
            <a:ext cx="4100325" cy="2830681"/>
          </a:xfrm>
          <a:prstGeom prst="rect">
            <a:avLst/>
          </a:prstGeom>
        </p:spPr>
      </p:pic>
    </p:spTree>
    <p:extLst>
      <p:ext uri="{BB962C8B-B14F-4D97-AF65-F5344CB8AC3E}">
        <p14:creationId xmlns:p14="http://schemas.microsoft.com/office/powerpoint/2010/main" val="17889640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596C2E7-2B9A-1C7E-D56C-3E6AD595F249}"/>
              </a:ext>
            </a:extLst>
          </p:cNvPr>
          <p:cNvPicPr>
            <a:picLocks noChangeAspect="1"/>
          </p:cNvPicPr>
          <p:nvPr/>
        </p:nvPicPr>
        <p:blipFill>
          <a:blip r:embed="rId2"/>
          <a:stretch>
            <a:fillRect/>
          </a:stretch>
        </p:blipFill>
        <p:spPr>
          <a:xfrm>
            <a:off x="7304307" y="0"/>
            <a:ext cx="4887693" cy="6858000"/>
          </a:xfrm>
          <a:prstGeom prst="rect">
            <a:avLst/>
          </a:prstGeom>
        </p:spPr>
      </p:pic>
      <p:pic>
        <p:nvPicPr>
          <p:cNvPr id="5" name="图片 4" descr="图形用户界面&#10;&#10;描述已自动生成">
            <a:extLst>
              <a:ext uri="{FF2B5EF4-FFF2-40B4-BE49-F238E27FC236}">
                <a16:creationId xmlns:a16="http://schemas.microsoft.com/office/drawing/2014/main" id="{BA7B1F6B-6818-3A61-3F7C-F5CBA28331DA}"/>
              </a:ext>
            </a:extLst>
          </p:cNvPr>
          <p:cNvPicPr>
            <a:picLocks noChangeAspect="1"/>
          </p:cNvPicPr>
          <p:nvPr/>
        </p:nvPicPr>
        <p:blipFill>
          <a:blip r:embed="rId3"/>
          <a:stretch>
            <a:fillRect/>
          </a:stretch>
        </p:blipFill>
        <p:spPr>
          <a:xfrm>
            <a:off x="0" y="67981"/>
            <a:ext cx="3727517" cy="3401568"/>
          </a:xfrm>
          <a:prstGeom prst="rect">
            <a:avLst/>
          </a:prstGeom>
        </p:spPr>
      </p:pic>
      <p:sp>
        <p:nvSpPr>
          <p:cNvPr id="6" name="文本框 5">
            <a:extLst>
              <a:ext uri="{FF2B5EF4-FFF2-40B4-BE49-F238E27FC236}">
                <a16:creationId xmlns:a16="http://schemas.microsoft.com/office/drawing/2014/main" id="{5EEEDB75-AA91-B811-D9AF-F73E2BE134C3}"/>
              </a:ext>
            </a:extLst>
          </p:cNvPr>
          <p:cNvSpPr txBox="1"/>
          <p:nvPr/>
        </p:nvSpPr>
        <p:spPr>
          <a:xfrm>
            <a:off x="2160930" y="331215"/>
            <a:ext cx="1109599" cy="307777"/>
          </a:xfrm>
          <a:prstGeom prst="rect">
            <a:avLst/>
          </a:prstGeom>
          <a:noFill/>
        </p:spPr>
        <p:txBody>
          <a:bodyPr wrap="none" rtlCol="0">
            <a:spAutoFit/>
          </a:bodyPr>
          <a:lstStyle/>
          <a:p>
            <a:r>
              <a:rPr kumimoji="1" lang="en-US" altLang="zh-SG" sz="1400" b="1" dirty="0">
                <a:solidFill>
                  <a:schemeClr val="bg1"/>
                </a:solidFill>
              </a:rPr>
              <a:t>Cluster 3-0</a:t>
            </a:r>
            <a:endParaRPr kumimoji="1" lang="zh-SG" altLang="en-US" sz="1400" b="1" dirty="0">
              <a:solidFill>
                <a:schemeClr val="bg1"/>
              </a:solidFill>
            </a:endParaRPr>
          </a:p>
        </p:txBody>
      </p:sp>
      <p:pic>
        <p:nvPicPr>
          <p:cNvPr id="7" name="图片 6" descr="图形用户界面&#10;&#10;描述已自动生成">
            <a:extLst>
              <a:ext uri="{FF2B5EF4-FFF2-40B4-BE49-F238E27FC236}">
                <a16:creationId xmlns:a16="http://schemas.microsoft.com/office/drawing/2014/main" id="{9AF098B7-09C3-E01D-A389-0FB652CF8E5A}"/>
              </a:ext>
            </a:extLst>
          </p:cNvPr>
          <p:cNvPicPr>
            <a:picLocks noChangeAspect="1"/>
          </p:cNvPicPr>
          <p:nvPr/>
        </p:nvPicPr>
        <p:blipFill>
          <a:blip r:embed="rId4"/>
          <a:stretch>
            <a:fillRect/>
          </a:stretch>
        </p:blipFill>
        <p:spPr>
          <a:xfrm>
            <a:off x="0" y="3469549"/>
            <a:ext cx="3727517" cy="3401569"/>
          </a:xfrm>
          <a:prstGeom prst="rect">
            <a:avLst/>
          </a:prstGeom>
        </p:spPr>
      </p:pic>
      <p:sp>
        <p:nvSpPr>
          <p:cNvPr id="8" name="文本框 7">
            <a:extLst>
              <a:ext uri="{FF2B5EF4-FFF2-40B4-BE49-F238E27FC236}">
                <a16:creationId xmlns:a16="http://schemas.microsoft.com/office/drawing/2014/main" id="{6B5FA26B-12C8-857A-45B9-ACC059858321}"/>
              </a:ext>
            </a:extLst>
          </p:cNvPr>
          <p:cNvSpPr txBox="1"/>
          <p:nvPr/>
        </p:nvSpPr>
        <p:spPr>
          <a:xfrm>
            <a:off x="2206763" y="3801881"/>
            <a:ext cx="1226515" cy="307777"/>
          </a:xfrm>
          <a:prstGeom prst="rect">
            <a:avLst/>
          </a:prstGeom>
          <a:noFill/>
        </p:spPr>
        <p:txBody>
          <a:bodyPr wrap="square" rtlCol="0">
            <a:spAutoFit/>
          </a:bodyPr>
          <a:lstStyle/>
          <a:p>
            <a:r>
              <a:rPr kumimoji="1" lang="en-US" altLang="zh-SG" sz="1400" b="1" dirty="0">
                <a:solidFill>
                  <a:schemeClr val="bg1"/>
                </a:solidFill>
              </a:rPr>
              <a:t>Cluster 3-3</a:t>
            </a:r>
            <a:endParaRPr kumimoji="1" lang="zh-SG" altLang="en-US" sz="1400" b="1" dirty="0">
              <a:solidFill>
                <a:schemeClr val="bg1"/>
              </a:solidFill>
            </a:endParaRPr>
          </a:p>
        </p:txBody>
      </p:sp>
      <p:pic>
        <p:nvPicPr>
          <p:cNvPr id="9" name="图片 8">
            <a:extLst>
              <a:ext uri="{FF2B5EF4-FFF2-40B4-BE49-F238E27FC236}">
                <a16:creationId xmlns:a16="http://schemas.microsoft.com/office/drawing/2014/main" id="{B6455C52-D1F2-3715-851F-762F3F2B7D70}"/>
              </a:ext>
            </a:extLst>
          </p:cNvPr>
          <p:cNvPicPr>
            <a:picLocks noChangeAspect="1"/>
          </p:cNvPicPr>
          <p:nvPr/>
        </p:nvPicPr>
        <p:blipFill>
          <a:blip r:embed="rId5"/>
          <a:srcRect l="32958" t="50231" r="35949"/>
          <a:stretch/>
        </p:blipFill>
        <p:spPr>
          <a:xfrm>
            <a:off x="3778670" y="3432906"/>
            <a:ext cx="3078810" cy="3425094"/>
          </a:xfrm>
          <a:prstGeom prst="rect">
            <a:avLst/>
          </a:prstGeom>
        </p:spPr>
      </p:pic>
      <p:pic>
        <p:nvPicPr>
          <p:cNvPr id="10" name="图片 9">
            <a:extLst>
              <a:ext uri="{FF2B5EF4-FFF2-40B4-BE49-F238E27FC236}">
                <a16:creationId xmlns:a16="http://schemas.microsoft.com/office/drawing/2014/main" id="{2230B33A-1E6F-7CCA-FFD2-D18A248DF87D}"/>
              </a:ext>
            </a:extLst>
          </p:cNvPr>
          <p:cNvPicPr>
            <a:picLocks noChangeAspect="1"/>
          </p:cNvPicPr>
          <p:nvPr/>
        </p:nvPicPr>
        <p:blipFill>
          <a:blip r:embed="rId6"/>
          <a:stretch>
            <a:fillRect/>
          </a:stretch>
        </p:blipFill>
        <p:spPr>
          <a:xfrm>
            <a:off x="3780051" y="108442"/>
            <a:ext cx="3077161" cy="3283894"/>
          </a:xfrm>
          <a:prstGeom prst="rect">
            <a:avLst/>
          </a:prstGeom>
        </p:spPr>
      </p:pic>
    </p:spTree>
    <p:extLst>
      <p:ext uri="{BB962C8B-B14F-4D97-AF65-F5344CB8AC3E}">
        <p14:creationId xmlns:p14="http://schemas.microsoft.com/office/powerpoint/2010/main" val="623641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ADA352A4-DDDA-090E-C035-D1C5E518A405}"/>
              </a:ext>
            </a:extLst>
          </p:cNvPr>
          <p:cNvSpPr txBox="1"/>
          <p:nvPr/>
        </p:nvSpPr>
        <p:spPr>
          <a:xfrm>
            <a:off x="257731" y="866711"/>
            <a:ext cx="3441968" cy="646331"/>
          </a:xfrm>
          <a:prstGeom prst="rect">
            <a:avLst/>
          </a:prstGeom>
          <a:noFill/>
        </p:spPr>
        <p:txBody>
          <a:bodyPr wrap="none" rtlCol="0">
            <a:spAutoFit/>
          </a:bodyPr>
          <a:lstStyle/>
          <a:p>
            <a:r>
              <a:rPr kumimoji="1" lang="en-US" altLang="zh-SG" dirty="0"/>
              <a:t>Shallow tremor signal modelling</a:t>
            </a:r>
          </a:p>
          <a:p>
            <a:pPr algn="ctr"/>
            <a:r>
              <a:rPr kumimoji="1" lang="en-US" altLang="zh-SG" dirty="0"/>
              <a:t>(&lt;1 km depth) </a:t>
            </a:r>
            <a:endParaRPr kumimoji="1" lang="zh-SG" altLang="en-US" dirty="0"/>
          </a:p>
        </p:txBody>
      </p:sp>
      <p:pic>
        <p:nvPicPr>
          <p:cNvPr id="6" name="图片 5">
            <a:extLst>
              <a:ext uri="{FF2B5EF4-FFF2-40B4-BE49-F238E27FC236}">
                <a16:creationId xmlns:a16="http://schemas.microsoft.com/office/drawing/2014/main" id="{B28E1E26-23E3-4E28-B9F5-775A177E69F8}"/>
              </a:ext>
            </a:extLst>
          </p:cNvPr>
          <p:cNvPicPr>
            <a:picLocks noChangeAspect="1"/>
          </p:cNvPicPr>
          <p:nvPr/>
        </p:nvPicPr>
        <p:blipFill>
          <a:blip r:embed="rId3"/>
          <a:stretch>
            <a:fillRect/>
          </a:stretch>
        </p:blipFill>
        <p:spPr>
          <a:xfrm>
            <a:off x="626062" y="1789570"/>
            <a:ext cx="2737547" cy="4598276"/>
          </a:xfrm>
          <a:prstGeom prst="rect">
            <a:avLst/>
          </a:prstGeom>
        </p:spPr>
      </p:pic>
      <p:sp>
        <p:nvSpPr>
          <p:cNvPr id="7" name="文本框 6">
            <a:extLst>
              <a:ext uri="{FF2B5EF4-FFF2-40B4-BE49-F238E27FC236}">
                <a16:creationId xmlns:a16="http://schemas.microsoft.com/office/drawing/2014/main" id="{EF58C968-062B-F8C9-2DC9-B388FAC59FFA}"/>
              </a:ext>
            </a:extLst>
          </p:cNvPr>
          <p:cNvSpPr txBox="1"/>
          <p:nvPr/>
        </p:nvSpPr>
        <p:spPr>
          <a:xfrm>
            <a:off x="607987" y="6387846"/>
            <a:ext cx="2741456" cy="338554"/>
          </a:xfrm>
          <a:prstGeom prst="rect">
            <a:avLst/>
          </a:prstGeom>
          <a:noFill/>
        </p:spPr>
        <p:txBody>
          <a:bodyPr wrap="none" rtlCol="0">
            <a:spAutoFit/>
          </a:bodyPr>
          <a:lstStyle/>
          <a:p>
            <a:r>
              <a:rPr lang="en" altLang="zh-SG" sz="1600" i="1" dirty="0">
                <a:effectLst/>
              </a:rPr>
              <a:t>Girona</a:t>
            </a:r>
            <a:r>
              <a:rPr kumimoji="1" lang="zh-CN" altLang="en-US" sz="1600" i="1" dirty="0">
                <a:effectLst/>
              </a:rPr>
              <a:t> </a:t>
            </a:r>
            <a:r>
              <a:rPr kumimoji="1" lang="en-US" altLang="zh-CN" sz="1600" i="1" dirty="0"/>
              <a:t>et al., 2019, JGR-SE</a:t>
            </a:r>
            <a:endParaRPr lang="en" altLang="zh-SG" sz="1600" i="1" dirty="0">
              <a:effectLst/>
            </a:endParaRPr>
          </a:p>
        </p:txBody>
      </p:sp>
      <p:sp>
        <p:nvSpPr>
          <p:cNvPr id="8" name="圆角矩形标注 7">
            <a:extLst>
              <a:ext uri="{FF2B5EF4-FFF2-40B4-BE49-F238E27FC236}">
                <a16:creationId xmlns:a16="http://schemas.microsoft.com/office/drawing/2014/main" id="{EB5860FC-27A0-0278-D20C-C839E8107C48}"/>
              </a:ext>
            </a:extLst>
          </p:cNvPr>
          <p:cNvSpPr/>
          <p:nvPr/>
        </p:nvSpPr>
        <p:spPr>
          <a:xfrm>
            <a:off x="273851" y="1653673"/>
            <a:ext cx="1090605" cy="468977"/>
          </a:xfrm>
          <a:prstGeom prst="wedgeRoundRectCallout">
            <a:avLst>
              <a:gd name="adj1" fmla="val 70574"/>
              <a:gd name="adj2" fmla="val 65065"/>
              <a:gd name="adj3" fmla="val 16667"/>
            </a:avLst>
          </a:prstGeom>
          <a:solidFill>
            <a:srgbClr val="C00000"/>
          </a:solidFill>
          <a:ln/>
        </p:spPr>
        <p:style>
          <a:lnRef idx="0">
            <a:schemeClr val="dk1"/>
          </a:lnRef>
          <a:fillRef idx="3">
            <a:schemeClr val="dk1"/>
          </a:fillRef>
          <a:effectRef idx="3">
            <a:schemeClr val="dk1"/>
          </a:effectRef>
          <a:fontRef idx="minor">
            <a:schemeClr val="lt1"/>
          </a:fontRef>
        </p:style>
        <p:txBody>
          <a:bodyPr rtlCol="0" anchor="ctr"/>
          <a:lstStyle/>
          <a:p>
            <a:pPr algn="ctr"/>
            <a:r>
              <a:rPr kumimoji="1" lang="en-US" altLang="zh-SG" sz="1200" b="1" dirty="0"/>
              <a:t>Permeable cap</a:t>
            </a:r>
            <a:endParaRPr kumimoji="1" lang="zh-SG" altLang="en-US" sz="1200" b="1" dirty="0"/>
          </a:p>
        </p:txBody>
      </p:sp>
      <p:sp>
        <p:nvSpPr>
          <p:cNvPr id="9" name="圆角矩形标注 8">
            <a:extLst>
              <a:ext uri="{FF2B5EF4-FFF2-40B4-BE49-F238E27FC236}">
                <a16:creationId xmlns:a16="http://schemas.microsoft.com/office/drawing/2014/main" id="{871FDFE1-09CE-1648-2A74-BFAA76248A3D}"/>
              </a:ext>
            </a:extLst>
          </p:cNvPr>
          <p:cNvSpPr/>
          <p:nvPr/>
        </p:nvSpPr>
        <p:spPr>
          <a:xfrm>
            <a:off x="342282" y="4020759"/>
            <a:ext cx="1090605" cy="468977"/>
          </a:xfrm>
          <a:prstGeom prst="wedgeRoundRectCallout">
            <a:avLst>
              <a:gd name="adj1" fmla="val 70574"/>
              <a:gd name="adj2" fmla="val 65065"/>
              <a:gd name="adj3" fmla="val 16667"/>
            </a:avLst>
          </a:prstGeom>
          <a:solidFill>
            <a:srgbClr val="C00000"/>
          </a:solidFill>
          <a:ln/>
        </p:spPr>
        <p:style>
          <a:lnRef idx="0">
            <a:schemeClr val="dk1"/>
          </a:lnRef>
          <a:fillRef idx="3">
            <a:schemeClr val="dk1"/>
          </a:fillRef>
          <a:effectRef idx="3">
            <a:schemeClr val="dk1"/>
          </a:effectRef>
          <a:fontRef idx="minor">
            <a:schemeClr val="lt1"/>
          </a:fontRef>
        </p:style>
        <p:txBody>
          <a:bodyPr rtlCol="0" anchor="ctr"/>
          <a:lstStyle/>
          <a:p>
            <a:pPr algn="ctr"/>
            <a:r>
              <a:rPr kumimoji="1" lang="en-US" altLang="zh-SG" sz="1200" b="1" dirty="0"/>
              <a:t>Permeable cap</a:t>
            </a:r>
            <a:endParaRPr kumimoji="1" lang="zh-SG" altLang="en-US" sz="1200" b="1" dirty="0"/>
          </a:p>
        </p:txBody>
      </p:sp>
      <p:sp>
        <p:nvSpPr>
          <p:cNvPr id="10" name="圆角矩形标注 9">
            <a:extLst>
              <a:ext uri="{FF2B5EF4-FFF2-40B4-BE49-F238E27FC236}">
                <a16:creationId xmlns:a16="http://schemas.microsoft.com/office/drawing/2014/main" id="{D3914BF2-B05F-E041-BF95-3AD3E196F2C0}"/>
              </a:ext>
            </a:extLst>
          </p:cNvPr>
          <p:cNvSpPr/>
          <p:nvPr/>
        </p:nvSpPr>
        <p:spPr>
          <a:xfrm>
            <a:off x="342282" y="2513152"/>
            <a:ext cx="1090605" cy="261342"/>
          </a:xfrm>
          <a:prstGeom prst="wedgeRoundRectCallout">
            <a:avLst>
              <a:gd name="adj1" fmla="val 73465"/>
              <a:gd name="adj2" fmla="val 20242"/>
              <a:gd name="adj3" fmla="val 16667"/>
            </a:avLst>
          </a:prstGeom>
          <a:solidFill>
            <a:srgbClr val="00B050"/>
          </a:solidFill>
          <a:ln/>
        </p:spPr>
        <p:style>
          <a:lnRef idx="0">
            <a:schemeClr val="dk1"/>
          </a:lnRef>
          <a:fillRef idx="3">
            <a:schemeClr val="dk1"/>
          </a:fillRef>
          <a:effectRef idx="3">
            <a:schemeClr val="dk1"/>
          </a:effectRef>
          <a:fontRef idx="minor">
            <a:schemeClr val="lt1"/>
          </a:fontRef>
        </p:style>
        <p:txBody>
          <a:bodyPr rtlCol="0" anchor="ctr"/>
          <a:lstStyle/>
          <a:p>
            <a:pPr algn="ctr"/>
            <a:r>
              <a:rPr kumimoji="1" lang="en-US" altLang="zh-SG" sz="1200" b="1" dirty="0"/>
              <a:t>Gas pocket</a:t>
            </a:r>
            <a:endParaRPr kumimoji="1" lang="zh-SG" altLang="en-US" sz="1200" b="1" dirty="0"/>
          </a:p>
        </p:txBody>
      </p:sp>
      <p:sp>
        <p:nvSpPr>
          <p:cNvPr id="11" name="圆角矩形标注 10">
            <a:extLst>
              <a:ext uri="{FF2B5EF4-FFF2-40B4-BE49-F238E27FC236}">
                <a16:creationId xmlns:a16="http://schemas.microsoft.com/office/drawing/2014/main" id="{ADEBD91E-12E1-5D6E-D796-A9FDE8092F86}"/>
              </a:ext>
            </a:extLst>
          </p:cNvPr>
          <p:cNvSpPr/>
          <p:nvPr/>
        </p:nvSpPr>
        <p:spPr>
          <a:xfrm>
            <a:off x="342282" y="4893745"/>
            <a:ext cx="1090605" cy="261342"/>
          </a:xfrm>
          <a:prstGeom prst="wedgeRoundRectCallout">
            <a:avLst>
              <a:gd name="adj1" fmla="val 73465"/>
              <a:gd name="adj2" fmla="val 20242"/>
              <a:gd name="adj3" fmla="val 16667"/>
            </a:avLst>
          </a:prstGeom>
          <a:solidFill>
            <a:srgbClr val="00B050"/>
          </a:solidFill>
          <a:ln/>
        </p:spPr>
        <p:style>
          <a:lnRef idx="0">
            <a:schemeClr val="dk1"/>
          </a:lnRef>
          <a:fillRef idx="3">
            <a:schemeClr val="dk1"/>
          </a:fillRef>
          <a:effectRef idx="3">
            <a:schemeClr val="dk1"/>
          </a:effectRef>
          <a:fontRef idx="minor">
            <a:schemeClr val="lt1"/>
          </a:fontRef>
        </p:style>
        <p:txBody>
          <a:bodyPr rtlCol="0" anchor="ctr"/>
          <a:lstStyle/>
          <a:p>
            <a:pPr algn="ctr"/>
            <a:r>
              <a:rPr kumimoji="1" lang="en-US" altLang="zh-SG" sz="1200" b="1" dirty="0"/>
              <a:t>Gas pocket</a:t>
            </a:r>
            <a:endParaRPr kumimoji="1" lang="zh-SG" altLang="en-US" sz="1200" b="1" dirty="0"/>
          </a:p>
        </p:txBody>
      </p:sp>
      <p:sp>
        <p:nvSpPr>
          <p:cNvPr id="12" name="圆角矩形标注 11">
            <a:extLst>
              <a:ext uri="{FF2B5EF4-FFF2-40B4-BE49-F238E27FC236}">
                <a16:creationId xmlns:a16="http://schemas.microsoft.com/office/drawing/2014/main" id="{F64D1FBA-C6CF-23E2-C849-7BA8B1034C81}"/>
              </a:ext>
            </a:extLst>
          </p:cNvPr>
          <p:cNvSpPr/>
          <p:nvPr/>
        </p:nvSpPr>
        <p:spPr>
          <a:xfrm>
            <a:off x="2093845" y="2289565"/>
            <a:ext cx="1411654" cy="447173"/>
          </a:xfrm>
          <a:prstGeom prst="wedgeRoundRectCallout">
            <a:avLst>
              <a:gd name="adj1" fmla="val -44370"/>
              <a:gd name="adj2" fmla="val 72784"/>
              <a:gd name="adj3" fmla="val 16667"/>
            </a:avLst>
          </a:prstGeom>
          <a:solidFill>
            <a:srgbClr val="0070C0"/>
          </a:solidFill>
          <a:ln/>
        </p:spPr>
        <p:style>
          <a:lnRef idx="0">
            <a:schemeClr val="dk1"/>
          </a:lnRef>
          <a:fillRef idx="3">
            <a:schemeClr val="dk1"/>
          </a:fillRef>
          <a:effectRef idx="3">
            <a:schemeClr val="dk1"/>
          </a:effectRef>
          <a:fontRef idx="minor">
            <a:schemeClr val="lt1"/>
          </a:fontRef>
        </p:style>
        <p:txBody>
          <a:bodyPr rtlCol="0" anchor="ctr"/>
          <a:lstStyle/>
          <a:p>
            <a:pPr algn="ctr"/>
            <a:r>
              <a:rPr kumimoji="1" lang="en-US" altLang="zh-SG" sz="1200" b="1" dirty="0"/>
              <a:t>Solidified magma column</a:t>
            </a:r>
            <a:endParaRPr kumimoji="1" lang="zh-SG" altLang="en-US" sz="1200" b="1" dirty="0"/>
          </a:p>
        </p:txBody>
      </p:sp>
      <p:sp>
        <p:nvSpPr>
          <p:cNvPr id="13" name="圆角矩形标注 12">
            <a:extLst>
              <a:ext uri="{FF2B5EF4-FFF2-40B4-BE49-F238E27FC236}">
                <a16:creationId xmlns:a16="http://schemas.microsoft.com/office/drawing/2014/main" id="{1C0B0810-F37D-1DC0-87B8-8A2CEE22BB7A}"/>
              </a:ext>
            </a:extLst>
          </p:cNvPr>
          <p:cNvSpPr/>
          <p:nvPr/>
        </p:nvSpPr>
        <p:spPr>
          <a:xfrm>
            <a:off x="2093845" y="4670158"/>
            <a:ext cx="1411654" cy="447173"/>
          </a:xfrm>
          <a:prstGeom prst="wedgeRoundRectCallout">
            <a:avLst>
              <a:gd name="adj1" fmla="val -44370"/>
              <a:gd name="adj2" fmla="val 72784"/>
              <a:gd name="adj3" fmla="val 16667"/>
            </a:avLst>
          </a:prstGeom>
          <a:solidFill>
            <a:srgbClr val="0070C0"/>
          </a:solidFill>
          <a:ln/>
        </p:spPr>
        <p:style>
          <a:lnRef idx="0">
            <a:schemeClr val="dk1"/>
          </a:lnRef>
          <a:fillRef idx="3">
            <a:schemeClr val="dk1"/>
          </a:fillRef>
          <a:effectRef idx="3">
            <a:schemeClr val="dk1"/>
          </a:effectRef>
          <a:fontRef idx="minor">
            <a:schemeClr val="lt1"/>
          </a:fontRef>
        </p:style>
        <p:txBody>
          <a:bodyPr rtlCol="0" anchor="ctr"/>
          <a:lstStyle/>
          <a:p>
            <a:pPr algn="ctr"/>
            <a:r>
              <a:rPr kumimoji="1" lang="en-US" altLang="zh-SG" sz="1200" b="1" dirty="0" err="1"/>
              <a:t>Convecting</a:t>
            </a:r>
            <a:endParaRPr kumimoji="1" lang="en-US" altLang="zh-SG" sz="1200" b="1" dirty="0"/>
          </a:p>
          <a:p>
            <a:pPr algn="ctr"/>
            <a:r>
              <a:rPr kumimoji="1" lang="en-US" altLang="zh-SG" sz="1200" b="1" dirty="0"/>
              <a:t>magma column</a:t>
            </a:r>
            <a:endParaRPr kumimoji="1" lang="zh-SG" altLang="en-US" sz="1200" b="1" dirty="0"/>
          </a:p>
        </p:txBody>
      </p:sp>
      <p:sp>
        <p:nvSpPr>
          <p:cNvPr id="14" name="标题 3">
            <a:extLst>
              <a:ext uri="{FF2B5EF4-FFF2-40B4-BE49-F238E27FC236}">
                <a16:creationId xmlns:a16="http://schemas.microsoft.com/office/drawing/2014/main" id="{F1B6A2F9-1562-4916-92D4-2C60CA25E0F5}"/>
              </a:ext>
            </a:extLst>
          </p:cNvPr>
          <p:cNvSpPr txBox="1">
            <a:spLocks/>
          </p:cNvSpPr>
          <p:nvPr/>
        </p:nvSpPr>
        <p:spPr>
          <a:xfrm>
            <a:off x="-33453" y="84590"/>
            <a:ext cx="12192000" cy="7110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altLang="zh-SG" sz="3600" dirty="0"/>
              <a:t>Gas supply --&gt; long-period seismic signal: Precursor?</a:t>
            </a:r>
            <a:endParaRPr lang="zh-SG" altLang="en-US" sz="3600" dirty="0"/>
          </a:p>
        </p:txBody>
      </p:sp>
      <p:sp>
        <p:nvSpPr>
          <p:cNvPr id="21" name="文本框 20">
            <a:extLst>
              <a:ext uri="{FF2B5EF4-FFF2-40B4-BE49-F238E27FC236}">
                <a16:creationId xmlns:a16="http://schemas.microsoft.com/office/drawing/2014/main" id="{16D5D2A2-B506-AC7B-7A77-99AF245E864A}"/>
              </a:ext>
            </a:extLst>
          </p:cNvPr>
          <p:cNvSpPr txBox="1"/>
          <p:nvPr/>
        </p:nvSpPr>
        <p:spPr>
          <a:xfrm>
            <a:off x="4002182" y="904589"/>
            <a:ext cx="3794629" cy="369332"/>
          </a:xfrm>
          <a:prstGeom prst="rect">
            <a:avLst/>
          </a:prstGeom>
          <a:noFill/>
        </p:spPr>
        <p:txBody>
          <a:bodyPr wrap="none" rtlCol="0">
            <a:spAutoFit/>
          </a:bodyPr>
          <a:lstStyle/>
          <a:p>
            <a:pPr marL="285750" indent="-285750">
              <a:buFont typeface="Wingdings" pitchFamily="2" charset="2"/>
              <a:buChar char="n"/>
            </a:pPr>
            <a:r>
              <a:rPr kumimoji="1" lang="en-US" altLang="zh-SG" b="1" dirty="0"/>
              <a:t>Sudden &amp; massive gas supply</a:t>
            </a:r>
            <a:endParaRPr kumimoji="1" lang="zh-SG" altLang="en-US" b="1" dirty="0"/>
          </a:p>
        </p:txBody>
      </p:sp>
      <p:sp>
        <p:nvSpPr>
          <p:cNvPr id="22" name="右箭头 21">
            <a:extLst>
              <a:ext uri="{FF2B5EF4-FFF2-40B4-BE49-F238E27FC236}">
                <a16:creationId xmlns:a16="http://schemas.microsoft.com/office/drawing/2014/main" id="{DACC3DE4-DDC4-1850-3D5B-211C1B05B611}"/>
              </a:ext>
            </a:extLst>
          </p:cNvPr>
          <p:cNvSpPr/>
          <p:nvPr/>
        </p:nvSpPr>
        <p:spPr>
          <a:xfrm>
            <a:off x="7849787" y="1016410"/>
            <a:ext cx="150829" cy="188536"/>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SG" altLang="en-US" sz="2000"/>
          </a:p>
        </p:txBody>
      </p:sp>
      <p:sp>
        <p:nvSpPr>
          <p:cNvPr id="23" name="文本框 22">
            <a:extLst>
              <a:ext uri="{FF2B5EF4-FFF2-40B4-BE49-F238E27FC236}">
                <a16:creationId xmlns:a16="http://schemas.microsoft.com/office/drawing/2014/main" id="{8CF2E511-305B-982B-2C48-683995918EC3}"/>
              </a:ext>
            </a:extLst>
          </p:cNvPr>
          <p:cNvSpPr txBox="1"/>
          <p:nvPr/>
        </p:nvSpPr>
        <p:spPr>
          <a:xfrm>
            <a:off x="8083174" y="919501"/>
            <a:ext cx="2967479" cy="369332"/>
          </a:xfrm>
          <a:prstGeom prst="rect">
            <a:avLst/>
          </a:prstGeom>
          <a:noFill/>
        </p:spPr>
        <p:txBody>
          <a:bodyPr wrap="none" rtlCol="0">
            <a:spAutoFit/>
          </a:bodyPr>
          <a:lstStyle/>
          <a:p>
            <a:r>
              <a:rPr kumimoji="1" lang="en-US" altLang="zh-SG" b="1" dirty="0">
                <a:solidFill>
                  <a:srgbClr val="FF0000"/>
                </a:solidFill>
              </a:rPr>
              <a:t>Long-period</a:t>
            </a:r>
            <a:r>
              <a:rPr kumimoji="1" lang="en-US" altLang="zh-SG" b="1" dirty="0"/>
              <a:t> events (LPs)</a:t>
            </a:r>
            <a:endParaRPr kumimoji="1" lang="zh-SG" altLang="en-US" b="1" dirty="0"/>
          </a:p>
        </p:txBody>
      </p:sp>
      <p:grpSp>
        <p:nvGrpSpPr>
          <p:cNvPr id="20" name="组合 19">
            <a:extLst>
              <a:ext uri="{FF2B5EF4-FFF2-40B4-BE49-F238E27FC236}">
                <a16:creationId xmlns:a16="http://schemas.microsoft.com/office/drawing/2014/main" id="{8F49A7AF-1F12-B785-BAB0-5F0FCBA48D43}"/>
              </a:ext>
            </a:extLst>
          </p:cNvPr>
          <p:cNvGrpSpPr/>
          <p:nvPr/>
        </p:nvGrpSpPr>
        <p:grpSpPr>
          <a:xfrm>
            <a:off x="3986062" y="1382857"/>
            <a:ext cx="7772400" cy="1790617"/>
            <a:chOff x="3986062" y="1382857"/>
            <a:chExt cx="7772400" cy="1790617"/>
          </a:xfrm>
        </p:grpSpPr>
        <p:pic>
          <p:nvPicPr>
            <p:cNvPr id="2" name="图片 1">
              <a:extLst>
                <a:ext uri="{FF2B5EF4-FFF2-40B4-BE49-F238E27FC236}">
                  <a16:creationId xmlns:a16="http://schemas.microsoft.com/office/drawing/2014/main" id="{2E107E24-422B-BD11-A29D-D445A71C93AC}"/>
                </a:ext>
              </a:extLst>
            </p:cNvPr>
            <p:cNvPicPr>
              <a:picLocks noChangeAspect="1"/>
            </p:cNvPicPr>
            <p:nvPr/>
          </p:nvPicPr>
          <p:blipFill>
            <a:blip r:embed="rId4"/>
            <a:srcRect l="213" t="68001" r="-213" b="-2"/>
            <a:stretch/>
          </p:blipFill>
          <p:spPr>
            <a:xfrm>
              <a:off x="3986062" y="1382857"/>
              <a:ext cx="7772400" cy="1790617"/>
            </a:xfrm>
            <a:prstGeom prst="rect">
              <a:avLst/>
            </a:prstGeom>
          </p:spPr>
        </p:pic>
        <p:sp>
          <p:nvSpPr>
            <p:cNvPr id="3" name="矩形 2">
              <a:extLst>
                <a:ext uri="{FF2B5EF4-FFF2-40B4-BE49-F238E27FC236}">
                  <a16:creationId xmlns:a16="http://schemas.microsoft.com/office/drawing/2014/main" id="{5973A24E-BA11-0436-4653-D50DD9CFFB9B}"/>
                </a:ext>
              </a:extLst>
            </p:cNvPr>
            <p:cNvSpPr/>
            <p:nvPr/>
          </p:nvSpPr>
          <p:spPr>
            <a:xfrm>
              <a:off x="6251713" y="2961861"/>
              <a:ext cx="228600" cy="2116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SG" altLang="en-US"/>
            </a:p>
          </p:txBody>
        </p:sp>
        <p:sp>
          <p:nvSpPr>
            <p:cNvPr id="18" name="矩形 17">
              <a:extLst>
                <a:ext uri="{FF2B5EF4-FFF2-40B4-BE49-F238E27FC236}">
                  <a16:creationId xmlns:a16="http://schemas.microsoft.com/office/drawing/2014/main" id="{23C7DE1F-035B-83A0-F760-AA173C339745}"/>
                </a:ext>
              </a:extLst>
            </p:cNvPr>
            <p:cNvSpPr/>
            <p:nvPr/>
          </p:nvSpPr>
          <p:spPr>
            <a:xfrm>
              <a:off x="8873319" y="2961860"/>
              <a:ext cx="228600" cy="2116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SG" altLang="en-US"/>
            </a:p>
          </p:txBody>
        </p:sp>
        <p:sp>
          <p:nvSpPr>
            <p:cNvPr id="19" name="矩形 18">
              <a:extLst>
                <a:ext uri="{FF2B5EF4-FFF2-40B4-BE49-F238E27FC236}">
                  <a16:creationId xmlns:a16="http://schemas.microsoft.com/office/drawing/2014/main" id="{67BB4C07-172A-F682-CF5E-A948A0FEA5DA}"/>
                </a:ext>
              </a:extLst>
            </p:cNvPr>
            <p:cNvSpPr/>
            <p:nvPr/>
          </p:nvSpPr>
          <p:spPr>
            <a:xfrm>
              <a:off x="11529862" y="2961860"/>
              <a:ext cx="228600" cy="2116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SG" altLang="en-US"/>
            </a:p>
          </p:txBody>
        </p:sp>
      </p:grpSp>
      <p:pic>
        <p:nvPicPr>
          <p:cNvPr id="24" name="图片 23">
            <a:extLst>
              <a:ext uri="{FF2B5EF4-FFF2-40B4-BE49-F238E27FC236}">
                <a16:creationId xmlns:a16="http://schemas.microsoft.com/office/drawing/2014/main" id="{EFE5F36F-A6E1-A533-925E-B238AC7265CE}"/>
              </a:ext>
            </a:extLst>
          </p:cNvPr>
          <p:cNvPicPr>
            <a:picLocks noChangeAspect="1"/>
          </p:cNvPicPr>
          <p:nvPr/>
        </p:nvPicPr>
        <p:blipFill>
          <a:blip r:embed="rId5"/>
          <a:srcRect l="1303" t="2886" r="8632" b="6295"/>
          <a:stretch/>
        </p:blipFill>
        <p:spPr>
          <a:xfrm>
            <a:off x="3986062" y="3906722"/>
            <a:ext cx="3282239" cy="2730915"/>
          </a:xfrm>
          <a:prstGeom prst="rect">
            <a:avLst/>
          </a:prstGeom>
        </p:spPr>
      </p:pic>
      <p:pic>
        <p:nvPicPr>
          <p:cNvPr id="25" name="图片 24">
            <a:extLst>
              <a:ext uri="{FF2B5EF4-FFF2-40B4-BE49-F238E27FC236}">
                <a16:creationId xmlns:a16="http://schemas.microsoft.com/office/drawing/2014/main" id="{3A17675C-E1BD-5DDF-A270-98ED763BA1DF}"/>
              </a:ext>
            </a:extLst>
          </p:cNvPr>
          <p:cNvPicPr>
            <a:picLocks noChangeAspect="1"/>
          </p:cNvPicPr>
          <p:nvPr/>
        </p:nvPicPr>
        <p:blipFill>
          <a:blip r:embed="rId6"/>
          <a:srcRect t="8274" r="51178" b="52810"/>
          <a:stretch/>
        </p:blipFill>
        <p:spPr>
          <a:xfrm>
            <a:off x="7177313" y="4328930"/>
            <a:ext cx="2631775" cy="1771582"/>
          </a:xfrm>
          <a:prstGeom prst="rect">
            <a:avLst/>
          </a:prstGeom>
        </p:spPr>
      </p:pic>
      <p:pic>
        <p:nvPicPr>
          <p:cNvPr id="26" name="图片 25">
            <a:extLst>
              <a:ext uri="{FF2B5EF4-FFF2-40B4-BE49-F238E27FC236}">
                <a16:creationId xmlns:a16="http://schemas.microsoft.com/office/drawing/2014/main" id="{D5549812-ED8B-0DC3-6E51-A2D69F4C498F}"/>
              </a:ext>
            </a:extLst>
          </p:cNvPr>
          <p:cNvPicPr>
            <a:picLocks noChangeAspect="1"/>
          </p:cNvPicPr>
          <p:nvPr/>
        </p:nvPicPr>
        <p:blipFill>
          <a:blip r:embed="rId7"/>
          <a:srcRect l="6992" t="7971" r="36939" b="51043"/>
          <a:stretch/>
        </p:blipFill>
        <p:spPr>
          <a:xfrm>
            <a:off x="9809089" y="4272771"/>
            <a:ext cx="2242350" cy="1831174"/>
          </a:xfrm>
          <a:prstGeom prst="rect">
            <a:avLst/>
          </a:prstGeom>
        </p:spPr>
      </p:pic>
      <p:sp>
        <p:nvSpPr>
          <p:cNvPr id="27" name="文本框 26">
            <a:extLst>
              <a:ext uri="{FF2B5EF4-FFF2-40B4-BE49-F238E27FC236}">
                <a16:creationId xmlns:a16="http://schemas.microsoft.com/office/drawing/2014/main" id="{48023C0C-13E1-6719-4970-8F432A8EB19D}"/>
              </a:ext>
            </a:extLst>
          </p:cNvPr>
          <p:cNvSpPr txBox="1"/>
          <p:nvPr/>
        </p:nvSpPr>
        <p:spPr>
          <a:xfrm>
            <a:off x="7945644" y="3818568"/>
            <a:ext cx="1287532" cy="369332"/>
          </a:xfrm>
          <a:prstGeom prst="rect">
            <a:avLst/>
          </a:prstGeom>
          <a:noFill/>
        </p:spPr>
        <p:txBody>
          <a:bodyPr wrap="none" rtlCol="0">
            <a:spAutoFit/>
          </a:bodyPr>
          <a:lstStyle/>
          <a:p>
            <a:r>
              <a:rPr kumimoji="1" lang="en-US" altLang="zh-SG" dirty="0"/>
              <a:t>Laboratory</a:t>
            </a:r>
            <a:endParaRPr kumimoji="1" lang="zh-SG" altLang="en-US" dirty="0"/>
          </a:p>
        </p:txBody>
      </p:sp>
      <p:sp>
        <p:nvSpPr>
          <p:cNvPr id="28" name="文本框 27">
            <a:extLst>
              <a:ext uri="{FF2B5EF4-FFF2-40B4-BE49-F238E27FC236}">
                <a16:creationId xmlns:a16="http://schemas.microsoft.com/office/drawing/2014/main" id="{4D0B9898-C0E4-A878-5503-CAAA4DC2BF4F}"/>
              </a:ext>
            </a:extLst>
          </p:cNvPr>
          <p:cNvSpPr txBox="1"/>
          <p:nvPr/>
        </p:nvSpPr>
        <p:spPr>
          <a:xfrm>
            <a:off x="10587862" y="3818568"/>
            <a:ext cx="684803" cy="369332"/>
          </a:xfrm>
          <a:prstGeom prst="rect">
            <a:avLst/>
          </a:prstGeom>
          <a:noFill/>
        </p:spPr>
        <p:txBody>
          <a:bodyPr wrap="none" rtlCol="0">
            <a:spAutoFit/>
          </a:bodyPr>
          <a:lstStyle/>
          <a:p>
            <a:r>
              <a:rPr kumimoji="1" lang="en-US" altLang="zh-SG" dirty="0"/>
              <a:t>Field</a:t>
            </a:r>
            <a:endParaRPr kumimoji="1" lang="zh-SG" altLang="en-US" dirty="0"/>
          </a:p>
        </p:txBody>
      </p:sp>
      <p:sp>
        <p:nvSpPr>
          <p:cNvPr id="29" name="文本框 28">
            <a:extLst>
              <a:ext uri="{FF2B5EF4-FFF2-40B4-BE49-F238E27FC236}">
                <a16:creationId xmlns:a16="http://schemas.microsoft.com/office/drawing/2014/main" id="{A28C4D7F-9517-66A2-D697-1397F35B8F02}"/>
              </a:ext>
            </a:extLst>
          </p:cNvPr>
          <p:cNvSpPr txBox="1"/>
          <p:nvPr/>
        </p:nvSpPr>
        <p:spPr>
          <a:xfrm>
            <a:off x="4002182" y="3357077"/>
            <a:ext cx="4435830" cy="369332"/>
          </a:xfrm>
          <a:prstGeom prst="rect">
            <a:avLst/>
          </a:prstGeom>
          <a:noFill/>
        </p:spPr>
        <p:txBody>
          <a:bodyPr wrap="none" rtlCol="0">
            <a:spAutoFit/>
          </a:bodyPr>
          <a:lstStyle/>
          <a:p>
            <a:pPr marL="285750" indent="-285750">
              <a:buFont typeface="Wingdings" pitchFamily="2" charset="2"/>
              <a:buChar char="n"/>
            </a:pPr>
            <a:r>
              <a:rPr kumimoji="1" lang="en-US" altLang="zh-SG" b="1" dirty="0"/>
              <a:t>Gas pressure gradient &amp; resonance </a:t>
            </a:r>
            <a:endParaRPr kumimoji="1" lang="zh-SG" altLang="en-US" b="1" dirty="0"/>
          </a:p>
        </p:txBody>
      </p:sp>
      <p:sp>
        <p:nvSpPr>
          <p:cNvPr id="30" name="右箭头 29">
            <a:extLst>
              <a:ext uri="{FF2B5EF4-FFF2-40B4-BE49-F238E27FC236}">
                <a16:creationId xmlns:a16="http://schemas.microsoft.com/office/drawing/2014/main" id="{905CF7C9-9BB2-5751-5623-97C0010558B2}"/>
              </a:ext>
            </a:extLst>
          </p:cNvPr>
          <p:cNvSpPr/>
          <p:nvPr/>
        </p:nvSpPr>
        <p:spPr>
          <a:xfrm>
            <a:off x="8449952" y="3453986"/>
            <a:ext cx="150829" cy="188536"/>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SG" altLang="en-US" sz="2000"/>
          </a:p>
        </p:txBody>
      </p:sp>
      <p:sp>
        <p:nvSpPr>
          <p:cNvPr id="31" name="文本框 30">
            <a:extLst>
              <a:ext uri="{FF2B5EF4-FFF2-40B4-BE49-F238E27FC236}">
                <a16:creationId xmlns:a16="http://schemas.microsoft.com/office/drawing/2014/main" id="{37F9208B-B929-75E2-7344-B477FA5CECF0}"/>
              </a:ext>
            </a:extLst>
          </p:cNvPr>
          <p:cNvSpPr txBox="1"/>
          <p:nvPr/>
        </p:nvSpPr>
        <p:spPr>
          <a:xfrm>
            <a:off x="8683339" y="3357077"/>
            <a:ext cx="1809021" cy="369332"/>
          </a:xfrm>
          <a:prstGeom prst="rect">
            <a:avLst/>
          </a:prstGeom>
          <a:noFill/>
        </p:spPr>
        <p:txBody>
          <a:bodyPr wrap="none" rtlCol="0">
            <a:spAutoFit/>
          </a:bodyPr>
          <a:lstStyle/>
          <a:p>
            <a:r>
              <a:rPr kumimoji="1" lang="en-US" altLang="zh-SG" b="1" dirty="0">
                <a:solidFill>
                  <a:srgbClr val="FF0000"/>
                </a:solidFill>
              </a:rPr>
              <a:t>Tornillo</a:t>
            </a:r>
            <a:r>
              <a:rPr kumimoji="1" lang="en-US" altLang="zh-SG" b="1" dirty="0"/>
              <a:t> events</a:t>
            </a:r>
            <a:endParaRPr kumimoji="1" lang="zh-SG" altLang="en-US" b="1" dirty="0"/>
          </a:p>
        </p:txBody>
      </p:sp>
      <p:sp>
        <p:nvSpPr>
          <p:cNvPr id="32" name="文本框 31">
            <a:extLst>
              <a:ext uri="{FF2B5EF4-FFF2-40B4-BE49-F238E27FC236}">
                <a16:creationId xmlns:a16="http://schemas.microsoft.com/office/drawing/2014/main" id="{FE8A7A62-A38A-CDE0-F969-299635EE4BD2}"/>
              </a:ext>
            </a:extLst>
          </p:cNvPr>
          <p:cNvSpPr txBox="1"/>
          <p:nvPr/>
        </p:nvSpPr>
        <p:spPr>
          <a:xfrm>
            <a:off x="8600781" y="6192485"/>
            <a:ext cx="2157963" cy="338554"/>
          </a:xfrm>
          <a:prstGeom prst="rect">
            <a:avLst/>
          </a:prstGeom>
          <a:noFill/>
        </p:spPr>
        <p:txBody>
          <a:bodyPr wrap="none" rtlCol="0">
            <a:spAutoFit/>
          </a:bodyPr>
          <a:lstStyle/>
          <a:p>
            <a:r>
              <a:rPr lang="en" altLang="zh-SG" sz="1600" i="1" dirty="0">
                <a:effectLst/>
              </a:rPr>
              <a:t>Fazio</a:t>
            </a:r>
            <a:r>
              <a:rPr kumimoji="1" lang="en-US" altLang="zh-SG" sz="1600" i="1" dirty="0"/>
              <a:t> et al., 2019, SR</a:t>
            </a:r>
            <a:endParaRPr lang="en" altLang="zh-SG" sz="1600" i="1" dirty="0">
              <a:effectLst/>
            </a:endParaRPr>
          </a:p>
        </p:txBody>
      </p:sp>
      <p:sp>
        <p:nvSpPr>
          <p:cNvPr id="4" name="文本框 3">
            <a:extLst>
              <a:ext uri="{FF2B5EF4-FFF2-40B4-BE49-F238E27FC236}">
                <a16:creationId xmlns:a16="http://schemas.microsoft.com/office/drawing/2014/main" id="{466DBB8B-5042-7809-4D70-625DCD4A4B50}"/>
              </a:ext>
            </a:extLst>
          </p:cNvPr>
          <p:cNvSpPr txBox="1"/>
          <p:nvPr/>
        </p:nvSpPr>
        <p:spPr>
          <a:xfrm>
            <a:off x="10894123" y="4463662"/>
            <a:ext cx="966931" cy="369332"/>
          </a:xfrm>
          <a:prstGeom prst="rect">
            <a:avLst/>
          </a:prstGeom>
          <a:noFill/>
        </p:spPr>
        <p:txBody>
          <a:bodyPr wrap="none" rtlCol="0">
            <a:spAutoFit/>
          </a:bodyPr>
          <a:lstStyle/>
          <a:p>
            <a:r>
              <a:rPr kumimoji="1" lang="en-US" altLang="zh-SG" b="1" dirty="0">
                <a:solidFill>
                  <a:srgbClr val="0070C0"/>
                </a:solidFill>
              </a:rPr>
              <a:t>tornillo</a:t>
            </a:r>
            <a:endParaRPr kumimoji="1" lang="zh-SG" altLang="en-US" b="1" dirty="0">
              <a:solidFill>
                <a:srgbClr val="0070C0"/>
              </a:solidFill>
            </a:endParaRPr>
          </a:p>
        </p:txBody>
      </p:sp>
    </p:spTree>
    <p:extLst>
      <p:ext uri="{BB962C8B-B14F-4D97-AF65-F5344CB8AC3E}">
        <p14:creationId xmlns:p14="http://schemas.microsoft.com/office/powerpoint/2010/main" val="33219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23" grpId="0"/>
      <p:bldP spid="27" grpId="0"/>
      <p:bldP spid="28" grpId="0"/>
      <p:bldP spid="29" grpId="0"/>
      <p:bldP spid="30" grpId="0" animBg="1"/>
      <p:bldP spid="31" grpId="0"/>
      <p:bldP spid="32"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B29DFF9-4A3B-8838-7537-40D8DC6ECFCB}"/>
            </a:ext>
          </a:extLst>
        </p:cNvPr>
        <p:cNvGrpSpPr/>
        <p:nvPr/>
      </p:nvGrpSpPr>
      <p:grpSpPr>
        <a:xfrm>
          <a:off x="0" y="0"/>
          <a:ext cx="0" cy="0"/>
          <a:chOff x="0" y="0"/>
          <a:chExt cx="0" cy="0"/>
        </a:xfrm>
      </p:grpSpPr>
      <p:pic>
        <p:nvPicPr>
          <p:cNvPr id="18" name="图片 17" descr="图形用户界面&#10;&#10;描述已自动生成">
            <a:extLst>
              <a:ext uri="{FF2B5EF4-FFF2-40B4-BE49-F238E27FC236}">
                <a16:creationId xmlns:a16="http://schemas.microsoft.com/office/drawing/2014/main" id="{C40168CE-FE8C-7A5E-58F1-9D73CCF12654}"/>
              </a:ext>
            </a:extLst>
          </p:cNvPr>
          <p:cNvPicPr>
            <a:picLocks noChangeAspect="1"/>
          </p:cNvPicPr>
          <p:nvPr/>
        </p:nvPicPr>
        <p:blipFill>
          <a:blip r:embed="rId2"/>
          <a:stretch>
            <a:fillRect/>
          </a:stretch>
        </p:blipFill>
        <p:spPr>
          <a:xfrm>
            <a:off x="2356415" y="3955486"/>
            <a:ext cx="4255293" cy="2764928"/>
          </a:xfrm>
          <a:prstGeom prst="rect">
            <a:avLst/>
          </a:prstGeom>
        </p:spPr>
      </p:pic>
      <p:sp>
        <p:nvSpPr>
          <p:cNvPr id="6" name="标题 1">
            <a:extLst>
              <a:ext uri="{FF2B5EF4-FFF2-40B4-BE49-F238E27FC236}">
                <a16:creationId xmlns:a16="http://schemas.microsoft.com/office/drawing/2014/main" id="{743B96FA-C35A-C3DC-1636-0DB2BE13211B}"/>
              </a:ext>
            </a:extLst>
          </p:cNvPr>
          <p:cNvSpPr>
            <a:spLocks noGrp="1"/>
          </p:cNvSpPr>
          <p:nvPr>
            <p:ph type="title"/>
          </p:nvPr>
        </p:nvSpPr>
        <p:spPr>
          <a:xfrm>
            <a:off x="120117" y="84779"/>
            <a:ext cx="11789229" cy="666271"/>
          </a:xfrm>
        </p:spPr>
        <p:txBody>
          <a:bodyPr>
            <a:normAutofit/>
          </a:bodyPr>
          <a:lstStyle/>
          <a:p>
            <a:r>
              <a:rPr kumimoji="1" lang="en-US" altLang="zh-SG" sz="3600" b="1" dirty="0"/>
              <a:t>Data, CNN Model, and training</a:t>
            </a:r>
            <a:endParaRPr kumimoji="1" lang="zh-SG" altLang="en-US" sz="3600" b="1" dirty="0"/>
          </a:p>
        </p:txBody>
      </p:sp>
      <p:pic>
        <p:nvPicPr>
          <p:cNvPr id="7" name="图片 6">
            <a:extLst>
              <a:ext uri="{FF2B5EF4-FFF2-40B4-BE49-F238E27FC236}">
                <a16:creationId xmlns:a16="http://schemas.microsoft.com/office/drawing/2014/main" id="{5B41800C-9DF0-468A-57DB-1C985EA1166C}"/>
              </a:ext>
            </a:extLst>
          </p:cNvPr>
          <p:cNvPicPr>
            <a:picLocks noChangeAspect="1"/>
          </p:cNvPicPr>
          <p:nvPr/>
        </p:nvPicPr>
        <p:blipFill>
          <a:blip r:embed="rId3"/>
          <a:stretch>
            <a:fillRect/>
          </a:stretch>
        </p:blipFill>
        <p:spPr>
          <a:xfrm>
            <a:off x="120117" y="900790"/>
            <a:ext cx="6100574" cy="3039947"/>
          </a:xfrm>
          <a:prstGeom prst="rect">
            <a:avLst/>
          </a:prstGeom>
        </p:spPr>
      </p:pic>
      <p:sp>
        <p:nvSpPr>
          <p:cNvPr id="11" name="文本框 10">
            <a:extLst>
              <a:ext uri="{FF2B5EF4-FFF2-40B4-BE49-F238E27FC236}">
                <a16:creationId xmlns:a16="http://schemas.microsoft.com/office/drawing/2014/main" id="{6209C971-D611-1A4D-1290-C6412FBECD5C}"/>
              </a:ext>
            </a:extLst>
          </p:cNvPr>
          <p:cNvSpPr txBox="1"/>
          <p:nvPr/>
        </p:nvSpPr>
        <p:spPr>
          <a:xfrm>
            <a:off x="6336871" y="788628"/>
            <a:ext cx="5855129" cy="2221121"/>
          </a:xfrm>
          <a:prstGeom prst="rect">
            <a:avLst/>
          </a:prstGeom>
          <a:noFill/>
        </p:spPr>
        <p:txBody>
          <a:bodyPr wrap="none" rtlCol="0">
            <a:spAutoFit/>
          </a:bodyPr>
          <a:lstStyle/>
          <a:p>
            <a:r>
              <a:rPr kumimoji="1" lang="en-US" altLang="zh-SG" sz="2000" b="1" dirty="0"/>
              <a:t>Training dataset:</a:t>
            </a:r>
            <a:endParaRPr kumimoji="1" lang="en-US" altLang="zh-SG" sz="2000" dirty="0"/>
          </a:p>
          <a:p>
            <a:pPr marL="285750" indent="-285750">
              <a:spcBef>
                <a:spcPts val="1000"/>
              </a:spcBef>
              <a:buFont typeface="Arial" panose="020B0604020202020204" pitchFamily="34" charset="0"/>
              <a:buChar char="•"/>
            </a:pPr>
            <a:r>
              <a:rPr kumimoji="1" lang="en-US" altLang="zh-SG" b="1" dirty="0">
                <a:solidFill>
                  <a:srgbClr val="FF0000"/>
                </a:solidFill>
              </a:rPr>
              <a:t>PCAK station (close to the crater)</a:t>
            </a:r>
            <a:r>
              <a:rPr kumimoji="1" lang="en-US" altLang="zh-SG" dirty="0"/>
              <a:t> </a:t>
            </a:r>
            <a:r>
              <a:rPr kumimoji="1" lang="en-US" altLang="zh-SG" b="1" dirty="0">
                <a:solidFill>
                  <a:srgbClr val="FF0000"/>
                </a:solidFill>
              </a:rPr>
              <a:t>Z component</a:t>
            </a:r>
          </a:p>
          <a:p>
            <a:pPr marL="285750" indent="-285750">
              <a:spcBef>
                <a:spcPts val="600"/>
              </a:spcBef>
              <a:buFont typeface="Arial" panose="020B0604020202020204" pitchFamily="34" charset="0"/>
              <a:buChar char="•"/>
            </a:pPr>
            <a:r>
              <a:rPr kumimoji="1" lang="en-US" altLang="zh-SG" dirty="0"/>
              <a:t>36627 qualified events (association catalog)</a:t>
            </a:r>
          </a:p>
          <a:p>
            <a:pPr marL="285750" indent="-285750">
              <a:spcBef>
                <a:spcPts val="600"/>
              </a:spcBef>
              <a:buFont typeface="Arial" panose="020B0604020202020204" pitchFamily="34" charset="0"/>
              <a:buChar char="•"/>
            </a:pPr>
            <a:r>
              <a:rPr kumimoji="1" lang="en-US" altLang="zh-SG" dirty="0"/>
              <a:t>1-min-long time-frequency spectra</a:t>
            </a:r>
          </a:p>
          <a:p>
            <a:pPr marL="285750" indent="-285750">
              <a:spcBef>
                <a:spcPts val="600"/>
              </a:spcBef>
              <a:buFont typeface="Arial" panose="020B0604020202020204" pitchFamily="34" charset="0"/>
              <a:buChar char="•"/>
            </a:pPr>
            <a:r>
              <a:rPr kumimoji="1" lang="en-US" altLang="zh-SG" dirty="0"/>
              <a:t>80% for training, 20% for testing</a:t>
            </a:r>
            <a:endParaRPr kumimoji="1" lang="zh-SG" altLang="en-US" dirty="0"/>
          </a:p>
          <a:p>
            <a:pPr marL="285750" indent="-285750">
              <a:spcBef>
                <a:spcPts val="600"/>
              </a:spcBef>
              <a:buFont typeface="Arial" panose="020B0604020202020204" pitchFamily="34" charset="0"/>
              <a:buChar char="•"/>
            </a:pPr>
            <a:r>
              <a:rPr kumimoji="1" lang="en-US" altLang="zh-SG" dirty="0"/>
              <a:t>100 iterations</a:t>
            </a:r>
            <a:endParaRPr kumimoji="1" lang="zh-SG" altLang="en-US" dirty="0"/>
          </a:p>
        </p:txBody>
      </p:sp>
      <p:sp>
        <p:nvSpPr>
          <p:cNvPr id="2" name="文本框 1">
            <a:extLst>
              <a:ext uri="{FF2B5EF4-FFF2-40B4-BE49-F238E27FC236}">
                <a16:creationId xmlns:a16="http://schemas.microsoft.com/office/drawing/2014/main" id="{FC72E32F-6245-6C5D-C38A-22AEB3BA66C7}"/>
              </a:ext>
            </a:extLst>
          </p:cNvPr>
          <p:cNvSpPr txBox="1"/>
          <p:nvPr/>
        </p:nvSpPr>
        <p:spPr>
          <a:xfrm>
            <a:off x="165270" y="3931921"/>
            <a:ext cx="1587294" cy="338554"/>
          </a:xfrm>
          <a:prstGeom prst="rect">
            <a:avLst/>
          </a:prstGeom>
          <a:noFill/>
        </p:spPr>
        <p:txBody>
          <a:bodyPr wrap="none" rtlCol="0">
            <a:spAutoFit/>
          </a:bodyPr>
          <a:lstStyle/>
          <a:p>
            <a:r>
              <a:rPr kumimoji="1" lang="en-US" altLang="zh-SG" sz="1600" i="1" dirty="0"/>
              <a:t>Zali et al., 2024</a:t>
            </a:r>
            <a:endParaRPr kumimoji="1" lang="zh-SG" altLang="en-US" sz="1600" i="1" dirty="0"/>
          </a:p>
        </p:txBody>
      </p:sp>
      <p:sp>
        <p:nvSpPr>
          <p:cNvPr id="10" name="矩形 9">
            <a:extLst>
              <a:ext uri="{FF2B5EF4-FFF2-40B4-BE49-F238E27FC236}">
                <a16:creationId xmlns:a16="http://schemas.microsoft.com/office/drawing/2014/main" id="{0C2E5A10-611A-5D86-8328-5D8B8C673E8B}"/>
              </a:ext>
            </a:extLst>
          </p:cNvPr>
          <p:cNvSpPr/>
          <p:nvPr/>
        </p:nvSpPr>
        <p:spPr>
          <a:xfrm>
            <a:off x="2736006" y="4188671"/>
            <a:ext cx="3875701" cy="103384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SG" altLang="en-US"/>
          </a:p>
        </p:txBody>
      </p:sp>
      <p:sp>
        <p:nvSpPr>
          <p:cNvPr id="12" name="文本框 11">
            <a:extLst>
              <a:ext uri="{FF2B5EF4-FFF2-40B4-BE49-F238E27FC236}">
                <a16:creationId xmlns:a16="http://schemas.microsoft.com/office/drawing/2014/main" id="{0FC39D13-D721-5692-A214-2E28EF0C9CE5}"/>
              </a:ext>
            </a:extLst>
          </p:cNvPr>
          <p:cNvSpPr txBox="1"/>
          <p:nvPr/>
        </p:nvSpPr>
        <p:spPr>
          <a:xfrm>
            <a:off x="310402" y="4523065"/>
            <a:ext cx="1787669" cy="369332"/>
          </a:xfrm>
          <a:prstGeom prst="rect">
            <a:avLst/>
          </a:prstGeom>
          <a:noFill/>
        </p:spPr>
        <p:txBody>
          <a:bodyPr wrap="none" rtlCol="0">
            <a:spAutoFit/>
          </a:bodyPr>
          <a:lstStyle/>
          <a:p>
            <a:pPr algn="r"/>
            <a:r>
              <a:rPr kumimoji="1" lang="en-US" altLang="zh-SG" b="1" dirty="0">
                <a:solidFill>
                  <a:srgbClr val="FF0000"/>
                </a:solidFill>
              </a:rPr>
              <a:t>training input </a:t>
            </a:r>
            <a:endParaRPr kumimoji="1" lang="zh-SG" altLang="en-US" b="1" dirty="0">
              <a:solidFill>
                <a:srgbClr val="FF0000"/>
              </a:solidFill>
            </a:endParaRPr>
          </a:p>
        </p:txBody>
      </p:sp>
      <p:pic>
        <p:nvPicPr>
          <p:cNvPr id="5" name="图片 4">
            <a:extLst>
              <a:ext uri="{FF2B5EF4-FFF2-40B4-BE49-F238E27FC236}">
                <a16:creationId xmlns:a16="http://schemas.microsoft.com/office/drawing/2014/main" id="{579650C4-0CF0-5070-12CC-476988D1CDC3}"/>
              </a:ext>
            </a:extLst>
          </p:cNvPr>
          <p:cNvPicPr>
            <a:picLocks noChangeAspect="1"/>
          </p:cNvPicPr>
          <p:nvPr/>
        </p:nvPicPr>
        <p:blipFill>
          <a:blip r:embed="rId4"/>
          <a:stretch>
            <a:fillRect/>
          </a:stretch>
        </p:blipFill>
        <p:spPr>
          <a:xfrm>
            <a:off x="6737378" y="3079129"/>
            <a:ext cx="5077152" cy="3626536"/>
          </a:xfrm>
          <a:prstGeom prst="rect">
            <a:avLst/>
          </a:prstGeom>
        </p:spPr>
      </p:pic>
    </p:spTree>
    <p:extLst>
      <p:ext uri="{BB962C8B-B14F-4D97-AF65-F5344CB8AC3E}">
        <p14:creationId xmlns:p14="http://schemas.microsoft.com/office/powerpoint/2010/main" val="3296743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animBg="1"/>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图片 1" descr="图形用户界面&#10;&#10;描述已自动生成">
            <a:extLst>
              <a:ext uri="{FF2B5EF4-FFF2-40B4-BE49-F238E27FC236}">
                <a16:creationId xmlns:a16="http://schemas.microsoft.com/office/drawing/2014/main" id="{9B3E43F6-0F00-9629-6E91-C0BC74E47A9F}"/>
              </a:ext>
            </a:extLst>
          </p:cNvPr>
          <p:cNvPicPr>
            <a:picLocks noChangeAspect="1"/>
          </p:cNvPicPr>
          <p:nvPr/>
        </p:nvPicPr>
        <p:blipFill>
          <a:blip r:embed="rId2"/>
          <a:srcRect t="10973"/>
          <a:stretch/>
        </p:blipFill>
        <p:spPr>
          <a:xfrm>
            <a:off x="60018" y="1310825"/>
            <a:ext cx="8409595" cy="2531132"/>
          </a:xfrm>
          <a:prstGeom prst="rect">
            <a:avLst/>
          </a:prstGeom>
        </p:spPr>
      </p:pic>
      <p:sp>
        <p:nvSpPr>
          <p:cNvPr id="4" name="标题 1">
            <a:extLst>
              <a:ext uri="{FF2B5EF4-FFF2-40B4-BE49-F238E27FC236}">
                <a16:creationId xmlns:a16="http://schemas.microsoft.com/office/drawing/2014/main" id="{E3B4E348-CE56-DFED-CA6F-E5093DC67FCC}"/>
              </a:ext>
            </a:extLst>
          </p:cNvPr>
          <p:cNvSpPr>
            <a:spLocks noGrp="1"/>
          </p:cNvSpPr>
          <p:nvPr>
            <p:ph type="title"/>
          </p:nvPr>
        </p:nvSpPr>
        <p:spPr>
          <a:xfrm>
            <a:off x="120117" y="84779"/>
            <a:ext cx="11789229" cy="666271"/>
          </a:xfrm>
        </p:spPr>
        <p:txBody>
          <a:bodyPr>
            <a:normAutofit/>
          </a:bodyPr>
          <a:lstStyle/>
          <a:p>
            <a:r>
              <a:rPr kumimoji="1" lang="en-US" altLang="zh-SG" sz="3600" b="1" dirty="0"/>
              <a:t>Reconstruction &amp; K-means clustering</a:t>
            </a:r>
            <a:endParaRPr kumimoji="1" lang="zh-SG" altLang="en-US" sz="3600" b="1" dirty="0"/>
          </a:p>
        </p:txBody>
      </p:sp>
      <p:sp>
        <p:nvSpPr>
          <p:cNvPr id="9" name="文本框 8">
            <a:extLst>
              <a:ext uri="{FF2B5EF4-FFF2-40B4-BE49-F238E27FC236}">
                <a16:creationId xmlns:a16="http://schemas.microsoft.com/office/drawing/2014/main" id="{C5EF8689-DE1F-36D3-501C-8B247662BA5E}"/>
              </a:ext>
            </a:extLst>
          </p:cNvPr>
          <p:cNvSpPr txBox="1"/>
          <p:nvPr/>
        </p:nvSpPr>
        <p:spPr>
          <a:xfrm>
            <a:off x="1834172" y="1390389"/>
            <a:ext cx="526106" cy="338554"/>
          </a:xfrm>
          <a:prstGeom prst="rect">
            <a:avLst/>
          </a:prstGeom>
          <a:noFill/>
        </p:spPr>
        <p:txBody>
          <a:bodyPr wrap="none" rtlCol="0">
            <a:spAutoFit/>
          </a:bodyPr>
          <a:lstStyle/>
          <a:p>
            <a:r>
              <a:rPr kumimoji="1" lang="en-US" altLang="zh-SG" sz="1600" i="1" dirty="0">
                <a:solidFill>
                  <a:schemeClr val="bg1"/>
                </a:solidFill>
              </a:rPr>
              <a:t>real</a:t>
            </a:r>
            <a:endParaRPr kumimoji="1" lang="zh-SG" altLang="en-US" sz="1600" i="1" dirty="0">
              <a:solidFill>
                <a:schemeClr val="bg1"/>
              </a:solidFill>
            </a:endParaRPr>
          </a:p>
        </p:txBody>
      </p:sp>
      <p:sp>
        <p:nvSpPr>
          <p:cNvPr id="11" name="文本框 10">
            <a:extLst>
              <a:ext uri="{FF2B5EF4-FFF2-40B4-BE49-F238E27FC236}">
                <a16:creationId xmlns:a16="http://schemas.microsoft.com/office/drawing/2014/main" id="{85EC8F37-8EC9-03FD-CCA5-E1DF4A76F371}"/>
              </a:ext>
            </a:extLst>
          </p:cNvPr>
          <p:cNvSpPr txBox="1"/>
          <p:nvPr/>
        </p:nvSpPr>
        <p:spPr>
          <a:xfrm>
            <a:off x="1083205" y="2641801"/>
            <a:ext cx="1428596" cy="338554"/>
          </a:xfrm>
          <a:prstGeom prst="rect">
            <a:avLst/>
          </a:prstGeom>
          <a:noFill/>
        </p:spPr>
        <p:txBody>
          <a:bodyPr wrap="none" rtlCol="0">
            <a:spAutoFit/>
          </a:bodyPr>
          <a:lstStyle/>
          <a:p>
            <a:r>
              <a:rPr kumimoji="1" lang="en-US" altLang="zh-SG" sz="1600" i="1" dirty="0">
                <a:solidFill>
                  <a:schemeClr val="bg1"/>
                </a:solidFill>
              </a:rPr>
              <a:t>reconstructed</a:t>
            </a:r>
            <a:endParaRPr kumimoji="1" lang="zh-SG" altLang="en-US" sz="1600" i="1" dirty="0">
              <a:solidFill>
                <a:schemeClr val="bg1"/>
              </a:solidFill>
            </a:endParaRPr>
          </a:p>
        </p:txBody>
      </p:sp>
      <p:sp>
        <p:nvSpPr>
          <p:cNvPr id="13" name="文本框 12">
            <a:extLst>
              <a:ext uri="{FF2B5EF4-FFF2-40B4-BE49-F238E27FC236}">
                <a16:creationId xmlns:a16="http://schemas.microsoft.com/office/drawing/2014/main" id="{374D8FDF-AB1E-A3A7-A22B-D51E13C05AA4}"/>
              </a:ext>
            </a:extLst>
          </p:cNvPr>
          <p:cNvSpPr txBox="1"/>
          <p:nvPr/>
        </p:nvSpPr>
        <p:spPr>
          <a:xfrm>
            <a:off x="4695712" y="1390389"/>
            <a:ext cx="526106" cy="338554"/>
          </a:xfrm>
          <a:prstGeom prst="rect">
            <a:avLst/>
          </a:prstGeom>
          <a:noFill/>
        </p:spPr>
        <p:txBody>
          <a:bodyPr wrap="none" rtlCol="0">
            <a:spAutoFit/>
          </a:bodyPr>
          <a:lstStyle/>
          <a:p>
            <a:r>
              <a:rPr kumimoji="1" lang="en-US" altLang="zh-SG" sz="1600" i="1" dirty="0">
                <a:solidFill>
                  <a:schemeClr val="bg1"/>
                </a:solidFill>
              </a:rPr>
              <a:t>real</a:t>
            </a:r>
            <a:endParaRPr kumimoji="1" lang="zh-SG" altLang="en-US" sz="1600" i="1" dirty="0">
              <a:solidFill>
                <a:schemeClr val="bg1"/>
              </a:solidFill>
            </a:endParaRPr>
          </a:p>
        </p:txBody>
      </p:sp>
      <p:sp>
        <p:nvSpPr>
          <p:cNvPr id="15" name="文本框 14">
            <a:extLst>
              <a:ext uri="{FF2B5EF4-FFF2-40B4-BE49-F238E27FC236}">
                <a16:creationId xmlns:a16="http://schemas.microsoft.com/office/drawing/2014/main" id="{E185B393-54F4-3BAD-365C-B96AFC8B00F3}"/>
              </a:ext>
            </a:extLst>
          </p:cNvPr>
          <p:cNvSpPr txBox="1"/>
          <p:nvPr/>
        </p:nvSpPr>
        <p:spPr>
          <a:xfrm>
            <a:off x="3894209" y="2641801"/>
            <a:ext cx="1428596" cy="338554"/>
          </a:xfrm>
          <a:prstGeom prst="rect">
            <a:avLst/>
          </a:prstGeom>
          <a:noFill/>
        </p:spPr>
        <p:txBody>
          <a:bodyPr wrap="none" rtlCol="0">
            <a:spAutoFit/>
          </a:bodyPr>
          <a:lstStyle/>
          <a:p>
            <a:r>
              <a:rPr kumimoji="1" lang="en-US" altLang="zh-SG" sz="1600" i="1" dirty="0">
                <a:solidFill>
                  <a:schemeClr val="bg1"/>
                </a:solidFill>
              </a:rPr>
              <a:t>reconstructed</a:t>
            </a:r>
            <a:endParaRPr kumimoji="1" lang="zh-SG" altLang="en-US" sz="1600" i="1" dirty="0">
              <a:solidFill>
                <a:schemeClr val="bg1"/>
              </a:solidFill>
            </a:endParaRPr>
          </a:p>
        </p:txBody>
      </p:sp>
      <p:sp>
        <p:nvSpPr>
          <p:cNvPr id="16" name="文本框 15">
            <a:extLst>
              <a:ext uri="{FF2B5EF4-FFF2-40B4-BE49-F238E27FC236}">
                <a16:creationId xmlns:a16="http://schemas.microsoft.com/office/drawing/2014/main" id="{B1849B29-C0A2-F865-3281-BA55E3D735AF}"/>
              </a:ext>
            </a:extLst>
          </p:cNvPr>
          <p:cNvSpPr txBox="1"/>
          <p:nvPr/>
        </p:nvSpPr>
        <p:spPr>
          <a:xfrm>
            <a:off x="7368723" y="1390389"/>
            <a:ext cx="526106" cy="338554"/>
          </a:xfrm>
          <a:prstGeom prst="rect">
            <a:avLst/>
          </a:prstGeom>
          <a:noFill/>
        </p:spPr>
        <p:txBody>
          <a:bodyPr wrap="none" rtlCol="0">
            <a:spAutoFit/>
          </a:bodyPr>
          <a:lstStyle/>
          <a:p>
            <a:r>
              <a:rPr kumimoji="1" lang="en-US" altLang="zh-SG" sz="1600" i="1" dirty="0">
                <a:solidFill>
                  <a:schemeClr val="bg1"/>
                </a:solidFill>
              </a:rPr>
              <a:t>real</a:t>
            </a:r>
            <a:endParaRPr kumimoji="1" lang="zh-SG" altLang="en-US" sz="1600" i="1" dirty="0">
              <a:solidFill>
                <a:schemeClr val="bg1"/>
              </a:solidFill>
            </a:endParaRPr>
          </a:p>
        </p:txBody>
      </p:sp>
      <p:sp>
        <p:nvSpPr>
          <p:cNvPr id="17" name="文本框 16">
            <a:extLst>
              <a:ext uri="{FF2B5EF4-FFF2-40B4-BE49-F238E27FC236}">
                <a16:creationId xmlns:a16="http://schemas.microsoft.com/office/drawing/2014/main" id="{35AEE67B-0961-135B-9498-8B7E6E34C80E}"/>
              </a:ext>
            </a:extLst>
          </p:cNvPr>
          <p:cNvSpPr txBox="1"/>
          <p:nvPr/>
        </p:nvSpPr>
        <p:spPr>
          <a:xfrm>
            <a:off x="6559151" y="2644407"/>
            <a:ext cx="1428596" cy="338554"/>
          </a:xfrm>
          <a:prstGeom prst="rect">
            <a:avLst/>
          </a:prstGeom>
          <a:noFill/>
        </p:spPr>
        <p:txBody>
          <a:bodyPr wrap="none" rtlCol="0">
            <a:spAutoFit/>
          </a:bodyPr>
          <a:lstStyle/>
          <a:p>
            <a:r>
              <a:rPr kumimoji="1" lang="en-US" altLang="zh-SG" sz="1600" i="1" dirty="0">
                <a:solidFill>
                  <a:schemeClr val="bg1"/>
                </a:solidFill>
              </a:rPr>
              <a:t>reconstructed</a:t>
            </a:r>
            <a:endParaRPr kumimoji="1" lang="zh-SG" altLang="en-US" sz="1600" i="1" dirty="0">
              <a:solidFill>
                <a:schemeClr val="bg1"/>
              </a:solidFill>
            </a:endParaRPr>
          </a:p>
        </p:txBody>
      </p:sp>
      <p:sp>
        <p:nvSpPr>
          <p:cNvPr id="18" name="文本框 17">
            <a:extLst>
              <a:ext uri="{FF2B5EF4-FFF2-40B4-BE49-F238E27FC236}">
                <a16:creationId xmlns:a16="http://schemas.microsoft.com/office/drawing/2014/main" id="{68A74E16-A8A9-4EA9-2710-7BD1A4445AC0}"/>
              </a:ext>
            </a:extLst>
          </p:cNvPr>
          <p:cNvSpPr txBox="1"/>
          <p:nvPr/>
        </p:nvSpPr>
        <p:spPr>
          <a:xfrm>
            <a:off x="2502778" y="765331"/>
            <a:ext cx="3980577" cy="369332"/>
          </a:xfrm>
          <a:prstGeom prst="rect">
            <a:avLst/>
          </a:prstGeom>
          <a:noFill/>
        </p:spPr>
        <p:txBody>
          <a:bodyPr wrap="none" rtlCol="0">
            <a:spAutoFit/>
          </a:bodyPr>
          <a:lstStyle/>
          <a:p>
            <a:r>
              <a:rPr kumimoji="1" lang="en-US" altLang="zh-SG" dirty="0"/>
              <a:t>Examples of spectrum reconstruction</a:t>
            </a:r>
            <a:endParaRPr kumimoji="1" lang="zh-SG" altLang="en-US" dirty="0"/>
          </a:p>
        </p:txBody>
      </p:sp>
      <p:sp>
        <p:nvSpPr>
          <p:cNvPr id="19" name="文本框 18">
            <a:extLst>
              <a:ext uri="{FF2B5EF4-FFF2-40B4-BE49-F238E27FC236}">
                <a16:creationId xmlns:a16="http://schemas.microsoft.com/office/drawing/2014/main" id="{81E9A10A-E8C9-3D9F-D42D-9117FD5D18C1}"/>
              </a:ext>
            </a:extLst>
          </p:cNvPr>
          <p:cNvSpPr txBox="1"/>
          <p:nvPr/>
        </p:nvSpPr>
        <p:spPr>
          <a:xfrm>
            <a:off x="196995" y="3920540"/>
            <a:ext cx="7635424" cy="369332"/>
          </a:xfrm>
          <a:prstGeom prst="rect">
            <a:avLst/>
          </a:prstGeom>
          <a:noFill/>
        </p:spPr>
        <p:txBody>
          <a:bodyPr wrap="none" rtlCol="0">
            <a:spAutoFit/>
          </a:bodyPr>
          <a:lstStyle/>
          <a:p>
            <a:r>
              <a:rPr kumimoji="1" lang="en-US" altLang="zh-SG" b="1" dirty="0"/>
              <a:t>t-SNE visualization</a:t>
            </a:r>
            <a:r>
              <a:rPr kumimoji="1" lang="en-US" altLang="zh-SG" dirty="0"/>
              <a:t>: high-dimension (</a:t>
            </a:r>
            <a:r>
              <a:rPr kumimoji="1" lang="en-US" altLang="zh-SG" i="1" dirty="0"/>
              <a:t>24</a:t>
            </a:r>
            <a:r>
              <a:rPr kumimoji="1" lang="en-US" altLang="zh-SG" dirty="0"/>
              <a:t>) to low-dimension (</a:t>
            </a:r>
            <a:r>
              <a:rPr kumimoji="1" lang="en-US" altLang="zh-SG" i="1" dirty="0"/>
              <a:t>2</a:t>
            </a:r>
            <a:r>
              <a:rPr kumimoji="1" lang="en-US" altLang="zh-SG" dirty="0"/>
              <a:t>) projection</a:t>
            </a:r>
            <a:endParaRPr kumimoji="1" lang="zh-SG" altLang="en-US" dirty="0"/>
          </a:p>
        </p:txBody>
      </p:sp>
      <p:sp>
        <p:nvSpPr>
          <p:cNvPr id="20" name="文本框 19">
            <a:extLst>
              <a:ext uri="{FF2B5EF4-FFF2-40B4-BE49-F238E27FC236}">
                <a16:creationId xmlns:a16="http://schemas.microsoft.com/office/drawing/2014/main" id="{5FCE12FD-49BB-8162-0009-8CB785D5ADC7}"/>
              </a:ext>
            </a:extLst>
          </p:cNvPr>
          <p:cNvSpPr txBox="1"/>
          <p:nvPr/>
        </p:nvSpPr>
        <p:spPr>
          <a:xfrm>
            <a:off x="196995" y="4368455"/>
            <a:ext cx="2210862" cy="369332"/>
          </a:xfrm>
          <a:prstGeom prst="rect">
            <a:avLst/>
          </a:prstGeom>
          <a:noFill/>
        </p:spPr>
        <p:txBody>
          <a:bodyPr wrap="none" rtlCol="0">
            <a:spAutoFit/>
          </a:bodyPr>
          <a:lstStyle/>
          <a:p>
            <a:r>
              <a:rPr kumimoji="1" lang="en-US" altLang="zh-SG" b="1" dirty="0"/>
              <a:t>K-means</a:t>
            </a:r>
            <a:r>
              <a:rPr kumimoji="1" lang="en-US" altLang="zh-SG" dirty="0"/>
              <a:t> clustering</a:t>
            </a:r>
          </a:p>
        </p:txBody>
      </p:sp>
      <p:sp>
        <p:nvSpPr>
          <p:cNvPr id="39" name="文本框 38">
            <a:extLst>
              <a:ext uri="{FF2B5EF4-FFF2-40B4-BE49-F238E27FC236}">
                <a16:creationId xmlns:a16="http://schemas.microsoft.com/office/drawing/2014/main" id="{D994CA98-8CA5-CD6C-06CE-4AF348DA30A7}"/>
              </a:ext>
            </a:extLst>
          </p:cNvPr>
          <p:cNvSpPr txBox="1"/>
          <p:nvPr/>
        </p:nvSpPr>
        <p:spPr>
          <a:xfrm>
            <a:off x="8010764" y="765331"/>
            <a:ext cx="4134465" cy="369332"/>
          </a:xfrm>
          <a:prstGeom prst="rect">
            <a:avLst/>
          </a:prstGeom>
          <a:noFill/>
        </p:spPr>
        <p:txBody>
          <a:bodyPr wrap="none" rtlCol="0">
            <a:spAutoFit/>
          </a:bodyPr>
          <a:lstStyle/>
          <a:p>
            <a:r>
              <a:rPr kumimoji="1" lang="en-US" altLang="zh-SG" dirty="0"/>
              <a:t>Determine cluster number by “L-curve”</a:t>
            </a:r>
            <a:endParaRPr kumimoji="1" lang="zh-SG" altLang="en-US" dirty="0"/>
          </a:p>
        </p:txBody>
      </p:sp>
      <p:sp>
        <p:nvSpPr>
          <p:cNvPr id="41" name="右箭头 40">
            <a:extLst>
              <a:ext uri="{FF2B5EF4-FFF2-40B4-BE49-F238E27FC236}">
                <a16:creationId xmlns:a16="http://schemas.microsoft.com/office/drawing/2014/main" id="{57F2F576-5ED5-639E-DEB8-DEAB5CDC8461}"/>
              </a:ext>
            </a:extLst>
          </p:cNvPr>
          <p:cNvSpPr/>
          <p:nvPr/>
        </p:nvSpPr>
        <p:spPr>
          <a:xfrm>
            <a:off x="7158241" y="5349822"/>
            <a:ext cx="290717" cy="33855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SG" altLang="en-US"/>
          </a:p>
        </p:txBody>
      </p:sp>
      <p:sp>
        <p:nvSpPr>
          <p:cNvPr id="42" name="文本框 41">
            <a:extLst>
              <a:ext uri="{FF2B5EF4-FFF2-40B4-BE49-F238E27FC236}">
                <a16:creationId xmlns:a16="http://schemas.microsoft.com/office/drawing/2014/main" id="{242E757A-7694-0C57-6381-FE85276B7AA5}"/>
              </a:ext>
            </a:extLst>
          </p:cNvPr>
          <p:cNvSpPr txBox="1"/>
          <p:nvPr/>
        </p:nvSpPr>
        <p:spPr>
          <a:xfrm>
            <a:off x="3880813" y="4334774"/>
            <a:ext cx="2133918" cy="369332"/>
          </a:xfrm>
          <a:prstGeom prst="rect">
            <a:avLst/>
          </a:prstGeom>
          <a:noFill/>
        </p:spPr>
        <p:txBody>
          <a:bodyPr wrap="none" rtlCol="0">
            <a:spAutoFit/>
          </a:bodyPr>
          <a:lstStyle/>
          <a:p>
            <a:r>
              <a:rPr kumimoji="1" lang="en-US" altLang="zh-SG" b="1" dirty="0">
                <a:solidFill>
                  <a:srgbClr val="FF0000"/>
                </a:solidFill>
              </a:rPr>
              <a:t>before fine tuning</a:t>
            </a:r>
            <a:endParaRPr kumimoji="1" lang="zh-SG" altLang="en-US" b="1" dirty="0">
              <a:solidFill>
                <a:srgbClr val="FF0000"/>
              </a:solidFill>
            </a:endParaRPr>
          </a:p>
        </p:txBody>
      </p:sp>
      <p:sp>
        <p:nvSpPr>
          <p:cNvPr id="43" name="文本框 42">
            <a:extLst>
              <a:ext uri="{FF2B5EF4-FFF2-40B4-BE49-F238E27FC236}">
                <a16:creationId xmlns:a16="http://schemas.microsoft.com/office/drawing/2014/main" id="{0F162291-A9D6-CEAC-E9D3-3AB6A998C6E9}"/>
              </a:ext>
            </a:extLst>
          </p:cNvPr>
          <p:cNvSpPr txBox="1"/>
          <p:nvPr/>
        </p:nvSpPr>
        <p:spPr>
          <a:xfrm>
            <a:off x="8744280" y="4334774"/>
            <a:ext cx="1928733" cy="369332"/>
          </a:xfrm>
          <a:prstGeom prst="rect">
            <a:avLst/>
          </a:prstGeom>
          <a:noFill/>
        </p:spPr>
        <p:txBody>
          <a:bodyPr wrap="none" rtlCol="0">
            <a:spAutoFit/>
          </a:bodyPr>
          <a:lstStyle/>
          <a:p>
            <a:r>
              <a:rPr kumimoji="1" lang="en-US" altLang="zh-SG" b="1" dirty="0">
                <a:solidFill>
                  <a:srgbClr val="FF0000"/>
                </a:solidFill>
              </a:rPr>
              <a:t>after fine tuning</a:t>
            </a:r>
            <a:endParaRPr kumimoji="1" lang="zh-SG" altLang="en-US" b="1" dirty="0">
              <a:solidFill>
                <a:srgbClr val="FF0000"/>
              </a:solidFill>
            </a:endParaRPr>
          </a:p>
        </p:txBody>
      </p:sp>
      <p:pic>
        <p:nvPicPr>
          <p:cNvPr id="3" name="图片 2" descr="图表, 折线图&#10;&#10;描述已自动生成">
            <a:extLst>
              <a:ext uri="{FF2B5EF4-FFF2-40B4-BE49-F238E27FC236}">
                <a16:creationId xmlns:a16="http://schemas.microsoft.com/office/drawing/2014/main" id="{B2758E1A-7B65-626C-FE01-EF81F6EAC653}"/>
              </a:ext>
            </a:extLst>
          </p:cNvPr>
          <p:cNvPicPr>
            <a:picLocks noChangeAspect="1"/>
          </p:cNvPicPr>
          <p:nvPr/>
        </p:nvPicPr>
        <p:blipFill>
          <a:blip r:embed="rId3"/>
          <a:stretch>
            <a:fillRect/>
          </a:stretch>
        </p:blipFill>
        <p:spPr>
          <a:xfrm>
            <a:off x="8469613" y="1310826"/>
            <a:ext cx="3574799" cy="2553428"/>
          </a:xfrm>
          <a:prstGeom prst="rect">
            <a:avLst/>
          </a:prstGeom>
        </p:spPr>
      </p:pic>
      <p:pic>
        <p:nvPicPr>
          <p:cNvPr id="12" name="图片 11">
            <a:extLst>
              <a:ext uri="{FF2B5EF4-FFF2-40B4-BE49-F238E27FC236}">
                <a16:creationId xmlns:a16="http://schemas.microsoft.com/office/drawing/2014/main" id="{C1B2D26C-46BF-00BB-983F-9C5DB76942CD}"/>
              </a:ext>
            </a:extLst>
          </p:cNvPr>
          <p:cNvPicPr>
            <a:picLocks noChangeAspect="1"/>
          </p:cNvPicPr>
          <p:nvPr/>
        </p:nvPicPr>
        <p:blipFill>
          <a:blip r:embed="rId4"/>
          <a:stretch>
            <a:fillRect/>
          </a:stretch>
        </p:blipFill>
        <p:spPr>
          <a:xfrm>
            <a:off x="7701465" y="4879737"/>
            <a:ext cx="4186806" cy="1893484"/>
          </a:xfrm>
          <a:prstGeom prst="rect">
            <a:avLst/>
          </a:prstGeom>
        </p:spPr>
      </p:pic>
      <p:pic>
        <p:nvPicPr>
          <p:cNvPr id="5" name="图片 4">
            <a:extLst>
              <a:ext uri="{FF2B5EF4-FFF2-40B4-BE49-F238E27FC236}">
                <a16:creationId xmlns:a16="http://schemas.microsoft.com/office/drawing/2014/main" id="{557D7B9D-57B5-6DBA-6052-DB13A5B03D87}"/>
              </a:ext>
            </a:extLst>
          </p:cNvPr>
          <p:cNvPicPr>
            <a:picLocks noChangeAspect="1"/>
          </p:cNvPicPr>
          <p:nvPr/>
        </p:nvPicPr>
        <p:blipFill>
          <a:blip r:embed="rId5"/>
          <a:srcRect t="1891"/>
          <a:stretch/>
        </p:blipFill>
        <p:spPr>
          <a:xfrm>
            <a:off x="2718928" y="4757421"/>
            <a:ext cx="4186806" cy="1917173"/>
          </a:xfrm>
          <a:prstGeom prst="rect">
            <a:avLst/>
          </a:prstGeom>
        </p:spPr>
      </p:pic>
    </p:spTree>
    <p:extLst>
      <p:ext uri="{BB962C8B-B14F-4D97-AF65-F5344CB8AC3E}">
        <p14:creationId xmlns:p14="http://schemas.microsoft.com/office/powerpoint/2010/main" val="1340662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39" grpId="0"/>
      <p:bldP spid="41" grpId="0" animBg="1"/>
      <p:bldP spid="42" grpId="0"/>
      <p:bldP spid="43" grpId="0"/>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83D0DE-81BA-1DB7-BA74-8F69B8B22154}"/>
              </a:ext>
            </a:extLst>
          </p:cNvPr>
          <p:cNvSpPr>
            <a:spLocks noGrp="1"/>
          </p:cNvSpPr>
          <p:nvPr>
            <p:ph type="title"/>
          </p:nvPr>
        </p:nvSpPr>
        <p:spPr>
          <a:xfrm>
            <a:off x="120117" y="84779"/>
            <a:ext cx="11789229" cy="666271"/>
          </a:xfrm>
        </p:spPr>
        <p:txBody>
          <a:bodyPr>
            <a:normAutofit/>
          </a:bodyPr>
          <a:lstStyle/>
          <a:p>
            <a:r>
              <a:rPr kumimoji="1" lang="en-US" altLang="zh-SG" sz="3600" b="1" dirty="0" err="1"/>
              <a:t>Subclustering</a:t>
            </a:r>
            <a:r>
              <a:rPr kumimoji="1" lang="en-US" altLang="zh-SG" sz="3600" b="1" dirty="0"/>
              <a:t> for Cluster 3 with </a:t>
            </a:r>
            <a:r>
              <a:rPr kumimoji="1" lang="en-US" altLang="zh-SG" sz="3600" b="1" dirty="0">
                <a:solidFill>
                  <a:srgbClr val="0070C0"/>
                </a:solidFill>
              </a:rPr>
              <a:t>8667</a:t>
            </a:r>
            <a:r>
              <a:rPr kumimoji="1" lang="en-US" altLang="zh-SG" sz="3600" b="1" dirty="0"/>
              <a:t> data</a:t>
            </a:r>
            <a:endParaRPr kumimoji="1" lang="zh-SG" altLang="en-US" sz="3600" b="1" dirty="0"/>
          </a:p>
        </p:txBody>
      </p:sp>
      <p:sp>
        <p:nvSpPr>
          <p:cNvPr id="8" name="文本框 7">
            <a:extLst>
              <a:ext uri="{FF2B5EF4-FFF2-40B4-BE49-F238E27FC236}">
                <a16:creationId xmlns:a16="http://schemas.microsoft.com/office/drawing/2014/main" id="{B67EDF51-3645-4776-4A49-164079A990D7}"/>
              </a:ext>
            </a:extLst>
          </p:cNvPr>
          <p:cNvSpPr txBox="1"/>
          <p:nvPr/>
        </p:nvSpPr>
        <p:spPr>
          <a:xfrm>
            <a:off x="2200611" y="915695"/>
            <a:ext cx="5109091" cy="369332"/>
          </a:xfrm>
          <a:prstGeom prst="rect">
            <a:avLst/>
          </a:prstGeom>
          <a:noFill/>
        </p:spPr>
        <p:txBody>
          <a:bodyPr wrap="none" rtlCol="0">
            <a:spAutoFit/>
          </a:bodyPr>
          <a:lstStyle/>
          <a:p>
            <a:r>
              <a:rPr kumimoji="1" lang="en-US" altLang="zh-SG" dirty="0"/>
              <a:t>Much enlarged dataset (</a:t>
            </a:r>
            <a:r>
              <a:rPr kumimoji="1" lang="en-US" altLang="zh-SG" b="1" dirty="0">
                <a:solidFill>
                  <a:srgbClr val="0070C0"/>
                </a:solidFill>
              </a:rPr>
              <a:t>Previously: 1532 data</a:t>
            </a:r>
            <a:r>
              <a:rPr kumimoji="1" lang="en-US" altLang="zh-SG" dirty="0"/>
              <a:t>)</a:t>
            </a:r>
            <a:endParaRPr kumimoji="1" lang="zh-SG" altLang="en-US" dirty="0"/>
          </a:p>
        </p:txBody>
      </p:sp>
      <p:sp>
        <p:nvSpPr>
          <p:cNvPr id="10" name="文本框 9">
            <a:extLst>
              <a:ext uri="{FF2B5EF4-FFF2-40B4-BE49-F238E27FC236}">
                <a16:creationId xmlns:a16="http://schemas.microsoft.com/office/drawing/2014/main" id="{3FD365D0-573F-39BD-C59C-75BFB684433F}"/>
              </a:ext>
            </a:extLst>
          </p:cNvPr>
          <p:cNvSpPr txBox="1"/>
          <p:nvPr/>
        </p:nvSpPr>
        <p:spPr>
          <a:xfrm>
            <a:off x="1173441" y="4096287"/>
            <a:ext cx="1967205" cy="369332"/>
          </a:xfrm>
          <a:prstGeom prst="rect">
            <a:avLst/>
          </a:prstGeom>
          <a:noFill/>
        </p:spPr>
        <p:txBody>
          <a:bodyPr wrap="none" rtlCol="0">
            <a:spAutoFit/>
          </a:bodyPr>
          <a:lstStyle/>
          <a:p>
            <a:r>
              <a:rPr kumimoji="1" lang="en-US" altLang="zh-SG" dirty="0"/>
              <a:t>before fine tuning</a:t>
            </a:r>
            <a:endParaRPr kumimoji="1" lang="zh-SG" altLang="en-US" dirty="0"/>
          </a:p>
        </p:txBody>
      </p:sp>
      <p:sp>
        <p:nvSpPr>
          <p:cNvPr id="11" name="文本框 10">
            <a:extLst>
              <a:ext uri="{FF2B5EF4-FFF2-40B4-BE49-F238E27FC236}">
                <a16:creationId xmlns:a16="http://schemas.microsoft.com/office/drawing/2014/main" id="{DD02DE36-05C0-6E97-540A-BF366E42E832}"/>
              </a:ext>
            </a:extLst>
          </p:cNvPr>
          <p:cNvSpPr txBox="1"/>
          <p:nvPr/>
        </p:nvSpPr>
        <p:spPr>
          <a:xfrm>
            <a:off x="5208577" y="4096287"/>
            <a:ext cx="1774845" cy="369332"/>
          </a:xfrm>
          <a:prstGeom prst="rect">
            <a:avLst/>
          </a:prstGeom>
          <a:noFill/>
        </p:spPr>
        <p:txBody>
          <a:bodyPr wrap="none" rtlCol="0">
            <a:spAutoFit/>
          </a:bodyPr>
          <a:lstStyle/>
          <a:p>
            <a:r>
              <a:rPr kumimoji="1" lang="en-US" altLang="zh-SG" dirty="0"/>
              <a:t>after fine tuning</a:t>
            </a:r>
            <a:endParaRPr kumimoji="1" lang="zh-SG" altLang="en-US" dirty="0"/>
          </a:p>
        </p:txBody>
      </p:sp>
      <p:sp>
        <p:nvSpPr>
          <p:cNvPr id="13" name="文本框 12">
            <a:extLst>
              <a:ext uri="{FF2B5EF4-FFF2-40B4-BE49-F238E27FC236}">
                <a16:creationId xmlns:a16="http://schemas.microsoft.com/office/drawing/2014/main" id="{FD59DF82-C5B7-9A4A-4F83-6F6311A02B15}"/>
              </a:ext>
            </a:extLst>
          </p:cNvPr>
          <p:cNvSpPr txBox="1"/>
          <p:nvPr/>
        </p:nvSpPr>
        <p:spPr>
          <a:xfrm>
            <a:off x="902376" y="1567203"/>
            <a:ext cx="503664" cy="307777"/>
          </a:xfrm>
          <a:prstGeom prst="rect">
            <a:avLst/>
          </a:prstGeom>
          <a:noFill/>
        </p:spPr>
        <p:txBody>
          <a:bodyPr wrap="none" rtlCol="0">
            <a:spAutoFit/>
          </a:bodyPr>
          <a:lstStyle/>
          <a:p>
            <a:r>
              <a:rPr kumimoji="1" lang="en-US" altLang="zh-SG" sz="1400" b="1" i="1" dirty="0"/>
              <a:t>real</a:t>
            </a:r>
            <a:endParaRPr kumimoji="1" lang="zh-SG" altLang="en-US" sz="1400" b="1" i="1" dirty="0"/>
          </a:p>
        </p:txBody>
      </p:sp>
      <p:sp>
        <p:nvSpPr>
          <p:cNvPr id="14" name="文本框 13">
            <a:extLst>
              <a:ext uri="{FF2B5EF4-FFF2-40B4-BE49-F238E27FC236}">
                <a16:creationId xmlns:a16="http://schemas.microsoft.com/office/drawing/2014/main" id="{CC6FEE63-E131-3A08-83B4-6C0D145D9C9C}"/>
              </a:ext>
            </a:extLst>
          </p:cNvPr>
          <p:cNvSpPr txBox="1"/>
          <p:nvPr/>
        </p:nvSpPr>
        <p:spPr>
          <a:xfrm>
            <a:off x="59858" y="2721649"/>
            <a:ext cx="1377301" cy="307777"/>
          </a:xfrm>
          <a:prstGeom prst="rect">
            <a:avLst/>
          </a:prstGeom>
          <a:noFill/>
        </p:spPr>
        <p:txBody>
          <a:bodyPr wrap="none" rtlCol="0">
            <a:spAutoFit/>
          </a:bodyPr>
          <a:lstStyle/>
          <a:p>
            <a:pPr algn="r"/>
            <a:r>
              <a:rPr kumimoji="1" lang="en-US" altLang="zh-SG" sz="1400" b="1" i="1" dirty="0"/>
              <a:t>reconstructed</a:t>
            </a:r>
            <a:endParaRPr kumimoji="1" lang="zh-SG" altLang="en-US" sz="1400" b="1" i="1" dirty="0"/>
          </a:p>
        </p:txBody>
      </p:sp>
      <p:pic>
        <p:nvPicPr>
          <p:cNvPr id="6" name="图片 5">
            <a:extLst>
              <a:ext uri="{FF2B5EF4-FFF2-40B4-BE49-F238E27FC236}">
                <a16:creationId xmlns:a16="http://schemas.microsoft.com/office/drawing/2014/main" id="{D90E1824-91DA-6A80-EBB0-6DF5D9295CF0}"/>
              </a:ext>
            </a:extLst>
          </p:cNvPr>
          <p:cNvPicPr>
            <a:picLocks noChangeAspect="1"/>
          </p:cNvPicPr>
          <p:nvPr/>
        </p:nvPicPr>
        <p:blipFill>
          <a:blip r:embed="rId2"/>
          <a:srcRect r="41088"/>
          <a:stretch/>
        </p:blipFill>
        <p:spPr>
          <a:xfrm>
            <a:off x="1511554" y="1501674"/>
            <a:ext cx="6487204" cy="2382788"/>
          </a:xfrm>
          <a:prstGeom prst="rect">
            <a:avLst/>
          </a:prstGeom>
        </p:spPr>
      </p:pic>
      <p:pic>
        <p:nvPicPr>
          <p:cNvPr id="15" name="图片 14">
            <a:extLst>
              <a:ext uri="{FF2B5EF4-FFF2-40B4-BE49-F238E27FC236}">
                <a16:creationId xmlns:a16="http://schemas.microsoft.com/office/drawing/2014/main" id="{ACE44B6F-185C-EBF0-8083-7E425671A07A}"/>
              </a:ext>
            </a:extLst>
          </p:cNvPr>
          <p:cNvPicPr>
            <a:picLocks noChangeAspect="1"/>
          </p:cNvPicPr>
          <p:nvPr/>
        </p:nvPicPr>
        <p:blipFill>
          <a:blip r:embed="rId3"/>
          <a:stretch>
            <a:fillRect/>
          </a:stretch>
        </p:blipFill>
        <p:spPr>
          <a:xfrm>
            <a:off x="7869055" y="3854636"/>
            <a:ext cx="4261731" cy="2949503"/>
          </a:xfrm>
          <a:prstGeom prst="rect">
            <a:avLst/>
          </a:prstGeom>
        </p:spPr>
      </p:pic>
      <p:pic>
        <p:nvPicPr>
          <p:cNvPr id="16" name="图片 15">
            <a:extLst>
              <a:ext uri="{FF2B5EF4-FFF2-40B4-BE49-F238E27FC236}">
                <a16:creationId xmlns:a16="http://schemas.microsoft.com/office/drawing/2014/main" id="{70213B95-47A1-F982-E0EA-45E86CDC2207}"/>
              </a:ext>
            </a:extLst>
          </p:cNvPr>
          <p:cNvPicPr>
            <a:picLocks noChangeAspect="1"/>
          </p:cNvPicPr>
          <p:nvPr/>
        </p:nvPicPr>
        <p:blipFill>
          <a:blip r:embed="rId4"/>
          <a:stretch>
            <a:fillRect/>
          </a:stretch>
        </p:blipFill>
        <p:spPr>
          <a:xfrm>
            <a:off x="61214" y="4529581"/>
            <a:ext cx="3786365" cy="1735051"/>
          </a:xfrm>
          <a:prstGeom prst="rect">
            <a:avLst/>
          </a:prstGeom>
        </p:spPr>
      </p:pic>
      <p:pic>
        <p:nvPicPr>
          <p:cNvPr id="17" name="图片 16">
            <a:extLst>
              <a:ext uri="{FF2B5EF4-FFF2-40B4-BE49-F238E27FC236}">
                <a16:creationId xmlns:a16="http://schemas.microsoft.com/office/drawing/2014/main" id="{AAAB1076-6639-9157-F517-65710482172A}"/>
              </a:ext>
            </a:extLst>
          </p:cNvPr>
          <p:cNvPicPr>
            <a:picLocks noChangeAspect="1"/>
          </p:cNvPicPr>
          <p:nvPr/>
        </p:nvPicPr>
        <p:blipFill>
          <a:blip r:embed="rId5"/>
          <a:stretch>
            <a:fillRect/>
          </a:stretch>
        </p:blipFill>
        <p:spPr>
          <a:xfrm>
            <a:off x="3906963" y="4596467"/>
            <a:ext cx="3786365" cy="1735051"/>
          </a:xfrm>
          <a:prstGeom prst="rect">
            <a:avLst/>
          </a:prstGeom>
        </p:spPr>
      </p:pic>
      <p:sp>
        <p:nvSpPr>
          <p:cNvPr id="12" name="右箭头 11">
            <a:extLst>
              <a:ext uri="{FF2B5EF4-FFF2-40B4-BE49-F238E27FC236}">
                <a16:creationId xmlns:a16="http://schemas.microsoft.com/office/drawing/2014/main" id="{370BF569-D313-1C19-F21A-734713B3B408}"/>
              </a:ext>
            </a:extLst>
          </p:cNvPr>
          <p:cNvSpPr/>
          <p:nvPr/>
        </p:nvSpPr>
        <p:spPr>
          <a:xfrm>
            <a:off x="3737851" y="5215339"/>
            <a:ext cx="290717" cy="33855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SG" altLang="en-US"/>
          </a:p>
        </p:txBody>
      </p:sp>
      <p:pic>
        <p:nvPicPr>
          <p:cNvPr id="18" name="图片 17">
            <a:extLst>
              <a:ext uri="{FF2B5EF4-FFF2-40B4-BE49-F238E27FC236}">
                <a16:creationId xmlns:a16="http://schemas.microsoft.com/office/drawing/2014/main" id="{BA39D74B-E6CF-E8D4-486C-2F62E4BB187A}"/>
              </a:ext>
            </a:extLst>
          </p:cNvPr>
          <p:cNvPicPr>
            <a:picLocks noChangeAspect="1"/>
          </p:cNvPicPr>
          <p:nvPr/>
        </p:nvPicPr>
        <p:blipFill>
          <a:blip r:embed="rId6"/>
          <a:stretch>
            <a:fillRect/>
          </a:stretch>
        </p:blipFill>
        <p:spPr>
          <a:xfrm>
            <a:off x="7998758" y="812277"/>
            <a:ext cx="3983328" cy="2836963"/>
          </a:xfrm>
          <a:prstGeom prst="rect">
            <a:avLst/>
          </a:prstGeom>
        </p:spPr>
      </p:pic>
    </p:spTree>
    <p:extLst>
      <p:ext uri="{BB962C8B-B14F-4D97-AF65-F5344CB8AC3E}">
        <p14:creationId xmlns:p14="http://schemas.microsoft.com/office/powerpoint/2010/main" val="1535126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70535D99-CF68-DC2D-74E1-DC967A8237A3}"/>
              </a:ext>
            </a:extLst>
          </p:cNvPr>
          <p:cNvSpPr txBox="1">
            <a:spLocks/>
          </p:cNvSpPr>
          <p:nvPr/>
        </p:nvSpPr>
        <p:spPr>
          <a:xfrm>
            <a:off x="171450" y="84590"/>
            <a:ext cx="11849100" cy="7110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altLang="zh-SG" sz="3600" dirty="0"/>
              <a:t>Unpredictable? New seismic precursors are needed</a:t>
            </a:r>
            <a:endParaRPr lang="zh-SG" altLang="en-US" sz="3600" dirty="0"/>
          </a:p>
        </p:txBody>
      </p:sp>
      <p:pic>
        <p:nvPicPr>
          <p:cNvPr id="5" name="图片 4">
            <a:extLst>
              <a:ext uri="{FF2B5EF4-FFF2-40B4-BE49-F238E27FC236}">
                <a16:creationId xmlns:a16="http://schemas.microsoft.com/office/drawing/2014/main" id="{14F24099-B452-C36A-3ED2-FC642E3AA544}"/>
              </a:ext>
            </a:extLst>
          </p:cNvPr>
          <p:cNvPicPr>
            <a:picLocks noChangeAspect="1"/>
          </p:cNvPicPr>
          <p:nvPr/>
        </p:nvPicPr>
        <p:blipFill>
          <a:blip r:embed="rId2"/>
          <a:stretch>
            <a:fillRect/>
          </a:stretch>
        </p:blipFill>
        <p:spPr>
          <a:xfrm>
            <a:off x="0" y="2501170"/>
            <a:ext cx="4596493" cy="3613429"/>
          </a:xfrm>
          <a:prstGeom prst="rect">
            <a:avLst/>
          </a:prstGeom>
        </p:spPr>
      </p:pic>
      <p:sp>
        <p:nvSpPr>
          <p:cNvPr id="7" name="圆角矩形标注 6">
            <a:extLst>
              <a:ext uri="{FF2B5EF4-FFF2-40B4-BE49-F238E27FC236}">
                <a16:creationId xmlns:a16="http://schemas.microsoft.com/office/drawing/2014/main" id="{CAA85F25-1593-BC4E-B079-8EF63780B8ED}"/>
              </a:ext>
            </a:extLst>
          </p:cNvPr>
          <p:cNvSpPr/>
          <p:nvPr/>
        </p:nvSpPr>
        <p:spPr>
          <a:xfrm>
            <a:off x="2407096" y="2232130"/>
            <a:ext cx="1251251" cy="708339"/>
          </a:xfrm>
          <a:prstGeom prst="wedgeRoundRectCallout">
            <a:avLst>
              <a:gd name="adj1" fmla="val -69871"/>
              <a:gd name="adj2" fmla="val 32544"/>
              <a:gd name="adj3" fmla="val 16667"/>
            </a:avLst>
          </a:prstGeom>
          <a:solidFill>
            <a:srgbClr val="002060"/>
          </a:solidFill>
          <a:ln/>
          <a:effectLst/>
        </p:spPr>
        <p:style>
          <a:lnRef idx="0">
            <a:schemeClr val="dk1"/>
          </a:lnRef>
          <a:fillRef idx="3">
            <a:schemeClr val="dk1"/>
          </a:fillRef>
          <a:effectRef idx="3">
            <a:schemeClr val="dk1"/>
          </a:effectRef>
          <a:fontRef idx="minor">
            <a:schemeClr val="lt1"/>
          </a:fontRef>
        </p:style>
        <p:txBody>
          <a:bodyPr rtlCol="0" anchor="ctr"/>
          <a:lstStyle/>
          <a:p>
            <a:pPr algn="ctr"/>
            <a:r>
              <a:rPr kumimoji="1" lang="en-US" altLang="zh-SG" sz="1400" b="1" dirty="0"/>
              <a:t>large-scale gas-driven</a:t>
            </a:r>
          </a:p>
          <a:p>
            <a:pPr algn="ctr"/>
            <a:r>
              <a:rPr kumimoji="1" lang="en-US" altLang="zh-SG" sz="1400" b="1" dirty="0"/>
              <a:t>eruption</a:t>
            </a:r>
            <a:endParaRPr kumimoji="1" lang="zh-SG" altLang="en-US" sz="1400" b="1" dirty="0"/>
          </a:p>
        </p:txBody>
      </p:sp>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0078FE9B-7369-93BC-0E7A-A8754D3195FA}"/>
                  </a:ext>
                </a:extLst>
              </p:cNvPr>
              <p:cNvSpPr txBox="1"/>
              <p:nvPr/>
            </p:nvSpPr>
            <p:spPr>
              <a:xfrm>
                <a:off x="8006578" y="1119060"/>
                <a:ext cx="3098711" cy="606000"/>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kumimoji="1" lang="en-US" altLang="zh-SG" b="0" i="0" smtClean="0">
                          <a:latin typeface="Cambria Math" panose="02040503050406030204" pitchFamily="18" charset="0"/>
                        </a:rPr>
                        <m:t>DSAR</m:t>
                      </m:r>
                      <m:r>
                        <a:rPr kumimoji="1" lang="en-US" altLang="zh-SG" b="0" i="1" smtClean="0">
                          <a:latin typeface="Cambria Math" panose="02040503050406030204" pitchFamily="18" charset="0"/>
                        </a:rPr>
                        <m:t>=</m:t>
                      </m:r>
                      <m:f>
                        <m:fPr>
                          <m:ctrlPr>
                            <a:rPr kumimoji="1" lang="en-US" altLang="zh-SG" i="1" smtClean="0">
                              <a:latin typeface="Cambria Math" panose="02040503050406030204" pitchFamily="18" charset="0"/>
                            </a:rPr>
                          </m:ctrlPr>
                        </m:fPr>
                        <m:num>
                          <m:sSub>
                            <m:sSubPr>
                              <m:ctrlPr>
                                <a:rPr kumimoji="1" lang="en-US" altLang="zh-SG" i="1" smtClean="0">
                                  <a:latin typeface="Cambria Math" panose="02040503050406030204" pitchFamily="18" charset="0"/>
                                </a:rPr>
                              </m:ctrlPr>
                            </m:sSubPr>
                            <m:e>
                              <m:r>
                                <a:rPr kumimoji="1" lang="en-US" altLang="zh-SG" b="0" i="1" smtClean="0">
                                  <a:latin typeface="Cambria Math" panose="02040503050406030204" pitchFamily="18" charset="0"/>
                                </a:rPr>
                                <m:t>𝐴</m:t>
                              </m:r>
                            </m:e>
                            <m:sub>
                              <m:r>
                                <a:rPr kumimoji="1" lang="en-US" altLang="zh-SG" b="0" i="1" smtClean="0">
                                  <a:latin typeface="Cambria Math" panose="02040503050406030204" pitchFamily="18" charset="0"/>
                                </a:rPr>
                                <m:t>𝑙𝑜𝑤</m:t>
                              </m:r>
                            </m:sub>
                          </m:sSub>
                          <m:r>
                            <a:rPr kumimoji="1" lang="en-US" altLang="zh-SG" b="0" i="1" smtClean="0">
                              <a:latin typeface="Cambria Math" panose="02040503050406030204" pitchFamily="18" charset="0"/>
                            </a:rPr>
                            <m:t>(</m:t>
                          </m:r>
                          <m:r>
                            <a:rPr kumimoji="1" lang="en-US" altLang="zh-CN" b="0" i="1" smtClean="0">
                              <a:latin typeface="Cambria Math" panose="02040503050406030204" pitchFamily="18" charset="0"/>
                            </a:rPr>
                            <m:t>4.5</m:t>
                          </m:r>
                          <m:r>
                            <a:rPr kumimoji="1" lang="en-US" altLang="zh-SG" b="0" i="1" smtClean="0">
                              <a:latin typeface="Cambria Math" panose="02040503050406030204" pitchFamily="18" charset="0"/>
                            </a:rPr>
                            <m:t>−8 </m:t>
                          </m:r>
                          <m:r>
                            <m:rPr>
                              <m:sty m:val="p"/>
                            </m:rPr>
                            <a:rPr kumimoji="1" lang="en-US" altLang="zh-SG" b="0" i="0" smtClean="0">
                              <a:latin typeface="Cambria Math" panose="02040503050406030204" pitchFamily="18" charset="0"/>
                            </a:rPr>
                            <m:t>Hz</m:t>
                          </m:r>
                          <m:r>
                            <a:rPr kumimoji="1" lang="en-US" altLang="zh-SG" b="0" i="1" smtClean="0">
                              <a:latin typeface="Cambria Math" panose="02040503050406030204" pitchFamily="18" charset="0"/>
                            </a:rPr>
                            <m:t>)</m:t>
                          </m:r>
                        </m:num>
                        <m:den>
                          <m:sSub>
                            <m:sSubPr>
                              <m:ctrlPr>
                                <a:rPr kumimoji="1" lang="en-US" altLang="zh-SG" i="1" smtClean="0">
                                  <a:latin typeface="Cambria Math" panose="02040503050406030204" pitchFamily="18" charset="0"/>
                                </a:rPr>
                              </m:ctrlPr>
                            </m:sSubPr>
                            <m:e>
                              <m:r>
                                <a:rPr kumimoji="1" lang="en-US" altLang="zh-SG" b="0" i="1" smtClean="0">
                                  <a:latin typeface="Cambria Math" panose="02040503050406030204" pitchFamily="18" charset="0"/>
                                </a:rPr>
                                <m:t>𝐴</m:t>
                              </m:r>
                            </m:e>
                            <m:sub>
                              <m:r>
                                <a:rPr kumimoji="1" lang="en-US" altLang="zh-SG" b="0" i="1" smtClean="0">
                                  <a:latin typeface="Cambria Math" panose="02040503050406030204" pitchFamily="18" charset="0"/>
                                </a:rPr>
                                <m:t>h𝑖𝑔h</m:t>
                              </m:r>
                            </m:sub>
                          </m:sSub>
                          <m:r>
                            <a:rPr kumimoji="1" lang="en-US" altLang="zh-SG" b="0" i="1" smtClean="0">
                              <a:latin typeface="Cambria Math" panose="02040503050406030204" pitchFamily="18" charset="0"/>
                            </a:rPr>
                            <m:t>(8−16 </m:t>
                          </m:r>
                          <m:r>
                            <m:rPr>
                              <m:sty m:val="p"/>
                            </m:rPr>
                            <a:rPr kumimoji="1" lang="en-US" altLang="zh-SG" b="0" i="0" smtClean="0">
                              <a:latin typeface="Cambria Math" panose="02040503050406030204" pitchFamily="18" charset="0"/>
                            </a:rPr>
                            <m:t>Hz</m:t>
                          </m:r>
                          <m:r>
                            <a:rPr kumimoji="1" lang="en-US" altLang="zh-SG" b="0" i="1" smtClean="0">
                              <a:latin typeface="Cambria Math" panose="02040503050406030204" pitchFamily="18" charset="0"/>
                            </a:rPr>
                            <m:t>)</m:t>
                          </m:r>
                        </m:den>
                      </m:f>
                    </m:oMath>
                  </m:oMathPara>
                </a14:m>
                <a:endParaRPr kumimoji="1" lang="zh-SG" altLang="en-US" dirty="0"/>
              </a:p>
            </p:txBody>
          </p:sp>
        </mc:Choice>
        <mc:Fallback xmlns="">
          <p:sp>
            <p:nvSpPr>
              <p:cNvPr id="8" name="文本框 7">
                <a:extLst>
                  <a:ext uri="{FF2B5EF4-FFF2-40B4-BE49-F238E27FC236}">
                    <a16:creationId xmlns:a16="http://schemas.microsoft.com/office/drawing/2014/main" id="{0078FE9B-7369-93BC-0E7A-A8754D3195FA}"/>
                  </a:ext>
                </a:extLst>
              </p:cNvPr>
              <p:cNvSpPr txBox="1">
                <a:spLocks noRot="1" noChangeAspect="1" noMove="1" noResize="1" noEditPoints="1" noAdjustHandles="1" noChangeArrowheads="1" noChangeShapeType="1" noTextEdit="1"/>
              </p:cNvSpPr>
              <p:nvPr/>
            </p:nvSpPr>
            <p:spPr>
              <a:xfrm>
                <a:off x="8006578" y="1119060"/>
                <a:ext cx="3098711" cy="606000"/>
              </a:xfrm>
              <a:prstGeom prst="rect">
                <a:avLst/>
              </a:prstGeom>
              <a:blipFill>
                <a:blip r:embed="rId3"/>
                <a:stretch>
                  <a:fillRect t="-8333" b="-14583"/>
                </a:stretch>
              </a:blipFill>
            </p:spPr>
            <p:txBody>
              <a:bodyPr/>
              <a:lstStyle/>
              <a:p>
                <a:r>
                  <a:rPr lang="zh-SG" altLang="en-US">
                    <a:noFill/>
                  </a:rPr>
                  <a:t> </a:t>
                </a:r>
              </a:p>
            </p:txBody>
          </p:sp>
        </mc:Fallback>
      </mc:AlternateContent>
      <p:pic>
        <p:nvPicPr>
          <p:cNvPr id="9" name="图片 8">
            <a:extLst>
              <a:ext uri="{FF2B5EF4-FFF2-40B4-BE49-F238E27FC236}">
                <a16:creationId xmlns:a16="http://schemas.microsoft.com/office/drawing/2014/main" id="{41347196-1F14-1E9A-09D6-8E04A62D7B82}"/>
              </a:ext>
            </a:extLst>
          </p:cNvPr>
          <p:cNvPicPr>
            <a:picLocks noChangeAspect="1"/>
          </p:cNvPicPr>
          <p:nvPr/>
        </p:nvPicPr>
        <p:blipFill>
          <a:blip r:embed="rId4"/>
          <a:srcRect t="10805"/>
          <a:stretch/>
        </p:blipFill>
        <p:spPr>
          <a:xfrm>
            <a:off x="4832510" y="2618080"/>
            <a:ext cx="7188039" cy="3717408"/>
          </a:xfrm>
          <a:prstGeom prst="rect">
            <a:avLst/>
          </a:prstGeom>
        </p:spPr>
      </p:pic>
      <p:sp>
        <p:nvSpPr>
          <p:cNvPr id="11" name="右箭头 10">
            <a:extLst>
              <a:ext uri="{FF2B5EF4-FFF2-40B4-BE49-F238E27FC236}">
                <a16:creationId xmlns:a16="http://schemas.microsoft.com/office/drawing/2014/main" id="{2CB9D085-F3EA-8485-7C31-961B92F256A0}"/>
              </a:ext>
            </a:extLst>
          </p:cNvPr>
          <p:cNvSpPr/>
          <p:nvPr/>
        </p:nvSpPr>
        <p:spPr>
          <a:xfrm>
            <a:off x="8211362" y="4185482"/>
            <a:ext cx="410124" cy="530210"/>
          </a:xfrm>
          <a:prstGeom prst="rightArrow">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SG" altLang="en-US"/>
          </a:p>
        </p:txBody>
      </p:sp>
      <p:sp>
        <p:nvSpPr>
          <p:cNvPr id="12" name="文本框 11">
            <a:extLst>
              <a:ext uri="{FF2B5EF4-FFF2-40B4-BE49-F238E27FC236}">
                <a16:creationId xmlns:a16="http://schemas.microsoft.com/office/drawing/2014/main" id="{01AD2389-5AEE-5B38-B479-4C934380EC28}"/>
              </a:ext>
            </a:extLst>
          </p:cNvPr>
          <p:cNvSpPr txBox="1"/>
          <p:nvPr/>
        </p:nvSpPr>
        <p:spPr>
          <a:xfrm>
            <a:off x="232410" y="926283"/>
            <a:ext cx="11014710" cy="400110"/>
          </a:xfrm>
          <a:prstGeom prst="rect">
            <a:avLst/>
          </a:prstGeom>
          <a:noFill/>
        </p:spPr>
        <p:txBody>
          <a:bodyPr wrap="square" rtlCol="0">
            <a:spAutoFit/>
          </a:bodyPr>
          <a:lstStyle/>
          <a:p>
            <a:pPr marL="342900" indent="-342900">
              <a:buFont typeface="Wingdings" pitchFamily="2" charset="2"/>
              <a:buChar char="n"/>
            </a:pPr>
            <a:r>
              <a:rPr kumimoji="1" lang="en-US" altLang="zh-SG" sz="2000" b="1" dirty="0"/>
              <a:t>Displacement Seismic Amplitude Ratio (DSAR)</a:t>
            </a:r>
            <a:r>
              <a:rPr kumimoji="1" lang="en-US" altLang="zh-SG" sz="2000" dirty="0"/>
              <a:t>:</a:t>
            </a:r>
            <a:endParaRPr kumimoji="1" lang="zh-SG" altLang="en-US" sz="2000" dirty="0"/>
          </a:p>
        </p:txBody>
      </p:sp>
      <p:sp>
        <p:nvSpPr>
          <p:cNvPr id="15" name="文本框 14">
            <a:extLst>
              <a:ext uri="{FF2B5EF4-FFF2-40B4-BE49-F238E27FC236}">
                <a16:creationId xmlns:a16="http://schemas.microsoft.com/office/drawing/2014/main" id="{96F4E0FE-D490-9082-8CDC-8AE276873211}"/>
              </a:ext>
            </a:extLst>
          </p:cNvPr>
          <p:cNvSpPr txBox="1"/>
          <p:nvPr/>
        </p:nvSpPr>
        <p:spPr>
          <a:xfrm>
            <a:off x="899379" y="1416862"/>
            <a:ext cx="6965368" cy="400110"/>
          </a:xfrm>
          <a:prstGeom prst="rect">
            <a:avLst/>
          </a:prstGeom>
          <a:noFill/>
        </p:spPr>
        <p:txBody>
          <a:bodyPr wrap="none" rtlCol="0">
            <a:spAutoFit/>
          </a:bodyPr>
          <a:lstStyle/>
          <a:p>
            <a:r>
              <a:rPr kumimoji="1" lang="en-US" altLang="zh-SG" sz="2000" dirty="0"/>
              <a:t>measures increased scattering attenuation before explosion</a:t>
            </a:r>
            <a:endParaRPr kumimoji="1" lang="zh-SG" altLang="en-US" sz="2000" dirty="0"/>
          </a:p>
        </p:txBody>
      </p:sp>
      <p:sp>
        <p:nvSpPr>
          <p:cNvPr id="16" name="圆角矩形标注 15">
            <a:extLst>
              <a:ext uri="{FF2B5EF4-FFF2-40B4-BE49-F238E27FC236}">
                <a16:creationId xmlns:a16="http://schemas.microsoft.com/office/drawing/2014/main" id="{E56634A6-7EFE-E3E6-89BC-D7F2145DDAC0}"/>
              </a:ext>
            </a:extLst>
          </p:cNvPr>
          <p:cNvSpPr/>
          <p:nvPr/>
        </p:nvSpPr>
        <p:spPr>
          <a:xfrm>
            <a:off x="430251" y="2232129"/>
            <a:ext cx="1251251" cy="708339"/>
          </a:xfrm>
          <a:prstGeom prst="wedgeRoundRectCallout">
            <a:avLst>
              <a:gd name="adj1" fmla="val 60627"/>
              <a:gd name="adj2" fmla="val 45453"/>
              <a:gd name="adj3" fmla="val 16667"/>
            </a:avLst>
          </a:prstGeom>
          <a:solidFill>
            <a:srgbClr val="002060"/>
          </a:solidFill>
          <a:ln/>
          <a:effectLst/>
        </p:spPr>
        <p:style>
          <a:lnRef idx="0">
            <a:schemeClr val="dk1"/>
          </a:lnRef>
          <a:fillRef idx="3">
            <a:schemeClr val="dk1"/>
          </a:fillRef>
          <a:effectRef idx="3">
            <a:schemeClr val="dk1"/>
          </a:effectRef>
          <a:fontRef idx="minor">
            <a:schemeClr val="lt1"/>
          </a:fontRef>
        </p:style>
        <p:txBody>
          <a:bodyPr rtlCol="0" anchor="ctr"/>
          <a:lstStyle/>
          <a:p>
            <a:pPr algn="ctr"/>
            <a:r>
              <a:rPr kumimoji="1" lang="en-US" altLang="zh-SG" sz="1400" b="1" dirty="0"/>
              <a:t>small-scale gas-driven</a:t>
            </a:r>
          </a:p>
          <a:p>
            <a:pPr algn="ctr"/>
            <a:r>
              <a:rPr kumimoji="1" lang="en-US" altLang="zh-SG" sz="1400" b="1" dirty="0"/>
              <a:t>eruption</a:t>
            </a:r>
            <a:endParaRPr kumimoji="1" lang="zh-SG" altLang="en-US" sz="1400" b="1" dirty="0"/>
          </a:p>
        </p:txBody>
      </p:sp>
      <p:sp>
        <p:nvSpPr>
          <p:cNvPr id="17" name="文本框 16">
            <a:extLst>
              <a:ext uri="{FF2B5EF4-FFF2-40B4-BE49-F238E27FC236}">
                <a16:creationId xmlns:a16="http://schemas.microsoft.com/office/drawing/2014/main" id="{8A3BF997-FA6A-F9E6-1B8B-F6E4DEB96806}"/>
              </a:ext>
            </a:extLst>
          </p:cNvPr>
          <p:cNvSpPr txBox="1"/>
          <p:nvPr/>
        </p:nvSpPr>
        <p:spPr>
          <a:xfrm>
            <a:off x="945798" y="6214362"/>
            <a:ext cx="2922595" cy="338554"/>
          </a:xfrm>
          <a:prstGeom prst="rect">
            <a:avLst/>
          </a:prstGeom>
          <a:noFill/>
        </p:spPr>
        <p:txBody>
          <a:bodyPr wrap="none" rtlCol="0">
            <a:spAutoFit/>
          </a:bodyPr>
          <a:lstStyle/>
          <a:p>
            <a:r>
              <a:rPr lang="en" altLang="zh-SG" sz="1600" i="1" dirty="0">
                <a:effectLst/>
              </a:rPr>
              <a:t>Caudron</a:t>
            </a:r>
            <a:r>
              <a:rPr kumimoji="1" lang="en-US" altLang="zh-SG" sz="1600" i="1" dirty="0">
                <a:effectLst/>
              </a:rPr>
              <a:t> et al., 2019, Geology</a:t>
            </a:r>
            <a:endParaRPr lang="en" altLang="zh-SG" sz="1600" i="1" dirty="0">
              <a:effectLst/>
            </a:endParaRPr>
          </a:p>
        </p:txBody>
      </p:sp>
    </p:spTree>
    <p:extLst>
      <p:ext uri="{BB962C8B-B14F-4D97-AF65-F5344CB8AC3E}">
        <p14:creationId xmlns:p14="http://schemas.microsoft.com/office/powerpoint/2010/main" val="18478835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标题 1">
            <a:extLst>
              <a:ext uri="{FF2B5EF4-FFF2-40B4-BE49-F238E27FC236}">
                <a16:creationId xmlns:a16="http://schemas.microsoft.com/office/drawing/2014/main" id="{68427844-DCE5-A27D-43C8-2031DE6F6B5F}"/>
              </a:ext>
            </a:extLst>
          </p:cNvPr>
          <p:cNvSpPr txBox="1">
            <a:spLocks/>
          </p:cNvSpPr>
          <p:nvPr/>
        </p:nvSpPr>
        <p:spPr>
          <a:xfrm>
            <a:off x="132352" y="104299"/>
            <a:ext cx="12671500" cy="7047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kumimoji="1" lang="en-US" altLang="zh-SG" sz="4000" dirty="0"/>
              <a:t>Similar waveform as exploration events</a:t>
            </a:r>
          </a:p>
        </p:txBody>
      </p:sp>
      <p:pic>
        <p:nvPicPr>
          <p:cNvPr id="4" name="图片 3">
            <a:extLst>
              <a:ext uri="{FF2B5EF4-FFF2-40B4-BE49-F238E27FC236}">
                <a16:creationId xmlns:a16="http://schemas.microsoft.com/office/drawing/2014/main" id="{95C443F8-595E-D1BA-7022-808CE45E4A50}"/>
              </a:ext>
            </a:extLst>
          </p:cNvPr>
          <p:cNvPicPr>
            <a:picLocks noChangeAspect="1"/>
          </p:cNvPicPr>
          <p:nvPr/>
        </p:nvPicPr>
        <p:blipFill>
          <a:blip r:embed="rId2"/>
          <a:stretch>
            <a:fillRect/>
          </a:stretch>
        </p:blipFill>
        <p:spPr>
          <a:xfrm>
            <a:off x="6782822" y="1435626"/>
            <a:ext cx="4359732" cy="3459787"/>
          </a:xfrm>
          <a:prstGeom prst="rect">
            <a:avLst/>
          </a:prstGeom>
        </p:spPr>
      </p:pic>
      <p:pic>
        <p:nvPicPr>
          <p:cNvPr id="12" name="图片 11">
            <a:extLst>
              <a:ext uri="{FF2B5EF4-FFF2-40B4-BE49-F238E27FC236}">
                <a16:creationId xmlns:a16="http://schemas.microsoft.com/office/drawing/2014/main" id="{EB24D840-E200-D6E2-A3E3-369DC037A1A4}"/>
              </a:ext>
            </a:extLst>
          </p:cNvPr>
          <p:cNvPicPr>
            <a:picLocks noChangeAspect="1"/>
          </p:cNvPicPr>
          <p:nvPr/>
        </p:nvPicPr>
        <p:blipFill>
          <a:blip r:embed="rId3"/>
          <a:stretch>
            <a:fillRect/>
          </a:stretch>
        </p:blipFill>
        <p:spPr>
          <a:xfrm>
            <a:off x="6468102" y="4958098"/>
            <a:ext cx="2945978" cy="1799579"/>
          </a:xfrm>
          <a:prstGeom prst="rect">
            <a:avLst/>
          </a:prstGeom>
        </p:spPr>
      </p:pic>
      <p:sp>
        <p:nvSpPr>
          <p:cNvPr id="13" name="文本框 12">
            <a:extLst>
              <a:ext uri="{FF2B5EF4-FFF2-40B4-BE49-F238E27FC236}">
                <a16:creationId xmlns:a16="http://schemas.microsoft.com/office/drawing/2014/main" id="{4F71704C-1E75-975B-A3E9-4240FA8ECF31}"/>
              </a:ext>
            </a:extLst>
          </p:cNvPr>
          <p:cNvSpPr txBox="1"/>
          <p:nvPr/>
        </p:nvSpPr>
        <p:spPr>
          <a:xfrm>
            <a:off x="9738188" y="6282406"/>
            <a:ext cx="2055371" cy="338554"/>
          </a:xfrm>
          <a:prstGeom prst="rect">
            <a:avLst/>
          </a:prstGeom>
          <a:noFill/>
        </p:spPr>
        <p:txBody>
          <a:bodyPr wrap="none" rtlCol="0">
            <a:spAutoFit/>
          </a:bodyPr>
          <a:lstStyle/>
          <a:p>
            <a:r>
              <a:rPr kumimoji="1" lang="en-US" altLang="zh-SG" sz="1600" i="1" dirty="0"/>
              <a:t>Xiao et al., 2025, SA</a:t>
            </a:r>
            <a:endParaRPr kumimoji="1" lang="zh-SG" altLang="en-US" sz="1600" i="1" dirty="0"/>
          </a:p>
        </p:txBody>
      </p:sp>
      <p:sp>
        <p:nvSpPr>
          <p:cNvPr id="18" name="文本框 17">
            <a:extLst>
              <a:ext uri="{FF2B5EF4-FFF2-40B4-BE49-F238E27FC236}">
                <a16:creationId xmlns:a16="http://schemas.microsoft.com/office/drawing/2014/main" id="{74CBE46F-66BB-EDCB-73EB-7FDA848C606D}"/>
              </a:ext>
            </a:extLst>
          </p:cNvPr>
          <p:cNvSpPr txBox="1"/>
          <p:nvPr/>
        </p:nvSpPr>
        <p:spPr>
          <a:xfrm>
            <a:off x="6313642" y="878655"/>
            <a:ext cx="5666936" cy="369332"/>
          </a:xfrm>
          <a:prstGeom prst="rect">
            <a:avLst/>
          </a:prstGeom>
          <a:noFill/>
        </p:spPr>
        <p:txBody>
          <a:bodyPr wrap="none" rtlCol="0">
            <a:spAutoFit/>
          </a:bodyPr>
          <a:lstStyle/>
          <a:p>
            <a:pPr marL="285750" indent="-285750">
              <a:buFont typeface="Wingdings" pitchFamily="2" charset="2"/>
              <a:buChar char="n"/>
            </a:pPr>
            <a:r>
              <a:rPr kumimoji="1" lang="en-US" altLang="zh-SG" dirty="0"/>
              <a:t>Explosive gas emission caused by serpentinization</a:t>
            </a:r>
            <a:endParaRPr kumimoji="1" lang="zh-SG" altLang="en-US" dirty="0"/>
          </a:p>
        </p:txBody>
      </p:sp>
      <p:pic>
        <p:nvPicPr>
          <p:cNvPr id="20" name="Picture 4" descr="图像">
            <a:extLst>
              <a:ext uri="{FF2B5EF4-FFF2-40B4-BE49-F238E27FC236}">
                <a16:creationId xmlns:a16="http://schemas.microsoft.com/office/drawing/2014/main" id="{67A470CE-E2EF-4CD9-757E-533881FF7B0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4201"/>
          <a:stretch/>
        </p:blipFill>
        <p:spPr bwMode="auto">
          <a:xfrm>
            <a:off x="1276362" y="4720892"/>
            <a:ext cx="3392761" cy="2032809"/>
          </a:xfrm>
          <a:prstGeom prst="rect">
            <a:avLst/>
          </a:prstGeom>
          <a:noFill/>
          <a:extLst>
            <a:ext uri="{909E8E84-426E-40DD-AFC4-6F175D3DCCD1}">
              <a14:hiddenFill xmlns:a14="http://schemas.microsoft.com/office/drawing/2010/main">
                <a:solidFill>
                  <a:srgbClr val="FFFFFF"/>
                </a:solidFill>
              </a14:hiddenFill>
            </a:ext>
          </a:extLst>
        </p:spPr>
      </p:pic>
      <p:sp>
        <p:nvSpPr>
          <p:cNvPr id="21" name="文本框 20">
            <a:extLst>
              <a:ext uri="{FF2B5EF4-FFF2-40B4-BE49-F238E27FC236}">
                <a16:creationId xmlns:a16="http://schemas.microsoft.com/office/drawing/2014/main" id="{387467A8-25C4-1088-B592-120A67D2267C}"/>
              </a:ext>
            </a:extLst>
          </p:cNvPr>
          <p:cNvSpPr txBox="1"/>
          <p:nvPr/>
        </p:nvSpPr>
        <p:spPr>
          <a:xfrm>
            <a:off x="1291500" y="6327930"/>
            <a:ext cx="3323346" cy="276999"/>
          </a:xfrm>
          <a:prstGeom prst="rect">
            <a:avLst/>
          </a:prstGeom>
          <a:noFill/>
        </p:spPr>
        <p:txBody>
          <a:bodyPr wrap="none" rtlCol="0">
            <a:spAutoFit/>
          </a:bodyPr>
          <a:lstStyle/>
          <a:p>
            <a:r>
              <a:rPr kumimoji="1" lang="en-US" altLang="zh-SG" sz="1200" b="1" dirty="0">
                <a:solidFill>
                  <a:srgbClr val="FF0000"/>
                </a:solidFill>
              </a:rPr>
              <a:t>North Korea nuclear explosion, Oct 9, 2006</a:t>
            </a:r>
            <a:endParaRPr kumimoji="1" lang="zh-SG" altLang="en-US" sz="1200" b="1" dirty="0">
              <a:solidFill>
                <a:srgbClr val="FF0000"/>
              </a:solidFill>
            </a:endParaRPr>
          </a:p>
        </p:txBody>
      </p:sp>
      <p:sp>
        <p:nvSpPr>
          <p:cNvPr id="22" name="文本框 21">
            <a:extLst>
              <a:ext uri="{FF2B5EF4-FFF2-40B4-BE49-F238E27FC236}">
                <a16:creationId xmlns:a16="http://schemas.microsoft.com/office/drawing/2014/main" id="{A8449F6A-D12E-C2A0-D430-47106339BF69}"/>
              </a:ext>
            </a:extLst>
          </p:cNvPr>
          <p:cNvSpPr txBox="1"/>
          <p:nvPr/>
        </p:nvSpPr>
        <p:spPr>
          <a:xfrm>
            <a:off x="1349929" y="4810291"/>
            <a:ext cx="904415" cy="261610"/>
          </a:xfrm>
          <a:prstGeom prst="rect">
            <a:avLst/>
          </a:prstGeom>
          <a:solidFill>
            <a:schemeClr val="bg1"/>
          </a:solidFill>
        </p:spPr>
        <p:txBody>
          <a:bodyPr wrap="none" rtlCol="0">
            <a:spAutoFit/>
          </a:bodyPr>
          <a:lstStyle/>
          <a:p>
            <a:r>
              <a:rPr kumimoji="1" lang="en-US" altLang="zh-SG" sz="1100" i="1" dirty="0"/>
              <a:t>from USGS</a:t>
            </a:r>
            <a:endParaRPr kumimoji="1" lang="zh-SG" altLang="en-US" sz="1100" i="1" dirty="0"/>
          </a:p>
        </p:txBody>
      </p:sp>
      <p:sp>
        <p:nvSpPr>
          <p:cNvPr id="23" name="文本框 22">
            <a:extLst>
              <a:ext uri="{FF2B5EF4-FFF2-40B4-BE49-F238E27FC236}">
                <a16:creationId xmlns:a16="http://schemas.microsoft.com/office/drawing/2014/main" id="{81A519EA-FF11-3A62-46A8-9C30858917AD}"/>
              </a:ext>
            </a:extLst>
          </p:cNvPr>
          <p:cNvSpPr txBox="1"/>
          <p:nvPr/>
        </p:nvSpPr>
        <p:spPr>
          <a:xfrm>
            <a:off x="1291500" y="5509531"/>
            <a:ext cx="1079142" cy="307777"/>
          </a:xfrm>
          <a:prstGeom prst="rect">
            <a:avLst/>
          </a:prstGeom>
          <a:noFill/>
        </p:spPr>
        <p:txBody>
          <a:bodyPr wrap="none" rtlCol="0">
            <a:spAutoFit/>
          </a:bodyPr>
          <a:lstStyle/>
          <a:p>
            <a:r>
              <a:rPr kumimoji="1" lang="en-US" altLang="zh-SG" sz="1400" dirty="0">
                <a:solidFill>
                  <a:srgbClr val="0070C0"/>
                </a:solidFill>
              </a:rPr>
              <a:t>earthquake</a:t>
            </a:r>
            <a:endParaRPr kumimoji="1" lang="zh-SG" altLang="en-US" sz="1400" dirty="0">
              <a:solidFill>
                <a:srgbClr val="0070C0"/>
              </a:solidFill>
            </a:endParaRPr>
          </a:p>
        </p:txBody>
      </p:sp>
      <p:sp>
        <p:nvSpPr>
          <p:cNvPr id="24" name="文本框 23">
            <a:extLst>
              <a:ext uri="{FF2B5EF4-FFF2-40B4-BE49-F238E27FC236}">
                <a16:creationId xmlns:a16="http://schemas.microsoft.com/office/drawing/2014/main" id="{40332E4C-3CCE-02E6-2F6D-406C7AEEA765}"/>
              </a:ext>
            </a:extLst>
          </p:cNvPr>
          <p:cNvSpPr txBox="1"/>
          <p:nvPr/>
        </p:nvSpPr>
        <p:spPr>
          <a:xfrm>
            <a:off x="960236" y="4242646"/>
            <a:ext cx="3807453" cy="369332"/>
          </a:xfrm>
          <a:prstGeom prst="rect">
            <a:avLst/>
          </a:prstGeom>
          <a:noFill/>
        </p:spPr>
        <p:txBody>
          <a:bodyPr wrap="none" rtlCol="0">
            <a:spAutoFit/>
          </a:bodyPr>
          <a:lstStyle/>
          <a:p>
            <a:pPr marL="285750" indent="-285750">
              <a:buFont typeface="Wingdings" pitchFamily="2" charset="2"/>
              <a:buChar char="n"/>
            </a:pPr>
            <a:r>
              <a:rPr kumimoji="1" lang="en-US" altLang="zh-SG" dirty="0"/>
              <a:t>Nuclear test explosion waveform</a:t>
            </a:r>
            <a:endParaRPr kumimoji="1" lang="zh-SG" altLang="en-US" dirty="0"/>
          </a:p>
        </p:txBody>
      </p:sp>
      <p:pic>
        <p:nvPicPr>
          <p:cNvPr id="28" name="图片 27" descr="图表&#10;&#10;中度可信度描述已自动生成">
            <a:extLst>
              <a:ext uri="{FF2B5EF4-FFF2-40B4-BE49-F238E27FC236}">
                <a16:creationId xmlns:a16="http://schemas.microsoft.com/office/drawing/2014/main" id="{AF7EB385-851B-3F02-F9FC-C95231C0458E}"/>
              </a:ext>
            </a:extLst>
          </p:cNvPr>
          <p:cNvPicPr>
            <a:picLocks noChangeAspect="1"/>
          </p:cNvPicPr>
          <p:nvPr/>
        </p:nvPicPr>
        <p:blipFill>
          <a:blip r:embed="rId5"/>
          <a:stretch>
            <a:fillRect/>
          </a:stretch>
        </p:blipFill>
        <p:spPr>
          <a:xfrm>
            <a:off x="763887" y="975011"/>
            <a:ext cx="4492906" cy="3101702"/>
          </a:xfrm>
          <a:prstGeom prst="rect">
            <a:avLst/>
          </a:prstGeom>
        </p:spPr>
      </p:pic>
    </p:spTree>
    <p:extLst>
      <p:ext uri="{BB962C8B-B14F-4D97-AF65-F5344CB8AC3E}">
        <p14:creationId xmlns:p14="http://schemas.microsoft.com/office/powerpoint/2010/main" val="9138620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3">
            <a:extLst>
              <a:ext uri="{FF2B5EF4-FFF2-40B4-BE49-F238E27FC236}">
                <a16:creationId xmlns:a16="http://schemas.microsoft.com/office/drawing/2014/main" id="{1F625156-3951-45B6-5CC3-90184EE049FB}"/>
              </a:ext>
            </a:extLst>
          </p:cNvPr>
          <p:cNvSpPr txBox="1">
            <a:spLocks/>
          </p:cNvSpPr>
          <p:nvPr/>
        </p:nvSpPr>
        <p:spPr>
          <a:xfrm>
            <a:off x="0" y="97652"/>
            <a:ext cx="12192000" cy="7110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altLang="zh-SG" sz="3600" dirty="0"/>
              <a:t>Seismic monitoring network installed since late 2014</a:t>
            </a:r>
          </a:p>
        </p:txBody>
      </p:sp>
      <p:sp>
        <p:nvSpPr>
          <p:cNvPr id="15" name="文本框 14">
            <a:extLst>
              <a:ext uri="{FF2B5EF4-FFF2-40B4-BE49-F238E27FC236}">
                <a16:creationId xmlns:a16="http://schemas.microsoft.com/office/drawing/2014/main" id="{FEAE0B4A-5229-B8CF-DE05-EA0F76E3E1D1}"/>
              </a:ext>
            </a:extLst>
          </p:cNvPr>
          <p:cNvSpPr txBox="1"/>
          <p:nvPr/>
        </p:nvSpPr>
        <p:spPr>
          <a:xfrm>
            <a:off x="621103" y="825320"/>
            <a:ext cx="4461478" cy="797078"/>
          </a:xfrm>
          <a:prstGeom prst="rect">
            <a:avLst/>
          </a:prstGeom>
          <a:noFill/>
        </p:spPr>
        <p:txBody>
          <a:bodyPr wrap="none" rtlCol="0">
            <a:spAutoFit/>
          </a:bodyPr>
          <a:lstStyle/>
          <a:p>
            <a:pPr marL="342900" indent="-342900">
              <a:lnSpc>
                <a:spcPct val="120000"/>
              </a:lnSpc>
              <a:buFont typeface="Arial" panose="020B0604020202020204" pitchFamily="34" charset="0"/>
              <a:buChar char="•"/>
            </a:pPr>
            <a:r>
              <a:rPr kumimoji="1" lang="en-US" altLang="zh-SG" sz="2000" b="1" dirty="0"/>
              <a:t>7 </a:t>
            </a:r>
            <a:r>
              <a:rPr kumimoji="1" lang="en-US" altLang="zh-SG" sz="2000" dirty="0"/>
              <a:t>3-C broadband seismic stations</a:t>
            </a:r>
          </a:p>
          <a:p>
            <a:pPr marL="342900" indent="-342900">
              <a:lnSpc>
                <a:spcPct val="120000"/>
              </a:lnSpc>
              <a:buFont typeface="Arial" panose="020B0604020202020204" pitchFamily="34" charset="0"/>
              <a:buChar char="•"/>
            </a:pPr>
            <a:r>
              <a:rPr kumimoji="1" lang="en-US" altLang="zh-SG" sz="2000" b="1" dirty="0"/>
              <a:t>3</a:t>
            </a:r>
            <a:r>
              <a:rPr kumimoji="1" lang="en-US" altLang="zh-SG" sz="2000" dirty="0"/>
              <a:t> 1-C short period seismic stations</a:t>
            </a:r>
            <a:endParaRPr kumimoji="1" lang="zh-SG" altLang="en-US" sz="2000" dirty="0"/>
          </a:p>
        </p:txBody>
      </p:sp>
      <p:pic>
        <p:nvPicPr>
          <p:cNvPr id="5" name="图片 4" descr="地图&#10;&#10;描述已自动生成">
            <a:extLst>
              <a:ext uri="{FF2B5EF4-FFF2-40B4-BE49-F238E27FC236}">
                <a16:creationId xmlns:a16="http://schemas.microsoft.com/office/drawing/2014/main" id="{554828CE-DAFB-CB11-AC7D-E702FAB69662}"/>
              </a:ext>
            </a:extLst>
          </p:cNvPr>
          <p:cNvPicPr>
            <a:picLocks noChangeAspect="1"/>
          </p:cNvPicPr>
          <p:nvPr/>
        </p:nvPicPr>
        <p:blipFill>
          <a:blip r:embed="rId2"/>
          <a:stretch>
            <a:fillRect/>
          </a:stretch>
        </p:blipFill>
        <p:spPr>
          <a:xfrm>
            <a:off x="311342" y="1760913"/>
            <a:ext cx="5081000" cy="4842829"/>
          </a:xfrm>
          <a:prstGeom prst="rect">
            <a:avLst/>
          </a:prstGeom>
        </p:spPr>
      </p:pic>
      <p:pic>
        <p:nvPicPr>
          <p:cNvPr id="9" name="图片 8">
            <a:extLst>
              <a:ext uri="{FF2B5EF4-FFF2-40B4-BE49-F238E27FC236}">
                <a16:creationId xmlns:a16="http://schemas.microsoft.com/office/drawing/2014/main" id="{495B4CD0-2BD4-4A0E-B3FA-0438844C7AFC}"/>
              </a:ext>
            </a:extLst>
          </p:cNvPr>
          <p:cNvPicPr>
            <a:picLocks noChangeAspect="1"/>
          </p:cNvPicPr>
          <p:nvPr/>
        </p:nvPicPr>
        <p:blipFill>
          <a:blip r:embed="rId3"/>
          <a:stretch>
            <a:fillRect/>
          </a:stretch>
        </p:blipFill>
        <p:spPr>
          <a:xfrm>
            <a:off x="5853243" y="1867811"/>
            <a:ext cx="6027415" cy="2758189"/>
          </a:xfrm>
          <a:prstGeom prst="rect">
            <a:avLst/>
          </a:prstGeom>
        </p:spPr>
      </p:pic>
      <p:sp>
        <p:nvSpPr>
          <p:cNvPr id="10" name="文本框 9">
            <a:extLst>
              <a:ext uri="{FF2B5EF4-FFF2-40B4-BE49-F238E27FC236}">
                <a16:creationId xmlns:a16="http://schemas.microsoft.com/office/drawing/2014/main" id="{2F8D7F47-9554-0476-A28A-1928D8B75B4A}"/>
              </a:ext>
            </a:extLst>
          </p:cNvPr>
          <p:cNvSpPr txBox="1"/>
          <p:nvPr/>
        </p:nvSpPr>
        <p:spPr>
          <a:xfrm>
            <a:off x="6055661" y="937323"/>
            <a:ext cx="5622578" cy="707886"/>
          </a:xfrm>
          <a:prstGeom prst="rect">
            <a:avLst/>
          </a:prstGeom>
          <a:noFill/>
        </p:spPr>
        <p:txBody>
          <a:bodyPr wrap="square" rtlCol="0">
            <a:spAutoFit/>
          </a:bodyPr>
          <a:lstStyle/>
          <a:p>
            <a:pPr algn="ctr"/>
            <a:r>
              <a:rPr kumimoji="1" lang="en-US" altLang="zh-SG" sz="2000" dirty="0"/>
              <a:t>Volcano-related seismicity can be identified by</a:t>
            </a:r>
          </a:p>
          <a:p>
            <a:pPr algn="ctr"/>
            <a:r>
              <a:rPr kumimoji="1" lang="en-US" altLang="zh-SG" sz="2000" b="1" dirty="0">
                <a:solidFill>
                  <a:srgbClr val="FF0000"/>
                </a:solidFill>
              </a:rPr>
              <a:t>frequency spectrum</a:t>
            </a:r>
            <a:endParaRPr kumimoji="1" lang="zh-SG" altLang="en-US" sz="2000" b="1" dirty="0">
              <a:solidFill>
                <a:srgbClr val="FF0000"/>
              </a:solidFill>
            </a:endParaRPr>
          </a:p>
        </p:txBody>
      </p:sp>
      <p:sp>
        <p:nvSpPr>
          <p:cNvPr id="17" name="文本框 16">
            <a:extLst>
              <a:ext uri="{FF2B5EF4-FFF2-40B4-BE49-F238E27FC236}">
                <a16:creationId xmlns:a16="http://schemas.microsoft.com/office/drawing/2014/main" id="{45A679A0-A3AB-F42E-B8DB-42CCA73AB144}"/>
              </a:ext>
            </a:extLst>
          </p:cNvPr>
          <p:cNvSpPr txBox="1"/>
          <p:nvPr/>
        </p:nvSpPr>
        <p:spPr>
          <a:xfrm>
            <a:off x="7713668" y="4679325"/>
            <a:ext cx="2912977" cy="338554"/>
          </a:xfrm>
          <a:prstGeom prst="rect">
            <a:avLst/>
          </a:prstGeom>
          <a:noFill/>
        </p:spPr>
        <p:txBody>
          <a:bodyPr wrap="none" rtlCol="0">
            <a:spAutoFit/>
          </a:bodyPr>
          <a:lstStyle/>
          <a:p>
            <a:r>
              <a:rPr lang="en" altLang="zh-SG" sz="1600" i="1" dirty="0" err="1">
                <a:effectLst/>
              </a:rPr>
              <a:t>Malfante</a:t>
            </a:r>
            <a:r>
              <a:rPr kumimoji="1" lang="en-US" altLang="zh-SG" sz="1600" i="1" dirty="0">
                <a:effectLst/>
              </a:rPr>
              <a:t> et al., 2018, JGR-SE</a:t>
            </a:r>
            <a:endParaRPr lang="en" altLang="zh-SG" sz="1600" i="1" dirty="0">
              <a:effectLst/>
            </a:endParaRPr>
          </a:p>
        </p:txBody>
      </p:sp>
      <p:sp>
        <p:nvSpPr>
          <p:cNvPr id="18" name="下箭头 17">
            <a:extLst>
              <a:ext uri="{FF2B5EF4-FFF2-40B4-BE49-F238E27FC236}">
                <a16:creationId xmlns:a16="http://schemas.microsoft.com/office/drawing/2014/main" id="{BD8B1429-03C8-78EF-44BA-248CBAC26DDC}"/>
              </a:ext>
            </a:extLst>
          </p:cNvPr>
          <p:cNvSpPr/>
          <p:nvPr/>
        </p:nvSpPr>
        <p:spPr>
          <a:xfrm>
            <a:off x="8671035" y="5254172"/>
            <a:ext cx="641131" cy="430924"/>
          </a:xfrm>
          <a:prstGeom prst="downArrow">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zh-SG" altLang="en-US"/>
          </a:p>
        </p:txBody>
      </p:sp>
      <p:sp>
        <p:nvSpPr>
          <p:cNvPr id="20" name="圆角矩形 19">
            <a:extLst>
              <a:ext uri="{FF2B5EF4-FFF2-40B4-BE49-F238E27FC236}">
                <a16:creationId xmlns:a16="http://schemas.microsoft.com/office/drawing/2014/main" id="{A84077CD-F239-DF1C-6C06-5DC5C66A8FFE}"/>
              </a:ext>
            </a:extLst>
          </p:cNvPr>
          <p:cNvSpPr/>
          <p:nvPr/>
        </p:nvSpPr>
        <p:spPr>
          <a:xfrm>
            <a:off x="7105558" y="5920677"/>
            <a:ext cx="3772084" cy="515007"/>
          </a:xfrm>
          <a:prstGeom prst="roundRect">
            <a:avLst>
              <a:gd name="adj" fmla="val 27551"/>
            </a:avLst>
          </a:prstGeom>
          <a:solidFill>
            <a:schemeClr val="bg2">
              <a:lumMod val="10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kumimoji="1" lang="en-US" altLang="zh-SG" sz="2400" b="1" dirty="0">
                <a:solidFill>
                  <a:srgbClr val="FFFF00"/>
                </a:solidFill>
              </a:rPr>
              <a:t>manual inspection</a:t>
            </a:r>
            <a:endParaRPr kumimoji="1" lang="zh-SG" altLang="en-US" sz="2400" b="1" dirty="0">
              <a:solidFill>
                <a:srgbClr val="FFFF00"/>
              </a:solidFill>
            </a:endParaRPr>
          </a:p>
        </p:txBody>
      </p:sp>
    </p:spTree>
    <p:extLst>
      <p:ext uri="{BB962C8B-B14F-4D97-AF65-F5344CB8AC3E}">
        <p14:creationId xmlns:p14="http://schemas.microsoft.com/office/powerpoint/2010/main" val="2502624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3">
            <a:extLst>
              <a:ext uri="{FF2B5EF4-FFF2-40B4-BE49-F238E27FC236}">
                <a16:creationId xmlns:a16="http://schemas.microsoft.com/office/drawing/2014/main" id="{E3EB958F-A897-8408-6C7D-4BDCD0063948}"/>
              </a:ext>
            </a:extLst>
          </p:cNvPr>
          <p:cNvSpPr txBox="1">
            <a:spLocks/>
          </p:cNvSpPr>
          <p:nvPr/>
        </p:nvSpPr>
        <p:spPr>
          <a:xfrm>
            <a:off x="136634" y="105514"/>
            <a:ext cx="11713903" cy="7110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altLang="zh-SG" sz="3600" dirty="0">
                <a:solidFill>
                  <a:srgbClr val="C00000"/>
                </a:solidFill>
              </a:rPr>
              <a:t>Unsupervised</a:t>
            </a:r>
            <a:r>
              <a:rPr lang="en-US" altLang="zh-SG" sz="3600" dirty="0"/>
              <a:t> </a:t>
            </a:r>
            <a:r>
              <a:rPr lang="en-US" altLang="zh-SG" sz="3600" dirty="0">
                <a:solidFill>
                  <a:srgbClr val="C00000"/>
                </a:solidFill>
              </a:rPr>
              <a:t>Machine learning </a:t>
            </a:r>
            <a:r>
              <a:rPr lang="en-US" altLang="zh-SG" sz="3600" dirty="0"/>
              <a:t>for clustering</a:t>
            </a:r>
            <a:endParaRPr lang="zh-SG" altLang="en-US" sz="3600" dirty="0"/>
          </a:p>
        </p:txBody>
      </p:sp>
      <p:sp>
        <p:nvSpPr>
          <p:cNvPr id="18" name="文本框 17">
            <a:extLst>
              <a:ext uri="{FF2B5EF4-FFF2-40B4-BE49-F238E27FC236}">
                <a16:creationId xmlns:a16="http://schemas.microsoft.com/office/drawing/2014/main" id="{9872F403-45B3-F0CE-841B-71860BCD0984}"/>
              </a:ext>
            </a:extLst>
          </p:cNvPr>
          <p:cNvSpPr txBox="1"/>
          <p:nvPr/>
        </p:nvSpPr>
        <p:spPr>
          <a:xfrm>
            <a:off x="921514" y="905437"/>
            <a:ext cx="4318811" cy="400110"/>
          </a:xfrm>
          <a:prstGeom prst="rect">
            <a:avLst/>
          </a:prstGeom>
          <a:noFill/>
        </p:spPr>
        <p:txBody>
          <a:bodyPr wrap="none" rtlCol="0">
            <a:spAutoFit/>
          </a:bodyPr>
          <a:lstStyle/>
          <a:p>
            <a:r>
              <a:rPr kumimoji="1" lang="en-US" altLang="zh-SG" sz="2000" b="1" dirty="0"/>
              <a:t>Deep Embedded Clustering (DEC)</a:t>
            </a:r>
            <a:endParaRPr kumimoji="1" lang="zh-SG" altLang="en-US" sz="2000" b="1" dirty="0"/>
          </a:p>
        </p:txBody>
      </p:sp>
      <p:pic>
        <p:nvPicPr>
          <p:cNvPr id="19" name="图片 18">
            <a:extLst>
              <a:ext uri="{FF2B5EF4-FFF2-40B4-BE49-F238E27FC236}">
                <a16:creationId xmlns:a16="http://schemas.microsoft.com/office/drawing/2014/main" id="{BBC9A75F-6777-6114-C0CA-CBE9F9DA87AA}"/>
              </a:ext>
            </a:extLst>
          </p:cNvPr>
          <p:cNvPicPr>
            <a:picLocks noChangeAspect="1"/>
          </p:cNvPicPr>
          <p:nvPr/>
        </p:nvPicPr>
        <p:blipFill>
          <a:blip r:embed="rId2"/>
          <a:stretch>
            <a:fillRect/>
          </a:stretch>
        </p:blipFill>
        <p:spPr>
          <a:xfrm>
            <a:off x="238538" y="1520760"/>
            <a:ext cx="5870388" cy="2821939"/>
          </a:xfrm>
          <a:prstGeom prst="rect">
            <a:avLst/>
          </a:prstGeom>
        </p:spPr>
      </p:pic>
      <p:pic>
        <p:nvPicPr>
          <p:cNvPr id="20" name="图片 19">
            <a:extLst>
              <a:ext uri="{FF2B5EF4-FFF2-40B4-BE49-F238E27FC236}">
                <a16:creationId xmlns:a16="http://schemas.microsoft.com/office/drawing/2014/main" id="{7BA6057F-71DC-CEA2-8A5C-B61F3D541AD7}"/>
              </a:ext>
            </a:extLst>
          </p:cNvPr>
          <p:cNvPicPr>
            <a:picLocks noChangeAspect="1"/>
          </p:cNvPicPr>
          <p:nvPr/>
        </p:nvPicPr>
        <p:blipFill>
          <a:blip r:embed="rId3"/>
          <a:stretch>
            <a:fillRect/>
          </a:stretch>
        </p:blipFill>
        <p:spPr>
          <a:xfrm>
            <a:off x="238538" y="4540880"/>
            <a:ext cx="2980060" cy="2021649"/>
          </a:xfrm>
          <a:prstGeom prst="rect">
            <a:avLst/>
          </a:prstGeom>
        </p:spPr>
      </p:pic>
      <p:sp>
        <p:nvSpPr>
          <p:cNvPr id="21" name="文本框 20">
            <a:extLst>
              <a:ext uri="{FF2B5EF4-FFF2-40B4-BE49-F238E27FC236}">
                <a16:creationId xmlns:a16="http://schemas.microsoft.com/office/drawing/2014/main" id="{B4CCA2E6-AA44-1FB0-1A04-5E7A3E0970E4}"/>
              </a:ext>
            </a:extLst>
          </p:cNvPr>
          <p:cNvSpPr txBox="1"/>
          <p:nvPr/>
        </p:nvSpPr>
        <p:spPr>
          <a:xfrm>
            <a:off x="6702763" y="885111"/>
            <a:ext cx="5147774" cy="369332"/>
          </a:xfrm>
          <a:prstGeom prst="rect">
            <a:avLst/>
          </a:prstGeom>
          <a:noFill/>
        </p:spPr>
        <p:txBody>
          <a:bodyPr wrap="square" rtlCol="0">
            <a:spAutoFit/>
          </a:bodyPr>
          <a:lstStyle/>
          <a:p>
            <a:pPr algn="ctr"/>
            <a:r>
              <a:rPr kumimoji="1" lang="en-US" altLang="zh-SG" i="1" dirty="0"/>
              <a:t>One-hour-long continuous waveform as the input</a:t>
            </a:r>
            <a:endParaRPr kumimoji="1" lang="zh-SG" altLang="en-US" i="1" dirty="0"/>
          </a:p>
        </p:txBody>
      </p:sp>
      <p:pic>
        <p:nvPicPr>
          <p:cNvPr id="22" name="图片 21">
            <a:extLst>
              <a:ext uri="{FF2B5EF4-FFF2-40B4-BE49-F238E27FC236}">
                <a16:creationId xmlns:a16="http://schemas.microsoft.com/office/drawing/2014/main" id="{290D955B-36DF-E445-D679-73AF64F00EA7}"/>
              </a:ext>
            </a:extLst>
          </p:cNvPr>
          <p:cNvPicPr>
            <a:picLocks noChangeAspect="1"/>
          </p:cNvPicPr>
          <p:nvPr/>
        </p:nvPicPr>
        <p:blipFill>
          <a:blip r:embed="rId4"/>
          <a:stretch>
            <a:fillRect/>
          </a:stretch>
        </p:blipFill>
        <p:spPr>
          <a:xfrm>
            <a:off x="3210236" y="4540879"/>
            <a:ext cx="3013400" cy="2021649"/>
          </a:xfrm>
          <a:prstGeom prst="rect">
            <a:avLst/>
          </a:prstGeom>
        </p:spPr>
      </p:pic>
      <p:pic>
        <p:nvPicPr>
          <p:cNvPr id="23" name="图片 22">
            <a:extLst>
              <a:ext uri="{FF2B5EF4-FFF2-40B4-BE49-F238E27FC236}">
                <a16:creationId xmlns:a16="http://schemas.microsoft.com/office/drawing/2014/main" id="{78374D53-FA19-20DF-40B0-AEFD3FD698BE}"/>
              </a:ext>
            </a:extLst>
          </p:cNvPr>
          <p:cNvPicPr>
            <a:picLocks noChangeAspect="1"/>
          </p:cNvPicPr>
          <p:nvPr/>
        </p:nvPicPr>
        <p:blipFill>
          <a:blip r:embed="rId5"/>
          <a:stretch>
            <a:fillRect/>
          </a:stretch>
        </p:blipFill>
        <p:spPr>
          <a:xfrm>
            <a:off x="6448668" y="2898505"/>
            <a:ext cx="5401869" cy="3786185"/>
          </a:xfrm>
          <a:prstGeom prst="rect">
            <a:avLst/>
          </a:prstGeom>
        </p:spPr>
      </p:pic>
      <p:pic>
        <p:nvPicPr>
          <p:cNvPr id="24" name="图片 23">
            <a:extLst>
              <a:ext uri="{FF2B5EF4-FFF2-40B4-BE49-F238E27FC236}">
                <a16:creationId xmlns:a16="http://schemas.microsoft.com/office/drawing/2014/main" id="{FD496D63-66B0-4914-AA4C-003744A5CFBA}"/>
              </a:ext>
            </a:extLst>
          </p:cNvPr>
          <p:cNvPicPr>
            <a:picLocks noChangeAspect="1"/>
          </p:cNvPicPr>
          <p:nvPr/>
        </p:nvPicPr>
        <p:blipFill>
          <a:blip r:embed="rId6"/>
          <a:stretch>
            <a:fillRect/>
          </a:stretch>
        </p:blipFill>
        <p:spPr>
          <a:xfrm>
            <a:off x="6284858" y="1520760"/>
            <a:ext cx="5665403" cy="1254417"/>
          </a:xfrm>
          <a:prstGeom prst="rect">
            <a:avLst/>
          </a:prstGeom>
        </p:spPr>
      </p:pic>
      <p:sp>
        <p:nvSpPr>
          <p:cNvPr id="25" name="文本框 24">
            <a:extLst>
              <a:ext uri="{FF2B5EF4-FFF2-40B4-BE49-F238E27FC236}">
                <a16:creationId xmlns:a16="http://schemas.microsoft.com/office/drawing/2014/main" id="{233EEBB4-6D03-4D62-961F-443219DAF9B8}"/>
              </a:ext>
            </a:extLst>
          </p:cNvPr>
          <p:cNvSpPr txBox="1"/>
          <p:nvPr/>
        </p:nvSpPr>
        <p:spPr>
          <a:xfrm>
            <a:off x="6223636" y="6432633"/>
            <a:ext cx="2122697" cy="338554"/>
          </a:xfrm>
          <a:prstGeom prst="rect">
            <a:avLst/>
          </a:prstGeom>
          <a:noFill/>
        </p:spPr>
        <p:txBody>
          <a:bodyPr wrap="none" rtlCol="0">
            <a:spAutoFit/>
          </a:bodyPr>
          <a:lstStyle/>
          <a:p>
            <a:r>
              <a:rPr kumimoji="1" lang="en-US" altLang="zh-SG" sz="1600" i="1" dirty="0"/>
              <a:t>Zali et al., 2024, CEE</a:t>
            </a:r>
            <a:endParaRPr kumimoji="1" lang="zh-SG" altLang="en-US" sz="1600" i="1" dirty="0"/>
          </a:p>
        </p:txBody>
      </p:sp>
    </p:spTree>
    <p:extLst>
      <p:ext uri="{BB962C8B-B14F-4D97-AF65-F5344CB8AC3E}">
        <p14:creationId xmlns:p14="http://schemas.microsoft.com/office/powerpoint/2010/main" val="3443804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82ABC81B-384A-8CEB-09D4-A943D2161498}"/>
              </a:ext>
            </a:extLst>
          </p:cNvPr>
          <p:cNvPicPr>
            <a:picLocks noChangeAspect="1"/>
          </p:cNvPicPr>
          <p:nvPr/>
        </p:nvPicPr>
        <p:blipFill>
          <a:blip r:embed="rId3"/>
          <a:stretch>
            <a:fillRect/>
          </a:stretch>
        </p:blipFill>
        <p:spPr>
          <a:xfrm>
            <a:off x="619446" y="2174738"/>
            <a:ext cx="4724332" cy="4362414"/>
          </a:xfrm>
          <a:prstGeom prst="rect">
            <a:avLst/>
          </a:prstGeom>
        </p:spPr>
      </p:pic>
      <p:sp>
        <p:nvSpPr>
          <p:cNvPr id="11" name="标题 1">
            <a:extLst>
              <a:ext uri="{FF2B5EF4-FFF2-40B4-BE49-F238E27FC236}">
                <a16:creationId xmlns:a16="http://schemas.microsoft.com/office/drawing/2014/main" id="{C3A73625-6207-363A-D29E-033FA93FDAA5}"/>
              </a:ext>
            </a:extLst>
          </p:cNvPr>
          <p:cNvSpPr>
            <a:spLocks noGrp="1"/>
          </p:cNvSpPr>
          <p:nvPr>
            <p:ph type="title"/>
          </p:nvPr>
        </p:nvSpPr>
        <p:spPr>
          <a:xfrm>
            <a:off x="117302" y="95699"/>
            <a:ext cx="12074698" cy="658705"/>
          </a:xfrm>
        </p:spPr>
        <p:txBody>
          <a:bodyPr>
            <a:normAutofit/>
          </a:bodyPr>
          <a:lstStyle/>
          <a:p>
            <a:r>
              <a:rPr kumimoji="1" lang="en-US" altLang="zh-SG" sz="3600" b="1" dirty="0">
                <a:solidFill>
                  <a:srgbClr val="C00000"/>
                </a:solidFill>
              </a:rPr>
              <a:t>Supervised</a:t>
            </a:r>
            <a:r>
              <a:rPr kumimoji="1" lang="en-US" altLang="zh-SG" sz="3600" b="1" dirty="0"/>
              <a:t> </a:t>
            </a:r>
            <a:r>
              <a:rPr kumimoji="1" lang="en-US" altLang="zh-SG" sz="3600" b="1" dirty="0">
                <a:solidFill>
                  <a:srgbClr val="C00000"/>
                </a:solidFill>
              </a:rPr>
              <a:t>Machine Learning </a:t>
            </a:r>
            <a:r>
              <a:rPr kumimoji="1" lang="en-US" altLang="zh-SG" sz="3600" b="1" dirty="0"/>
              <a:t>for event detection</a:t>
            </a:r>
            <a:endParaRPr kumimoji="1" lang="zh-SG" altLang="en-US" sz="3600" b="1" dirty="0"/>
          </a:p>
        </p:txBody>
      </p:sp>
      <p:sp>
        <p:nvSpPr>
          <p:cNvPr id="14" name="文本框 13">
            <a:extLst>
              <a:ext uri="{FF2B5EF4-FFF2-40B4-BE49-F238E27FC236}">
                <a16:creationId xmlns:a16="http://schemas.microsoft.com/office/drawing/2014/main" id="{1C8AE039-9B5A-2EA3-E40B-2ED3D8636944}"/>
              </a:ext>
            </a:extLst>
          </p:cNvPr>
          <p:cNvSpPr txBox="1"/>
          <p:nvPr/>
        </p:nvSpPr>
        <p:spPr>
          <a:xfrm>
            <a:off x="230964" y="1397377"/>
            <a:ext cx="9330631" cy="726609"/>
          </a:xfrm>
          <a:prstGeom prst="rect">
            <a:avLst/>
          </a:prstGeom>
          <a:noFill/>
        </p:spPr>
        <p:txBody>
          <a:bodyPr wrap="none" rtlCol="0">
            <a:spAutoFit/>
          </a:bodyPr>
          <a:lstStyle/>
          <a:p>
            <a:pPr marL="285750" indent="-285750">
              <a:lnSpc>
                <a:spcPct val="120000"/>
              </a:lnSpc>
              <a:buFont typeface="Arial" panose="020B0604020202020204" pitchFamily="34" charset="0"/>
              <a:buChar char="•"/>
            </a:pPr>
            <a:r>
              <a:rPr kumimoji="1" lang="en-US" altLang="zh-SG" b="1" dirty="0">
                <a:solidFill>
                  <a:srgbClr val="C00000"/>
                </a:solidFill>
              </a:rPr>
              <a:t>Global volcano seismic </a:t>
            </a:r>
            <a:r>
              <a:rPr kumimoji="1" lang="en-US" altLang="zh-CN" b="1" dirty="0">
                <a:solidFill>
                  <a:srgbClr val="C00000"/>
                </a:solidFill>
              </a:rPr>
              <a:t>dataset</a:t>
            </a:r>
            <a:r>
              <a:rPr kumimoji="1" lang="en-US" altLang="zh-CN" dirty="0"/>
              <a:t>: 35,181 LPs &amp; 38,335 Volcano Tectonic events (VTs)</a:t>
            </a:r>
          </a:p>
          <a:p>
            <a:pPr marL="285750" indent="-285750">
              <a:lnSpc>
                <a:spcPct val="120000"/>
              </a:lnSpc>
              <a:buFont typeface="Arial" panose="020B0604020202020204" pitchFamily="34" charset="0"/>
              <a:buChar char="•"/>
            </a:pPr>
            <a:r>
              <a:rPr kumimoji="1" lang="en-US" altLang="zh-SG" i="1" dirty="0"/>
              <a:t>From </a:t>
            </a:r>
            <a:r>
              <a:rPr kumimoji="1" lang="en-US" altLang="zh-SG" b="1" i="1" dirty="0">
                <a:solidFill>
                  <a:srgbClr val="C00000"/>
                </a:solidFill>
              </a:rPr>
              <a:t>146</a:t>
            </a:r>
            <a:r>
              <a:rPr kumimoji="1" lang="en-US" altLang="zh-SG" i="1" dirty="0"/>
              <a:t> global volcanos</a:t>
            </a:r>
            <a:endParaRPr kumimoji="1" lang="zh-SG" altLang="en-US" i="1" dirty="0"/>
          </a:p>
        </p:txBody>
      </p:sp>
      <p:pic>
        <p:nvPicPr>
          <p:cNvPr id="15" name="Picture 2" descr="LP test set &#10;VT test set &#10;0.95 0.96 &#10;1.0 &#10;2 0.8 &#10;2 0.6 &#10;0.4 &#10;0.0 &#10;1.0 &#10;0.8 &#10;0.6 &#10;0.4 &#10;0.2 &#10;0.0 &#10;1.0 &#10;0.8 &#10;— 0.6 &#10;0.4 &#10;Q 0.2 &#10;0.0 &#10;Illi Illi &#10;0.2 &#10;c &#10;P phase picking &#10;S phase picking &#10;(c) &#10;0.56 &#10;0.82 &#10;0.81 &#10;0.78 &#10;0.53 &#10;0.50 &#10;0.69 0.69 &#10;0.77 &#10;0.56 &#10;0.33 &#10;P phase picking &#10;0.50 &#10;S phase picking &#10;Original PhaseNet (Zhu &amp; Beroza, 2019) &#10;Original EQTransformer (Mousavi et al., 2020) &#10;PhaseNet trained on INSTANCE (Münchmeyer et al., 2022) &#10;EQTransformer trained on INSTANCE (Münchmeyer et al., 2022) &#10;PhaseNet retrained in this study &#10;EQTransformer retrained in this study &#10;Figure 3. FI scores of different models evaluated on the testing waveforms from (a) the same regions as the training data, &#10;(b) volcanoes along the Cascadia subduction zone in the western United States where no data have been used in the training &#10;and (c) tectonic LFEs in Japan. The precision and recall are given in Figures S23 and S24 in Supporting Information S I. ">
            <a:extLst>
              <a:ext uri="{FF2B5EF4-FFF2-40B4-BE49-F238E27FC236}">
                <a16:creationId xmlns:a16="http://schemas.microsoft.com/office/drawing/2014/main" id="{9DA2FA24-CC54-A84C-2237-3020EF7C255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1212"/>
          <a:stretch/>
        </p:blipFill>
        <p:spPr bwMode="auto">
          <a:xfrm>
            <a:off x="5744526" y="2513770"/>
            <a:ext cx="5429812" cy="4135581"/>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a:extLst>
              <a:ext uri="{FF2B5EF4-FFF2-40B4-BE49-F238E27FC236}">
                <a16:creationId xmlns:a16="http://schemas.microsoft.com/office/drawing/2014/main" id="{FB87FE70-6A73-F7C7-CCEE-3BEE83DD08D5}"/>
              </a:ext>
            </a:extLst>
          </p:cNvPr>
          <p:cNvSpPr/>
          <p:nvPr/>
        </p:nvSpPr>
        <p:spPr>
          <a:xfrm>
            <a:off x="8507950" y="2513770"/>
            <a:ext cx="2713130" cy="2928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SG" altLang="en-US"/>
          </a:p>
        </p:txBody>
      </p:sp>
      <p:sp>
        <p:nvSpPr>
          <p:cNvPr id="4" name="文本框 3">
            <a:extLst>
              <a:ext uri="{FF2B5EF4-FFF2-40B4-BE49-F238E27FC236}">
                <a16:creationId xmlns:a16="http://schemas.microsoft.com/office/drawing/2014/main" id="{6511D1A7-A8BF-B6F1-FF88-B5B42EA3A46D}"/>
              </a:ext>
            </a:extLst>
          </p:cNvPr>
          <p:cNvSpPr txBox="1"/>
          <p:nvPr/>
        </p:nvSpPr>
        <p:spPr>
          <a:xfrm>
            <a:off x="8507949" y="2609618"/>
            <a:ext cx="3054473" cy="726609"/>
          </a:xfrm>
          <a:prstGeom prst="rect">
            <a:avLst/>
          </a:prstGeom>
          <a:noFill/>
        </p:spPr>
        <p:txBody>
          <a:bodyPr wrap="square" rtlCol="0">
            <a:spAutoFit/>
          </a:bodyPr>
          <a:lstStyle/>
          <a:p>
            <a:pPr marL="285750" indent="-285750">
              <a:lnSpc>
                <a:spcPct val="120000"/>
              </a:lnSpc>
              <a:buFont typeface="Wingdings" pitchFamily="2" charset="2"/>
              <a:buChar char="Ø"/>
            </a:pPr>
            <a:r>
              <a:rPr kumimoji="1" lang="en-US" altLang="zh-CN" b="1" dirty="0">
                <a:solidFill>
                  <a:srgbClr val="C00000"/>
                </a:solidFill>
              </a:rPr>
              <a:t>Better than the original for LPs</a:t>
            </a:r>
          </a:p>
        </p:txBody>
      </p:sp>
      <p:sp>
        <p:nvSpPr>
          <p:cNvPr id="2" name="文本框 1">
            <a:extLst>
              <a:ext uri="{FF2B5EF4-FFF2-40B4-BE49-F238E27FC236}">
                <a16:creationId xmlns:a16="http://schemas.microsoft.com/office/drawing/2014/main" id="{2EF85130-87F2-426F-7174-72F94B5183DA}"/>
              </a:ext>
            </a:extLst>
          </p:cNvPr>
          <p:cNvSpPr txBox="1"/>
          <p:nvPr/>
        </p:nvSpPr>
        <p:spPr>
          <a:xfrm>
            <a:off x="230964" y="871796"/>
            <a:ext cx="2450351" cy="369332"/>
          </a:xfrm>
          <a:prstGeom prst="rect">
            <a:avLst/>
          </a:prstGeom>
          <a:noFill/>
        </p:spPr>
        <p:txBody>
          <a:bodyPr wrap="none" rtlCol="0">
            <a:spAutoFit/>
          </a:bodyPr>
          <a:lstStyle/>
          <a:p>
            <a:r>
              <a:rPr kumimoji="1" lang="en-US" altLang="zh-SG" b="1" dirty="0"/>
              <a:t>Popular ML models: </a:t>
            </a:r>
            <a:endParaRPr kumimoji="1" lang="zh-SG" altLang="en-US" b="1" dirty="0"/>
          </a:p>
        </p:txBody>
      </p:sp>
      <p:sp>
        <p:nvSpPr>
          <p:cNvPr id="5" name="文本框 4">
            <a:extLst>
              <a:ext uri="{FF2B5EF4-FFF2-40B4-BE49-F238E27FC236}">
                <a16:creationId xmlns:a16="http://schemas.microsoft.com/office/drawing/2014/main" id="{540795FC-B6DB-7D08-A3BE-AB5C2D42545F}"/>
              </a:ext>
            </a:extLst>
          </p:cNvPr>
          <p:cNvSpPr txBox="1"/>
          <p:nvPr/>
        </p:nvSpPr>
        <p:spPr>
          <a:xfrm>
            <a:off x="2667397" y="860832"/>
            <a:ext cx="5792035" cy="369332"/>
          </a:xfrm>
          <a:prstGeom prst="rect">
            <a:avLst/>
          </a:prstGeom>
          <a:noFill/>
        </p:spPr>
        <p:txBody>
          <a:bodyPr wrap="none" rtlCol="0">
            <a:spAutoFit/>
          </a:bodyPr>
          <a:lstStyle/>
          <a:p>
            <a:r>
              <a:rPr kumimoji="1" lang="en-US" altLang="zh-SG" b="1" dirty="0"/>
              <a:t>1 Earthquake Transformer (EQT) (</a:t>
            </a:r>
            <a:r>
              <a:rPr lang="en" altLang="zh-SG" sz="1600" i="1" dirty="0">
                <a:effectLst/>
              </a:rPr>
              <a:t>Mousavi</a:t>
            </a:r>
            <a:r>
              <a:rPr kumimoji="1" lang="en-US" altLang="zh-SG" sz="1600" i="1" dirty="0">
                <a:effectLst/>
              </a:rPr>
              <a:t> et al., 2020</a:t>
            </a:r>
            <a:r>
              <a:rPr kumimoji="1" lang="en-US" altLang="zh-SG" b="1" dirty="0"/>
              <a:t>)</a:t>
            </a:r>
            <a:endParaRPr lang="en" altLang="zh-SG" dirty="0">
              <a:effectLst/>
            </a:endParaRPr>
          </a:p>
        </p:txBody>
      </p:sp>
      <p:sp>
        <p:nvSpPr>
          <p:cNvPr id="8" name="文本框 7">
            <a:extLst>
              <a:ext uri="{FF2B5EF4-FFF2-40B4-BE49-F238E27FC236}">
                <a16:creationId xmlns:a16="http://schemas.microsoft.com/office/drawing/2014/main" id="{577096EA-E1F6-8C5F-ABD2-AAE3C05FF92E}"/>
              </a:ext>
            </a:extLst>
          </p:cNvPr>
          <p:cNvSpPr txBox="1"/>
          <p:nvPr/>
        </p:nvSpPr>
        <p:spPr>
          <a:xfrm>
            <a:off x="6462860" y="2062672"/>
            <a:ext cx="3290195" cy="369332"/>
          </a:xfrm>
          <a:prstGeom prst="rect">
            <a:avLst/>
          </a:prstGeom>
          <a:noFill/>
        </p:spPr>
        <p:txBody>
          <a:bodyPr wrap="none" rtlCol="0">
            <a:spAutoFit/>
          </a:bodyPr>
          <a:lstStyle/>
          <a:p>
            <a:pPr marL="285750" indent="-285750" algn="ctr">
              <a:buFont typeface="Wingdings" pitchFamily="2" charset="2"/>
              <a:buChar char="Ø"/>
            </a:pPr>
            <a:r>
              <a:rPr kumimoji="1" lang="en-US" altLang="zh-SG" b="1" dirty="0">
                <a:solidFill>
                  <a:srgbClr val="C00000"/>
                </a:solidFill>
              </a:rPr>
              <a:t>Volcanic EQT &amp; </a:t>
            </a:r>
            <a:r>
              <a:rPr kumimoji="1" lang="en-US" altLang="zh-SG" b="1" dirty="0" err="1">
                <a:solidFill>
                  <a:srgbClr val="C00000"/>
                </a:solidFill>
              </a:rPr>
              <a:t>PhaseNet</a:t>
            </a:r>
            <a:endParaRPr kumimoji="1" lang="en-US" altLang="zh-SG" b="1" dirty="0">
              <a:solidFill>
                <a:srgbClr val="C00000"/>
              </a:solidFill>
            </a:endParaRPr>
          </a:p>
        </p:txBody>
      </p:sp>
      <p:cxnSp>
        <p:nvCxnSpPr>
          <p:cNvPr id="16" name="直线箭头连接符 15">
            <a:extLst>
              <a:ext uri="{FF2B5EF4-FFF2-40B4-BE49-F238E27FC236}">
                <a16:creationId xmlns:a16="http://schemas.microsoft.com/office/drawing/2014/main" id="{71F609E1-DA30-AD3C-83AF-884C5D84E193}"/>
              </a:ext>
            </a:extLst>
          </p:cNvPr>
          <p:cNvCxnSpPr/>
          <p:nvPr/>
        </p:nvCxnSpPr>
        <p:spPr>
          <a:xfrm>
            <a:off x="8119863" y="2471876"/>
            <a:ext cx="0" cy="225189"/>
          </a:xfrm>
          <a:prstGeom prst="straightConnector1">
            <a:avLst/>
          </a:prstGeom>
          <a:ln w="28575">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7" name="直线箭头连接符 16">
            <a:extLst>
              <a:ext uri="{FF2B5EF4-FFF2-40B4-BE49-F238E27FC236}">
                <a16:creationId xmlns:a16="http://schemas.microsoft.com/office/drawing/2014/main" id="{B9C8E188-9D25-FAAD-39B1-3BC9D4EBFEC0}"/>
              </a:ext>
            </a:extLst>
          </p:cNvPr>
          <p:cNvCxnSpPr/>
          <p:nvPr/>
        </p:nvCxnSpPr>
        <p:spPr>
          <a:xfrm>
            <a:off x="8282773" y="2471730"/>
            <a:ext cx="0" cy="225189"/>
          </a:xfrm>
          <a:prstGeom prst="straightConnector1">
            <a:avLst/>
          </a:prstGeom>
          <a:ln w="28575">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8" name="文本框 17">
            <a:extLst>
              <a:ext uri="{FF2B5EF4-FFF2-40B4-BE49-F238E27FC236}">
                <a16:creationId xmlns:a16="http://schemas.microsoft.com/office/drawing/2014/main" id="{736442B5-F14D-811B-43D1-69C2491ADFBA}"/>
              </a:ext>
            </a:extLst>
          </p:cNvPr>
          <p:cNvSpPr txBox="1"/>
          <p:nvPr/>
        </p:nvSpPr>
        <p:spPr>
          <a:xfrm>
            <a:off x="8655356" y="866164"/>
            <a:ext cx="3057247" cy="369332"/>
          </a:xfrm>
          <a:prstGeom prst="rect">
            <a:avLst/>
          </a:prstGeom>
          <a:noFill/>
        </p:spPr>
        <p:txBody>
          <a:bodyPr wrap="none" rtlCol="0">
            <a:spAutoFit/>
          </a:bodyPr>
          <a:lstStyle/>
          <a:p>
            <a:r>
              <a:rPr kumimoji="1" lang="en-US" altLang="zh-SG" b="1" dirty="0"/>
              <a:t>2 </a:t>
            </a:r>
            <a:r>
              <a:rPr kumimoji="1" lang="en-US" altLang="zh-SG" b="1" dirty="0" err="1"/>
              <a:t>PhaseNet</a:t>
            </a:r>
            <a:r>
              <a:rPr kumimoji="1" lang="en-US" altLang="zh-SG" b="1" dirty="0"/>
              <a:t> </a:t>
            </a:r>
            <a:r>
              <a:rPr kumimoji="1" lang="en-US" altLang="zh-SG" sz="1600" dirty="0"/>
              <a:t>(</a:t>
            </a:r>
            <a:r>
              <a:rPr kumimoji="1" lang="en-US" altLang="zh-SG" sz="1600" i="1" dirty="0"/>
              <a:t>Zhu et al., 2019</a:t>
            </a:r>
            <a:r>
              <a:rPr kumimoji="1" lang="en-US" altLang="zh-SG" sz="1600" dirty="0"/>
              <a:t>)</a:t>
            </a:r>
            <a:endParaRPr kumimoji="1" lang="zh-SG" altLang="en-US" dirty="0"/>
          </a:p>
        </p:txBody>
      </p:sp>
      <p:sp>
        <p:nvSpPr>
          <p:cNvPr id="12" name="文本框 11">
            <a:extLst>
              <a:ext uri="{FF2B5EF4-FFF2-40B4-BE49-F238E27FC236}">
                <a16:creationId xmlns:a16="http://schemas.microsoft.com/office/drawing/2014/main" id="{832B47C2-0A90-A23B-7E7E-75DBED1D9098}"/>
              </a:ext>
            </a:extLst>
          </p:cNvPr>
          <p:cNvSpPr txBox="1"/>
          <p:nvPr/>
        </p:nvSpPr>
        <p:spPr>
          <a:xfrm>
            <a:off x="8815236" y="6454524"/>
            <a:ext cx="2167132" cy="307777"/>
          </a:xfrm>
          <a:prstGeom prst="rect">
            <a:avLst/>
          </a:prstGeom>
          <a:noFill/>
        </p:spPr>
        <p:txBody>
          <a:bodyPr wrap="none" rtlCol="0">
            <a:spAutoFit/>
          </a:bodyPr>
          <a:lstStyle/>
          <a:p>
            <a:r>
              <a:rPr kumimoji="1" lang="en-US" altLang="zh-SG" sz="1400" i="1" dirty="0"/>
              <a:t>Zhong &amp; Tan, 2024, GRL</a:t>
            </a:r>
            <a:endParaRPr kumimoji="1" lang="zh-SG" altLang="en-US" sz="1400" i="1" dirty="0"/>
          </a:p>
        </p:txBody>
      </p:sp>
    </p:spTree>
    <p:extLst>
      <p:ext uri="{BB962C8B-B14F-4D97-AF65-F5344CB8AC3E}">
        <p14:creationId xmlns:p14="http://schemas.microsoft.com/office/powerpoint/2010/main" val="135999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P spid="8"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8C5BA585-B511-6ABB-DAA9-56C331D88F01}"/>
              </a:ext>
            </a:extLst>
          </p:cNvPr>
          <p:cNvSpPr txBox="1">
            <a:spLocks/>
          </p:cNvSpPr>
          <p:nvPr/>
        </p:nvSpPr>
        <p:spPr>
          <a:xfrm>
            <a:off x="276940" y="101103"/>
            <a:ext cx="5696607" cy="7110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altLang="zh-SG" sz="3600" dirty="0"/>
              <a:t>Our workflow</a:t>
            </a:r>
          </a:p>
        </p:txBody>
      </p:sp>
      <p:sp>
        <p:nvSpPr>
          <p:cNvPr id="6" name="圆角矩形 5">
            <a:extLst>
              <a:ext uri="{FF2B5EF4-FFF2-40B4-BE49-F238E27FC236}">
                <a16:creationId xmlns:a16="http://schemas.microsoft.com/office/drawing/2014/main" id="{27134F95-445D-8345-5A3B-9CF0A6979A28}"/>
              </a:ext>
            </a:extLst>
          </p:cNvPr>
          <p:cNvSpPr/>
          <p:nvPr/>
        </p:nvSpPr>
        <p:spPr>
          <a:xfrm>
            <a:off x="483478" y="1069828"/>
            <a:ext cx="2363973" cy="553727"/>
          </a:xfrm>
          <a:prstGeom prst="round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SG" sz="2400" b="1" dirty="0"/>
              <a:t>detection</a:t>
            </a:r>
            <a:endParaRPr kumimoji="1" lang="zh-SG" altLang="en-US" sz="2400" b="1" dirty="0"/>
          </a:p>
        </p:txBody>
      </p:sp>
      <p:sp>
        <p:nvSpPr>
          <p:cNvPr id="7" name="文本框 6">
            <a:extLst>
              <a:ext uri="{FF2B5EF4-FFF2-40B4-BE49-F238E27FC236}">
                <a16:creationId xmlns:a16="http://schemas.microsoft.com/office/drawing/2014/main" id="{8F9BEB47-23F7-672A-D948-0808C60CD35A}"/>
              </a:ext>
            </a:extLst>
          </p:cNvPr>
          <p:cNvSpPr txBox="1"/>
          <p:nvPr/>
        </p:nvSpPr>
        <p:spPr>
          <a:xfrm>
            <a:off x="3375024" y="1323960"/>
            <a:ext cx="4281750" cy="369332"/>
          </a:xfrm>
          <a:prstGeom prst="rect">
            <a:avLst/>
          </a:prstGeom>
          <a:noFill/>
        </p:spPr>
        <p:txBody>
          <a:bodyPr wrap="none" rtlCol="0">
            <a:spAutoFit/>
          </a:bodyPr>
          <a:lstStyle/>
          <a:p>
            <a:r>
              <a:rPr kumimoji="1" lang="en-US" altLang="zh-SG" b="1" i="1" dirty="0"/>
              <a:t>Volcanic EQT </a:t>
            </a:r>
            <a:r>
              <a:rPr kumimoji="1" lang="en-US" altLang="zh-SG" i="1" dirty="0"/>
              <a:t>picker </a:t>
            </a:r>
            <a:r>
              <a:rPr kumimoji="1" lang="en-US" altLang="zh-SG" sz="1600" i="1" dirty="0"/>
              <a:t>(Zhong &amp; Tan, 2024)</a:t>
            </a:r>
            <a:endParaRPr kumimoji="1" lang="zh-SG" altLang="en-US" i="1" dirty="0"/>
          </a:p>
        </p:txBody>
      </p:sp>
      <p:sp>
        <p:nvSpPr>
          <p:cNvPr id="8" name="下箭头 7">
            <a:extLst>
              <a:ext uri="{FF2B5EF4-FFF2-40B4-BE49-F238E27FC236}">
                <a16:creationId xmlns:a16="http://schemas.microsoft.com/office/drawing/2014/main" id="{074344C3-EE54-C06B-6366-63BC2BE86C23}"/>
              </a:ext>
            </a:extLst>
          </p:cNvPr>
          <p:cNvSpPr/>
          <p:nvPr/>
        </p:nvSpPr>
        <p:spPr>
          <a:xfrm>
            <a:off x="1450942" y="1846809"/>
            <a:ext cx="429044" cy="409432"/>
          </a:xfrm>
          <a:prstGeom prst="downArrow">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SG" altLang="en-US"/>
          </a:p>
        </p:txBody>
      </p:sp>
      <p:sp>
        <p:nvSpPr>
          <p:cNvPr id="9" name="圆角矩形 8">
            <a:extLst>
              <a:ext uri="{FF2B5EF4-FFF2-40B4-BE49-F238E27FC236}">
                <a16:creationId xmlns:a16="http://schemas.microsoft.com/office/drawing/2014/main" id="{1A0781B0-3259-4021-3FED-8A3C67A25EEB}"/>
              </a:ext>
            </a:extLst>
          </p:cNvPr>
          <p:cNvSpPr/>
          <p:nvPr/>
        </p:nvSpPr>
        <p:spPr>
          <a:xfrm>
            <a:off x="483478" y="2479492"/>
            <a:ext cx="2363973" cy="553727"/>
          </a:xfrm>
          <a:prstGeom prst="round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SG" sz="2400" b="1" dirty="0"/>
              <a:t>association</a:t>
            </a:r>
            <a:endParaRPr kumimoji="1" lang="zh-SG" altLang="en-US" sz="2400" b="1" dirty="0"/>
          </a:p>
        </p:txBody>
      </p:sp>
      <p:sp>
        <p:nvSpPr>
          <p:cNvPr id="10" name="文本框 9">
            <a:extLst>
              <a:ext uri="{FF2B5EF4-FFF2-40B4-BE49-F238E27FC236}">
                <a16:creationId xmlns:a16="http://schemas.microsoft.com/office/drawing/2014/main" id="{CAF331CF-7DC2-DE7A-B94D-A24E375E16A1}"/>
              </a:ext>
            </a:extLst>
          </p:cNvPr>
          <p:cNvSpPr txBox="1"/>
          <p:nvPr/>
        </p:nvSpPr>
        <p:spPr>
          <a:xfrm>
            <a:off x="3375026" y="2593650"/>
            <a:ext cx="3836178" cy="338554"/>
          </a:xfrm>
          <a:prstGeom prst="rect">
            <a:avLst/>
          </a:prstGeom>
          <a:noFill/>
        </p:spPr>
        <p:txBody>
          <a:bodyPr wrap="none" rtlCol="0">
            <a:spAutoFit/>
          </a:bodyPr>
          <a:lstStyle/>
          <a:p>
            <a:r>
              <a:rPr kumimoji="1" lang="en" altLang="zh-SG" sz="1600" b="1" i="1" dirty="0" err="1"/>
              <a:t>PyOcto</a:t>
            </a:r>
            <a:r>
              <a:rPr kumimoji="1" lang="en" altLang="zh-SG" sz="1600" i="1" dirty="0"/>
              <a:t> associator (</a:t>
            </a:r>
            <a:r>
              <a:rPr lang="en" altLang="zh-SG" sz="1600" i="1" dirty="0" err="1">
                <a:effectLst/>
              </a:rPr>
              <a:t>Münchmeyer</a:t>
            </a:r>
            <a:r>
              <a:rPr kumimoji="1" lang="en-US" altLang="zh-SG" sz="1600" i="1" dirty="0"/>
              <a:t>, 2024)</a:t>
            </a:r>
          </a:p>
        </p:txBody>
      </p:sp>
      <p:sp>
        <p:nvSpPr>
          <p:cNvPr id="11" name="文本框 10">
            <a:extLst>
              <a:ext uri="{FF2B5EF4-FFF2-40B4-BE49-F238E27FC236}">
                <a16:creationId xmlns:a16="http://schemas.microsoft.com/office/drawing/2014/main" id="{A2E9D935-20B2-B358-31D1-36D5B026024B}"/>
              </a:ext>
            </a:extLst>
          </p:cNvPr>
          <p:cNvSpPr txBox="1"/>
          <p:nvPr/>
        </p:nvSpPr>
        <p:spPr>
          <a:xfrm>
            <a:off x="3375025" y="2915772"/>
            <a:ext cx="4312399" cy="338554"/>
          </a:xfrm>
          <a:prstGeom prst="rect">
            <a:avLst/>
          </a:prstGeom>
          <a:noFill/>
        </p:spPr>
        <p:txBody>
          <a:bodyPr wrap="none" rtlCol="0">
            <a:spAutoFit/>
          </a:bodyPr>
          <a:lstStyle/>
          <a:p>
            <a:r>
              <a:rPr kumimoji="1" lang="en-US" altLang="zh-SG" sz="1600" i="1" dirty="0">
                <a:solidFill>
                  <a:schemeClr val="tx1">
                    <a:lumMod val="50000"/>
                    <a:lumOff val="50000"/>
                  </a:schemeClr>
                </a:solidFill>
              </a:rPr>
              <a:t>binary space-time partitioning by pick number</a:t>
            </a:r>
            <a:endParaRPr kumimoji="1" lang="zh-SG" altLang="en-US" sz="1600" i="1" dirty="0">
              <a:solidFill>
                <a:schemeClr val="tx1">
                  <a:lumMod val="50000"/>
                  <a:lumOff val="50000"/>
                </a:schemeClr>
              </a:solidFill>
            </a:endParaRPr>
          </a:p>
        </p:txBody>
      </p:sp>
      <p:sp>
        <p:nvSpPr>
          <p:cNvPr id="12" name="文本框 11">
            <a:extLst>
              <a:ext uri="{FF2B5EF4-FFF2-40B4-BE49-F238E27FC236}">
                <a16:creationId xmlns:a16="http://schemas.microsoft.com/office/drawing/2014/main" id="{272AB948-4203-FB58-9465-423D31FA8597}"/>
              </a:ext>
            </a:extLst>
          </p:cNvPr>
          <p:cNvSpPr txBox="1"/>
          <p:nvPr/>
        </p:nvSpPr>
        <p:spPr>
          <a:xfrm>
            <a:off x="3375024" y="3225856"/>
            <a:ext cx="3740126" cy="338554"/>
          </a:xfrm>
          <a:prstGeom prst="rect">
            <a:avLst/>
          </a:prstGeom>
          <a:noFill/>
        </p:spPr>
        <p:txBody>
          <a:bodyPr wrap="none" rtlCol="0">
            <a:spAutoFit/>
          </a:bodyPr>
          <a:lstStyle/>
          <a:p>
            <a:r>
              <a:rPr kumimoji="1" lang="en-US" altLang="zh-SG" sz="1600" i="1" dirty="0">
                <a:solidFill>
                  <a:schemeClr val="tx1">
                    <a:lumMod val="50000"/>
                    <a:lumOff val="50000"/>
                  </a:schemeClr>
                </a:solidFill>
              </a:rPr>
              <a:t>based on homogeneous velocity model</a:t>
            </a:r>
            <a:endParaRPr kumimoji="1" lang="zh-SG" altLang="en-US" sz="1600" i="1" dirty="0">
              <a:solidFill>
                <a:schemeClr val="tx1">
                  <a:lumMod val="50000"/>
                  <a:lumOff val="50000"/>
                </a:schemeClr>
              </a:solidFill>
            </a:endParaRPr>
          </a:p>
        </p:txBody>
      </p:sp>
      <p:sp>
        <p:nvSpPr>
          <p:cNvPr id="13" name="文本框 12">
            <a:extLst>
              <a:ext uri="{FF2B5EF4-FFF2-40B4-BE49-F238E27FC236}">
                <a16:creationId xmlns:a16="http://schemas.microsoft.com/office/drawing/2014/main" id="{94998F1E-0B45-FD15-E580-89739B4748A0}"/>
              </a:ext>
            </a:extLst>
          </p:cNvPr>
          <p:cNvSpPr txBox="1"/>
          <p:nvPr/>
        </p:nvSpPr>
        <p:spPr>
          <a:xfrm>
            <a:off x="4836969" y="2290000"/>
            <a:ext cx="1005415" cy="369332"/>
          </a:xfrm>
          <a:prstGeom prst="rect">
            <a:avLst/>
          </a:prstGeom>
          <a:noFill/>
        </p:spPr>
        <p:txBody>
          <a:bodyPr wrap="square">
            <a:spAutoFit/>
          </a:bodyPr>
          <a:lstStyle/>
          <a:p>
            <a:r>
              <a:rPr kumimoji="1" lang="en-US" altLang="zh-SG" b="1" dirty="0">
                <a:solidFill>
                  <a:srgbClr val="0070C0"/>
                </a:solidFill>
              </a:rPr>
              <a:t>111,627</a:t>
            </a:r>
            <a:endParaRPr lang="zh-SG" altLang="en-US" dirty="0">
              <a:solidFill>
                <a:srgbClr val="0070C0"/>
              </a:solidFill>
            </a:endParaRPr>
          </a:p>
        </p:txBody>
      </p:sp>
      <p:sp>
        <p:nvSpPr>
          <p:cNvPr id="14" name="文本框 13">
            <a:extLst>
              <a:ext uri="{FF2B5EF4-FFF2-40B4-BE49-F238E27FC236}">
                <a16:creationId xmlns:a16="http://schemas.microsoft.com/office/drawing/2014/main" id="{3742F479-6DBB-3B59-AA45-7CE66F22BB1D}"/>
              </a:ext>
            </a:extLst>
          </p:cNvPr>
          <p:cNvSpPr txBox="1"/>
          <p:nvPr/>
        </p:nvSpPr>
        <p:spPr>
          <a:xfrm>
            <a:off x="4670261" y="1009567"/>
            <a:ext cx="1338828" cy="369332"/>
          </a:xfrm>
          <a:prstGeom prst="rect">
            <a:avLst/>
          </a:prstGeom>
          <a:noFill/>
        </p:spPr>
        <p:txBody>
          <a:bodyPr wrap="none" rtlCol="0">
            <a:spAutoFit/>
          </a:bodyPr>
          <a:lstStyle/>
          <a:p>
            <a:r>
              <a:rPr kumimoji="1" lang="en-US" altLang="zh-SG" sz="1800" b="1" dirty="0">
                <a:solidFill>
                  <a:srgbClr val="0070C0"/>
                </a:solidFill>
              </a:rPr>
              <a:t>21,924,945</a:t>
            </a:r>
            <a:endParaRPr kumimoji="1" lang="zh-SG" altLang="en-US" dirty="0"/>
          </a:p>
        </p:txBody>
      </p:sp>
      <p:sp>
        <p:nvSpPr>
          <p:cNvPr id="18" name="下箭头 17">
            <a:extLst>
              <a:ext uri="{FF2B5EF4-FFF2-40B4-BE49-F238E27FC236}">
                <a16:creationId xmlns:a16="http://schemas.microsoft.com/office/drawing/2014/main" id="{D89F8672-2642-8232-6674-EB36B946A8B4}"/>
              </a:ext>
            </a:extLst>
          </p:cNvPr>
          <p:cNvSpPr/>
          <p:nvPr/>
        </p:nvSpPr>
        <p:spPr>
          <a:xfrm>
            <a:off x="1450942" y="3282541"/>
            <a:ext cx="429044" cy="409432"/>
          </a:xfrm>
          <a:prstGeom prst="downArrow">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SG" altLang="en-US"/>
          </a:p>
        </p:txBody>
      </p:sp>
      <p:sp>
        <p:nvSpPr>
          <p:cNvPr id="19" name="圆角矩形 18">
            <a:extLst>
              <a:ext uri="{FF2B5EF4-FFF2-40B4-BE49-F238E27FC236}">
                <a16:creationId xmlns:a16="http://schemas.microsoft.com/office/drawing/2014/main" id="{878D0204-3C06-29BF-5FDC-2E613EFA9CCB}"/>
              </a:ext>
            </a:extLst>
          </p:cNvPr>
          <p:cNvSpPr/>
          <p:nvPr/>
        </p:nvSpPr>
        <p:spPr>
          <a:xfrm>
            <a:off x="483478" y="3936244"/>
            <a:ext cx="2363973" cy="553727"/>
          </a:xfrm>
          <a:prstGeom prst="round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SG" sz="2400" b="1" dirty="0"/>
              <a:t>training data</a:t>
            </a:r>
            <a:endParaRPr kumimoji="1" lang="zh-SG" altLang="en-US" sz="2400" b="1" dirty="0"/>
          </a:p>
        </p:txBody>
      </p:sp>
      <p:sp>
        <p:nvSpPr>
          <p:cNvPr id="20" name="文本框 19">
            <a:extLst>
              <a:ext uri="{FF2B5EF4-FFF2-40B4-BE49-F238E27FC236}">
                <a16:creationId xmlns:a16="http://schemas.microsoft.com/office/drawing/2014/main" id="{E293B48C-AF02-33FD-3897-398BB2E3AFDD}"/>
              </a:ext>
            </a:extLst>
          </p:cNvPr>
          <p:cNvSpPr txBox="1"/>
          <p:nvPr/>
        </p:nvSpPr>
        <p:spPr>
          <a:xfrm>
            <a:off x="3375024" y="4111109"/>
            <a:ext cx="4463081" cy="338554"/>
          </a:xfrm>
          <a:prstGeom prst="rect">
            <a:avLst/>
          </a:prstGeom>
          <a:noFill/>
        </p:spPr>
        <p:txBody>
          <a:bodyPr wrap="none" rtlCol="0">
            <a:spAutoFit/>
          </a:bodyPr>
          <a:lstStyle/>
          <a:p>
            <a:r>
              <a:rPr kumimoji="1" lang="en-US" altLang="zh-SG" sz="1600" b="1" i="1" dirty="0"/>
              <a:t>Event waveform at </a:t>
            </a:r>
            <a:r>
              <a:rPr kumimoji="1" lang="en-US" altLang="zh-SG" sz="1600" b="1" i="1" dirty="0">
                <a:solidFill>
                  <a:srgbClr val="0070C0"/>
                </a:solidFill>
              </a:rPr>
              <a:t>PCAK</a:t>
            </a:r>
            <a:r>
              <a:rPr kumimoji="1" lang="en-US" altLang="zh-SG" sz="1600" b="1" i="1" dirty="0"/>
              <a:t> station on summit</a:t>
            </a:r>
            <a:endParaRPr kumimoji="1" lang="en-US" altLang="zh-SG" sz="1600" i="1" dirty="0"/>
          </a:p>
        </p:txBody>
      </p:sp>
      <p:sp>
        <p:nvSpPr>
          <p:cNvPr id="21" name="文本框 20">
            <a:extLst>
              <a:ext uri="{FF2B5EF4-FFF2-40B4-BE49-F238E27FC236}">
                <a16:creationId xmlns:a16="http://schemas.microsoft.com/office/drawing/2014/main" id="{E337E348-4E23-3D56-B1A4-A35F2B7E8BC7}"/>
              </a:ext>
            </a:extLst>
          </p:cNvPr>
          <p:cNvSpPr txBox="1"/>
          <p:nvPr/>
        </p:nvSpPr>
        <p:spPr>
          <a:xfrm>
            <a:off x="4836967" y="3807459"/>
            <a:ext cx="1005415" cy="369332"/>
          </a:xfrm>
          <a:prstGeom prst="rect">
            <a:avLst/>
          </a:prstGeom>
          <a:noFill/>
        </p:spPr>
        <p:txBody>
          <a:bodyPr wrap="square">
            <a:spAutoFit/>
          </a:bodyPr>
          <a:lstStyle/>
          <a:p>
            <a:r>
              <a:rPr kumimoji="1" lang="en-US" altLang="zh-SG" b="1" dirty="0">
                <a:solidFill>
                  <a:srgbClr val="0070C0"/>
                </a:solidFill>
              </a:rPr>
              <a:t>36,627</a:t>
            </a:r>
            <a:endParaRPr lang="zh-SG" altLang="en-US" dirty="0">
              <a:solidFill>
                <a:srgbClr val="0070C0"/>
              </a:solidFill>
            </a:endParaRPr>
          </a:p>
        </p:txBody>
      </p:sp>
      <p:sp>
        <p:nvSpPr>
          <p:cNvPr id="22" name="文本框 21">
            <a:extLst>
              <a:ext uri="{FF2B5EF4-FFF2-40B4-BE49-F238E27FC236}">
                <a16:creationId xmlns:a16="http://schemas.microsoft.com/office/drawing/2014/main" id="{133FF078-E67A-B5CF-1DD1-2227AAA707BF}"/>
              </a:ext>
            </a:extLst>
          </p:cNvPr>
          <p:cNvSpPr txBox="1"/>
          <p:nvPr/>
        </p:nvSpPr>
        <p:spPr>
          <a:xfrm>
            <a:off x="3409451" y="1706502"/>
            <a:ext cx="3934090" cy="338554"/>
          </a:xfrm>
          <a:prstGeom prst="rect">
            <a:avLst/>
          </a:prstGeom>
          <a:noFill/>
        </p:spPr>
        <p:txBody>
          <a:bodyPr wrap="none" rtlCol="0">
            <a:spAutoFit/>
          </a:bodyPr>
          <a:lstStyle/>
          <a:p>
            <a:r>
              <a:rPr kumimoji="1" lang="en-US" altLang="zh-SG" sz="1600" i="1" dirty="0">
                <a:solidFill>
                  <a:schemeClr val="tx1">
                    <a:lumMod val="50000"/>
                    <a:lumOff val="50000"/>
                  </a:schemeClr>
                </a:solidFill>
              </a:rPr>
              <a:t>trained by global volcano-seismic dataset</a:t>
            </a:r>
            <a:endParaRPr kumimoji="1" lang="zh-SG" altLang="en-US" sz="1600" i="1" dirty="0">
              <a:solidFill>
                <a:schemeClr val="tx1">
                  <a:lumMod val="50000"/>
                  <a:lumOff val="50000"/>
                </a:schemeClr>
              </a:solidFill>
            </a:endParaRPr>
          </a:p>
        </p:txBody>
      </p:sp>
      <p:sp>
        <p:nvSpPr>
          <p:cNvPr id="23" name="文本框 22">
            <a:extLst>
              <a:ext uri="{FF2B5EF4-FFF2-40B4-BE49-F238E27FC236}">
                <a16:creationId xmlns:a16="http://schemas.microsoft.com/office/drawing/2014/main" id="{8EF24D89-5701-97A7-E791-97796CF5D572}"/>
              </a:ext>
            </a:extLst>
          </p:cNvPr>
          <p:cNvSpPr txBox="1"/>
          <p:nvPr/>
        </p:nvSpPr>
        <p:spPr>
          <a:xfrm>
            <a:off x="3375024" y="4406871"/>
            <a:ext cx="3299301" cy="661720"/>
          </a:xfrm>
          <a:prstGeom prst="rect">
            <a:avLst/>
          </a:prstGeom>
          <a:noFill/>
        </p:spPr>
        <p:txBody>
          <a:bodyPr wrap="none" rtlCol="0">
            <a:spAutoFit/>
          </a:bodyPr>
          <a:lstStyle/>
          <a:p>
            <a:pPr>
              <a:spcBef>
                <a:spcPts val="600"/>
              </a:spcBef>
            </a:pPr>
            <a:r>
              <a:rPr kumimoji="1" lang="en-US" altLang="zh-SG" sz="1600" i="1" dirty="0"/>
              <a:t>1-min-long time-frequency spectra</a:t>
            </a:r>
          </a:p>
          <a:p>
            <a:pPr>
              <a:spcBef>
                <a:spcPts val="600"/>
              </a:spcBef>
            </a:pPr>
            <a:r>
              <a:rPr kumimoji="1" lang="en-US" altLang="zh-SG" sz="1600" i="1" dirty="0"/>
              <a:t>data from 2015 to 2023</a:t>
            </a:r>
          </a:p>
        </p:txBody>
      </p:sp>
      <p:sp>
        <p:nvSpPr>
          <p:cNvPr id="28" name="下箭头 27">
            <a:extLst>
              <a:ext uri="{FF2B5EF4-FFF2-40B4-BE49-F238E27FC236}">
                <a16:creationId xmlns:a16="http://schemas.microsoft.com/office/drawing/2014/main" id="{FC53DC0B-12FE-3207-C7BD-E046ECA938DB}"/>
              </a:ext>
            </a:extLst>
          </p:cNvPr>
          <p:cNvSpPr/>
          <p:nvPr/>
        </p:nvSpPr>
        <p:spPr>
          <a:xfrm>
            <a:off x="1450942" y="4731625"/>
            <a:ext cx="429044" cy="409432"/>
          </a:xfrm>
          <a:prstGeom prst="downArrow">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SG" altLang="en-US"/>
          </a:p>
        </p:txBody>
      </p:sp>
      <p:sp>
        <p:nvSpPr>
          <p:cNvPr id="29" name="圆角矩形 28">
            <a:extLst>
              <a:ext uri="{FF2B5EF4-FFF2-40B4-BE49-F238E27FC236}">
                <a16:creationId xmlns:a16="http://schemas.microsoft.com/office/drawing/2014/main" id="{1D16C423-F6F3-6788-73F4-CE04E919B525}"/>
              </a:ext>
            </a:extLst>
          </p:cNvPr>
          <p:cNvSpPr/>
          <p:nvPr/>
        </p:nvSpPr>
        <p:spPr>
          <a:xfrm>
            <a:off x="483478" y="5362144"/>
            <a:ext cx="2363973" cy="818794"/>
          </a:xfrm>
          <a:prstGeom prst="round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SG" sz="2000" b="1" dirty="0"/>
              <a:t>Deep Embedded</a:t>
            </a:r>
          </a:p>
          <a:p>
            <a:pPr algn="ctr"/>
            <a:r>
              <a:rPr kumimoji="1" lang="en-US" altLang="zh-SG" sz="2000" b="1" dirty="0"/>
              <a:t>Clustering (DEC)</a:t>
            </a:r>
            <a:endParaRPr kumimoji="1" lang="zh-SG" altLang="en-US" sz="2000" b="1" dirty="0"/>
          </a:p>
        </p:txBody>
      </p:sp>
      <p:pic>
        <p:nvPicPr>
          <p:cNvPr id="35" name="图片 34">
            <a:extLst>
              <a:ext uri="{FF2B5EF4-FFF2-40B4-BE49-F238E27FC236}">
                <a16:creationId xmlns:a16="http://schemas.microsoft.com/office/drawing/2014/main" id="{C4B5D6A1-4BF4-9858-D417-A06166D3F0FB}"/>
              </a:ext>
            </a:extLst>
          </p:cNvPr>
          <p:cNvPicPr>
            <a:picLocks noChangeAspect="1"/>
          </p:cNvPicPr>
          <p:nvPr/>
        </p:nvPicPr>
        <p:blipFill>
          <a:blip r:embed="rId2"/>
          <a:stretch>
            <a:fillRect/>
          </a:stretch>
        </p:blipFill>
        <p:spPr>
          <a:xfrm>
            <a:off x="8062698" y="1429356"/>
            <a:ext cx="3475152" cy="2861677"/>
          </a:xfrm>
          <a:prstGeom prst="rect">
            <a:avLst/>
          </a:prstGeom>
          <a:ln w="19050">
            <a:solidFill>
              <a:schemeClr val="tx1"/>
            </a:solidFill>
          </a:ln>
        </p:spPr>
      </p:pic>
      <p:sp>
        <p:nvSpPr>
          <p:cNvPr id="36" name="椭圆 35">
            <a:extLst>
              <a:ext uri="{FF2B5EF4-FFF2-40B4-BE49-F238E27FC236}">
                <a16:creationId xmlns:a16="http://schemas.microsoft.com/office/drawing/2014/main" id="{FAE08C82-A27D-3C1E-D010-DBBE186CD472}"/>
              </a:ext>
            </a:extLst>
          </p:cNvPr>
          <p:cNvSpPr/>
          <p:nvPr/>
        </p:nvSpPr>
        <p:spPr>
          <a:xfrm>
            <a:off x="9305766" y="2794807"/>
            <a:ext cx="363950" cy="363950"/>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SG" altLang="en-US"/>
          </a:p>
        </p:txBody>
      </p:sp>
      <p:sp>
        <p:nvSpPr>
          <p:cNvPr id="37" name="文本框 36">
            <a:extLst>
              <a:ext uri="{FF2B5EF4-FFF2-40B4-BE49-F238E27FC236}">
                <a16:creationId xmlns:a16="http://schemas.microsoft.com/office/drawing/2014/main" id="{F9C1DDAE-60C9-742F-BD3F-DDF570D80F4A}"/>
              </a:ext>
            </a:extLst>
          </p:cNvPr>
          <p:cNvSpPr txBox="1"/>
          <p:nvPr/>
        </p:nvSpPr>
        <p:spPr>
          <a:xfrm>
            <a:off x="9142636" y="3206718"/>
            <a:ext cx="694421" cy="307777"/>
          </a:xfrm>
          <a:prstGeom prst="rect">
            <a:avLst/>
          </a:prstGeom>
          <a:noFill/>
        </p:spPr>
        <p:txBody>
          <a:bodyPr wrap="none" rtlCol="0">
            <a:spAutoFit/>
          </a:bodyPr>
          <a:lstStyle/>
          <a:p>
            <a:pPr algn="ctr"/>
            <a:r>
              <a:rPr kumimoji="1" lang="en-US" altLang="zh-SG" sz="1400" b="1" dirty="0">
                <a:solidFill>
                  <a:schemeClr val="bg1"/>
                </a:solidFill>
              </a:rPr>
              <a:t>PCAK</a:t>
            </a:r>
            <a:endParaRPr kumimoji="1" lang="zh-SG" altLang="en-US" sz="1400" b="1" dirty="0">
              <a:solidFill>
                <a:schemeClr val="bg1"/>
              </a:solidFill>
            </a:endParaRPr>
          </a:p>
        </p:txBody>
      </p:sp>
      <p:pic>
        <p:nvPicPr>
          <p:cNvPr id="3074" name="Picture 2">
            <a:extLst>
              <a:ext uri="{FF2B5EF4-FFF2-40B4-BE49-F238E27FC236}">
                <a16:creationId xmlns:a16="http://schemas.microsoft.com/office/drawing/2014/main" id="{22221EF6-4777-8D9C-BA7D-22C09C9068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2698" y="4471238"/>
            <a:ext cx="3473690" cy="1599797"/>
          </a:xfrm>
          <a:prstGeom prst="rect">
            <a:avLst/>
          </a:prstGeom>
          <a:noFill/>
          <a:extLst>
            <a:ext uri="{909E8E84-426E-40DD-AFC4-6F175D3DCCD1}">
              <a14:hiddenFill xmlns:a14="http://schemas.microsoft.com/office/drawing/2010/main">
                <a:solidFill>
                  <a:srgbClr val="FFFFFF"/>
                </a:solidFill>
              </a14:hiddenFill>
            </a:ext>
          </a:extLst>
        </p:spPr>
      </p:pic>
      <p:sp>
        <p:nvSpPr>
          <p:cNvPr id="38" name="文本框 37">
            <a:extLst>
              <a:ext uri="{FF2B5EF4-FFF2-40B4-BE49-F238E27FC236}">
                <a16:creationId xmlns:a16="http://schemas.microsoft.com/office/drawing/2014/main" id="{95331AB0-C43B-5B0E-6D9F-16E6EAF662E6}"/>
              </a:ext>
            </a:extLst>
          </p:cNvPr>
          <p:cNvSpPr txBox="1"/>
          <p:nvPr/>
        </p:nvSpPr>
        <p:spPr>
          <a:xfrm>
            <a:off x="8315057" y="6163681"/>
            <a:ext cx="3221331" cy="307777"/>
          </a:xfrm>
          <a:prstGeom prst="rect">
            <a:avLst/>
          </a:prstGeom>
          <a:noFill/>
        </p:spPr>
        <p:txBody>
          <a:bodyPr wrap="none" rtlCol="0">
            <a:spAutoFit/>
          </a:bodyPr>
          <a:lstStyle/>
          <a:p>
            <a:r>
              <a:rPr kumimoji="1" lang="en" altLang="zh-SG" sz="1400" i="1" dirty="0">
                <a:solidFill>
                  <a:schemeClr val="tx1">
                    <a:lumMod val="50000"/>
                    <a:lumOff val="50000"/>
                  </a:schemeClr>
                </a:solidFill>
              </a:rPr>
              <a:t>https://</a:t>
            </a:r>
            <a:r>
              <a:rPr kumimoji="1" lang="en" altLang="zh-SG" sz="1400" i="1" dirty="0" err="1">
                <a:solidFill>
                  <a:schemeClr val="tx1">
                    <a:lumMod val="50000"/>
                    <a:lumOff val="50000"/>
                  </a:schemeClr>
                </a:solidFill>
              </a:rPr>
              <a:t>cgodisplay.earthobservatory.sg</a:t>
            </a:r>
            <a:endParaRPr kumimoji="1" lang="zh-SG" altLang="en-US" sz="1400" i="1" dirty="0">
              <a:solidFill>
                <a:schemeClr val="tx1">
                  <a:lumMod val="50000"/>
                  <a:lumOff val="50000"/>
                </a:schemeClr>
              </a:solidFill>
            </a:endParaRPr>
          </a:p>
        </p:txBody>
      </p:sp>
      <p:sp>
        <p:nvSpPr>
          <p:cNvPr id="40" name="文本框 39">
            <a:extLst>
              <a:ext uri="{FF2B5EF4-FFF2-40B4-BE49-F238E27FC236}">
                <a16:creationId xmlns:a16="http://schemas.microsoft.com/office/drawing/2014/main" id="{A76F8E48-9A3E-9EBC-1A52-F1537B7E3004}"/>
              </a:ext>
            </a:extLst>
          </p:cNvPr>
          <p:cNvSpPr txBox="1"/>
          <p:nvPr/>
        </p:nvSpPr>
        <p:spPr>
          <a:xfrm>
            <a:off x="7385863" y="789089"/>
            <a:ext cx="4711546" cy="369332"/>
          </a:xfrm>
          <a:prstGeom prst="rect">
            <a:avLst/>
          </a:prstGeom>
          <a:noFill/>
        </p:spPr>
        <p:txBody>
          <a:bodyPr wrap="none" rtlCol="0">
            <a:spAutoFit/>
          </a:bodyPr>
          <a:lstStyle/>
          <a:p>
            <a:r>
              <a:rPr kumimoji="1" lang="en-US" altLang="zh-SG" i="1" dirty="0"/>
              <a:t>PCAK was destroyed by an eruption in 2023</a:t>
            </a:r>
          </a:p>
        </p:txBody>
      </p:sp>
      <p:pic>
        <p:nvPicPr>
          <p:cNvPr id="41" name="图片 40">
            <a:extLst>
              <a:ext uri="{FF2B5EF4-FFF2-40B4-BE49-F238E27FC236}">
                <a16:creationId xmlns:a16="http://schemas.microsoft.com/office/drawing/2014/main" id="{7A2C7501-F0EB-707D-B557-EE0709517771}"/>
              </a:ext>
            </a:extLst>
          </p:cNvPr>
          <p:cNvPicPr>
            <a:picLocks noChangeAspect="1"/>
          </p:cNvPicPr>
          <p:nvPr/>
        </p:nvPicPr>
        <p:blipFill>
          <a:blip r:embed="rId4"/>
          <a:stretch>
            <a:fillRect/>
          </a:stretch>
        </p:blipFill>
        <p:spPr>
          <a:xfrm>
            <a:off x="3409451" y="5271136"/>
            <a:ext cx="3346278" cy="1535242"/>
          </a:xfrm>
          <a:prstGeom prst="rect">
            <a:avLst/>
          </a:prstGeom>
        </p:spPr>
      </p:pic>
      <p:sp>
        <p:nvSpPr>
          <p:cNvPr id="42" name="文本框 41">
            <a:extLst>
              <a:ext uri="{FF2B5EF4-FFF2-40B4-BE49-F238E27FC236}">
                <a16:creationId xmlns:a16="http://schemas.microsoft.com/office/drawing/2014/main" id="{F467A409-6154-294A-58E7-112B1C1C23F7}"/>
              </a:ext>
            </a:extLst>
          </p:cNvPr>
          <p:cNvSpPr txBox="1"/>
          <p:nvPr/>
        </p:nvSpPr>
        <p:spPr>
          <a:xfrm>
            <a:off x="281195" y="6425188"/>
            <a:ext cx="2844048" cy="307777"/>
          </a:xfrm>
          <a:prstGeom prst="rect">
            <a:avLst/>
          </a:prstGeom>
          <a:noFill/>
        </p:spPr>
        <p:txBody>
          <a:bodyPr wrap="none" rtlCol="0">
            <a:spAutoFit/>
          </a:bodyPr>
          <a:lstStyle/>
          <a:p>
            <a:r>
              <a:rPr lang="en" altLang="zh-SG" sz="1400" i="1" dirty="0">
                <a:effectLst/>
              </a:rPr>
              <a:t>Mousavi</a:t>
            </a:r>
            <a:r>
              <a:rPr kumimoji="1" lang="en-US" altLang="zh-SG" sz="1400" i="1" dirty="0">
                <a:effectLst/>
              </a:rPr>
              <a:t> et al., 2019, IEEE-GRSL</a:t>
            </a:r>
            <a:endParaRPr lang="en" altLang="zh-SG" sz="1400" i="1" dirty="0">
              <a:effectLst/>
            </a:endParaRPr>
          </a:p>
        </p:txBody>
      </p:sp>
    </p:spTree>
    <p:extLst>
      <p:ext uri="{BB962C8B-B14F-4D97-AF65-F5344CB8AC3E}">
        <p14:creationId xmlns:p14="http://schemas.microsoft.com/office/powerpoint/2010/main" val="186365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07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12" grpId="0"/>
      <p:bldP spid="13" grpId="0"/>
      <p:bldP spid="18" grpId="0" animBg="1"/>
      <p:bldP spid="19" grpId="0" animBg="1"/>
      <p:bldP spid="20" grpId="0"/>
      <p:bldP spid="21" grpId="0"/>
      <p:bldP spid="23" grpId="0"/>
      <p:bldP spid="28" grpId="0" animBg="1"/>
      <p:bldP spid="29" grpId="0" animBg="1"/>
      <p:bldP spid="36" grpId="0" animBg="1"/>
      <p:bldP spid="37" grpId="0"/>
      <p:bldP spid="38" grpId="0"/>
      <p:bldP spid="40" grpId="0"/>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74947D7-8591-9FC1-85FF-C2B073922DEC}"/>
              </a:ext>
            </a:extLst>
          </p:cNvPr>
          <p:cNvPicPr>
            <a:picLocks noChangeAspect="1"/>
          </p:cNvPicPr>
          <p:nvPr/>
        </p:nvPicPr>
        <p:blipFill>
          <a:blip r:embed="rId2"/>
          <a:stretch>
            <a:fillRect/>
          </a:stretch>
        </p:blipFill>
        <p:spPr>
          <a:xfrm>
            <a:off x="5276530" y="1225767"/>
            <a:ext cx="6818868" cy="5602309"/>
          </a:xfrm>
          <a:prstGeom prst="rect">
            <a:avLst/>
          </a:prstGeom>
        </p:spPr>
      </p:pic>
      <p:pic>
        <p:nvPicPr>
          <p:cNvPr id="5" name="图片 4">
            <a:extLst>
              <a:ext uri="{FF2B5EF4-FFF2-40B4-BE49-F238E27FC236}">
                <a16:creationId xmlns:a16="http://schemas.microsoft.com/office/drawing/2014/main" id="{9113071D-32AE-17E0-C0A0-259EB13001D0}"/>
              </a:ext>
            </a:extLst>
          </p:cNvPr>
          <p:cNvPicPr>
            <a:picLocks noChangeAspect="1"/>
          </p:cNvPicPr>
          <p:nvPr/>
        </p:nvPicPr>
        <p:blipFill>
          <a:blip r:embed="rId3"/>
          <a:stretch>
            <a:fillRect/>
          </a:stretch>
        </p:blipFill>
        <p:spPr>
          <a:xfrm>
            <a:off x="236283" y="4065730"/>
            <a:ext cx="4885638" cy="2348562"/>
          </a:xfrm>
          <a:prstGeom prst="rect">
            <a:avLst/>
          </a:prstGeom>
        </p:spPr>
      </p:pic>
      <p:sp>
        <p:nvSpPr>
          <p:cNvPr id="7" name="文本框 6">
            <a:extLst>
              <a:ext uri="{FF2B5EF4-FFF2-40B4-BE49-F238E27FC236}">
                <a16:creationId xmlns:a16="http://schemas.microsoft.com/office/drawing/2014/main" id="{F7157438-60A8-8136-60F8-9A9AE06F7D6E}"/>
              </a:ext>
            </a:extLst>
          </p:cNvPr>
          <p:cNvSpPr txBox="1"/>
          <p:nvPr/>
        </p:nvSpPr>
        <p:spPr>
          <a:xfrm>
            <a:off x="81673" y="819307"/>
            <a:ext cx="5269391" cy="1513235"/>
          </a:xfrm>
          <a:prstGeom prst="rect">
            <a:avLst/>
          </a:prstGeom>
          <a:noFill/>
        </p:spPr>
        <p:txBody>
          <a:bodyPr wrap="none" rtlCol="0">
            <a:spAutoFit/>
          </a:bodyPr>
          <a:lstStyle/>
          <a:p>
            <a:r>
              <a:rPr kumimoji="1" lang="en-US" altLang="zh-SG" sz="2000" b="1" dirty="0"/>
              <a:t>Round 1 Training dataset:</a:t>
            </a:r>
            <a:endParaRPr kumimoji="1" lang="en-US" altLang="zh-SG" sz="2000" dirty="0"/>
          </a:p>
          <a:p>
            <a:pPr marL="285750" indent="-285750">
              <a:spcBef>
                <a:spcPts val="1000"/>
              </a:spcBef>
              <a:buFont typeface="Arial" panose="020B0604020202020204" pitchFamily="34" charset="0"/>
              <a:buChar char="•"/>
            </a:pPr>
            <a:r>
              <a:rPr kumimoji="1" lang="en-US" altLang="zh-SG" dirty="0"/>
              <a:t>PCAK station Z component</a:t>
            </a:r>
          </a:p>
          <a:p>
            <a:pPr marL="285750" indent="-285750">
              <a:spcBef>
                <a:spcPts val="600"/>
              </a:spcBef>
              <a:buFont typeface="Arial" panose="020B0604020202020204" pitchFamily="34" charset="0"/>
              <a:buChar char="•"/>
            </a:pPr>
            <a:r>
              <a:rPr kumimoji="1" lang="en-US" altLang="zh-SG" b="1" dirty="0">
                <a:solidFill>
                  <a:srgbClr val="C00000"/>
                </a:solidFill>
              </a:rPr>
              <a:t>36627</a:t>
            </a:r>
            <a:r>
              <a:rPr kumimoji="1" lang="en-US" altLang="zh-SG" dirty="0"/>
              <a:t> qualified events (association catalog)</a:t>
            </a:r>
          </a:p>
          <a:p>
            <a:pPr marL="285750" indent="-285750">
              <a:spcBef>
                <a:spcPts val="600"/>
              </a:spcBef>
              <a:buFont typeface="Arial" panose="020B0604020202020204" pitchFamily="34" charset="0"/>
              <a:buChar char="•"/>
            </a:pPr>
            <a:r>
              <a:rPr kumimoji="1" lang="en-US" altLang="zh-SG" dirty="0"/>
              <a:t>80% for training, 20% for testing, 100 iterations</a:t>
            </a:r>
            <a:endParaRPr kumimoji="1" lang="zh-SG" altLang="en-US" dirty="0"/>
          </a:p>
        </p:txBody>
      </p:sp>
      <p:sp>
        <p:nvSpPr>
          <p:cNvPr id="8" name="标题 3">
            <a:extLst>
              <a:ext uri="{FF2B5EF4-FFF2-40B4-BE49-F238E27FC236}">
                <a16:creationId xmlns:a16="http://schemas.microsoft.com/office/drawing/2014/main" id="{B0FAD201-6C4B-F4E6-B043-A8B27F4A9E88}"/>
              </a:ext>
            </a:extLst>
          </p:cNvPr>
          <p:cNvSpPr txBox="1">
            <a:spLocks/>
          </p:cNvSpPr>
          <p:nvPr/>
        </p:nvSpPr>
        <p:spPr>
          <a:xfrm>
            <a:off x="193204" y="29924"/>
            <a:ext cx="11305113" cy="7110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altLang="zh-SG" sz="3600" dirty="0"/>
              <a:t>Clustering by </a:t>
            </a:r>
            <a:r>
              <a:rPr kumimoji="1" lang="en-US" altLang="zh-SG" sz="3600" b="1" dirty="0"/>
              <a:t>Deep Embedded Clustering (DEC)</a:t>
            </a:r>
            <a:r>
              <a:rPr lang="en-US" altLang="zh-SG" sz="3600" dirty="0"/>
              <a:t> </a:t>
            </a:r>
          </a:p>
        </p:txBody>
      </p:sp>
      <p:sp>
        <p:nvSpPr>
          <p:cNvPr id="9" name="文本框 8">
            <a:extLst>
              <a:ext uri="{FF2B5EF4-FFF2-40B4-BE49-F238E27FC236}">
                <a16:creationId xmlns:a16="http://schemas.microsoft.com/office/drawing/2014/main" id="{43AB136F-FA6E-2E22-A014-083828B3F7AF}"/>
              </a:ext>
            </a:extLst>
          </p:cNvPr>
          <p:cNvSpPr txBox="1"/>
          <p:nvPr/>
        </p:nvSpPr>
        <p:spPr>
          <a:xfrm>
            <a:off x="1617753" y="6489522"/>
            <a:ext cx="2122697" cy="338554"/>
          </a:xfrm>
          <a:prstGeom prst="rect">
            <a:avLst/>
          </a:prstGeom>
          <a:noFill/>
        </p:spPr>
        <p:txBody>
          <a:bodyPr wrap="none" rtlCol="0">
            <a:spAutoFit/>
          </a:bodyPr>
          <a:lstStyle/>
          <a:p>
            <a:r>
              <a:rPr kumimoji="1" lang="en-US" altLang="zh-SG" sz="1600" i="1" dirty="0"/>
              <a:t>Zali et al., 2024, CEE</a:t>
            </a:r>
            <a:endParaRPr kumimoji="1" lang="zh-SG" altLang="en-US" sz="1600" i="1" dirty="0"/>
          </a:p>
        </p:txBody>
      </p:sp>
      <p:sp>
        <p:nvSpPr>
          <p:cNvPr id="10" name="文本框 9">
            <a:extLst>
              <a:ext uri="{FF2B5EF4-FFF2-40B4-BE49-F238E27FC236}">
                <a16:creationId xmlns:a16="http://schemas.microsoft.com/office/drawing/2014/main" id="{F6EC02D3-4436-7059-30F8-7FF0F0DC613F}"/>
              </a:ext>
            </a:extLst>
          </p:cNvPr>
          <p:cNvSpPr txBox="1"/>
          <p:nvPr/>
        </p:nvSpPr>
        <p:spPr>
          <a:xfrm>
            <a:off x="6203113" y="798711"/>
            <a:ext cx="1890261" cy="369332"/>
          </a:xfrm>
          <a:prstGeom prst="rect">
            <a:avLst/>
          </a:prstGeom>
          <a:noFill/>
        </p:spPr>
        <p:txBody>
          <a:bodyPr wrap="none" rtlCol="0">
            <a:spAutoFit/>
          </a:bodyPr>
          <a:lstStyle/>
          <a:p>
            <a:r>
              <a:rPr kumimoji="1" lang="en-US" altLang="zh-SG" b="1" dirty="0"/>
              <a:t>60-second-long</a:t>
            </a:r>
            <a:endParaRPr kumimoji="1" lang="zh-SG" altLang="en-US" b="1" dirty="0"/>
          </a:p>
        </p:txBody>
      </p:sp>
      <p:sp>
        <p:nvSpPr>
          <p:cNvPr id="11" name="文本框 10">
            <a:extLst>
              <a:ext uri="{FF2B5EF4-FFF2-40B4-BE49-F238E27FC236}">
                <a16:creationId xmlns:a16="http://schemas.microsoft.com/office/drawing/2014/main" id="{82985919-1B55-FB4C-D732-E9C6933C032A}"/>
              </a:ext>
            </a:extLst>
          </p:cNvPr>
          <p:cNvSpPr txBox="1"/>
          <p:nvPr/>
        </p:nvSpPr>
        <p:spPr>
          <a:xfrm>
            <a:off x="8538820" y="798711"/>
            <a:ext cx="2980303" cy="369332"/>
          </a:xfrm>
          <a:prstGeom prst="rect">
            <a:avLst/>
          </a:prstGeom>
          <a:noFill/>
        </p:spPr>
        <p:txBody>
          <a:bodyPr wrap="none" rtlCol="0">
            <a:spAutoFit/>
          </a:bodyPr>
          <a:lstStyle/>
          <a:p>
            <a:r>
              <a:rPr kumimoji="1" lang="en-US" altLang="zh-SG" b="1" dirty="0"/>
              <a:t>20-second-long (zoom in)</a:t>
            </a:r>
            <a:endParaRPr kumimoji="1" lang="zh-SG" altLang="en-US" b="1" dirty="0"/>
          </a:p>
        </p:txBody>
      </p:sp>
      <p:sp>
        <p:nvSpPr>
          <p:cNvPr id="12" name="文本框 11">
            <a:extLst>
              <a:ext uri="{FF2B5EF4-FFF2-40B4-BE49-F238E27FC236}">
                <a16:creationId xmlns:a16="http://schemas.microsoft.com/office/drawing/2014/main" id="{81C0B363-8EBC-9DED-7661-FBCCC8A3B33B}"/>
              </a:ext>
            </a:extLst>
          </p:cNvPr>
          <p:cNvSpPr txBox="1"/>
          <p:nvPr/>
        </p:nvSpPr>
        <p:spPr>
          <a:xfrm>
            <a:off x="72851" y="2815612"/>
            <a:ext cx="3333220" cy="754053"/>
          </a:xfrm>
          <a:prstGeom prst="rect">
            <a:avLst/>
          </a:prstGeom>
          <a:noFill/>
        </p:spPr>
        <p:txBody>
          <a:bodyPr wrap="none" rtlCol="0">
            <a:spAutoFit/>
          </a:bodyPr>
          <a:lstStyle/>
          <a:p>
            <a:r>
              <a:rPr kumimoji="1" lang="en-US" altLang="zh-SG" sz="2000" b="1" dirty="0"/>
              <a:t>Round 2 Training dataset:</a:t>
            </a:r>
            <a:endParaRPr kumimoji="1" lang="en-US" altLang="zh-SG" sz="2000" dirty="0"/>
          </a:p>
          <a:p>
            <a:pPr marL="285750" indent="-285750">
              <a:spcBef>
                <a:spcPts val="600"/>
              </a:spcBef>
              <a:buFont typeface="Arial" panose="020B0604020202020204" pitchFamily="34" charset="0"/>
              <a:buChar char="•"/>
            </a:pPr>
            <a:r>
              <a:rPr kumimoji="1" lang="en-US" altLang="zh-SG" b="1" dirty="0">
                <a:solidFill>
                  <a:srgbClr val="C00000"/>
                </a:solidFill>
              </a:rPr>
              <a:t>8667</a:t>
            </a:r>
            <a:r>
              <a:rPr kumimoji="1" lang="en-US" altLang="zh-SG" dirty="0"/>
              <a:t> qualified events </a:t>
            </a:r>
          </a:p>
        </p:txBody>
      </p:sp>
    </p:spTree>
    <p:extLst>
      <p:ext uri="{BB962C8B-B14F-4D97-AF65-F5344CB8AC3E}">
        <p14:creationId xmlns:p14="http://schemas.microsoft.com/office/powerpoint/2010/main" val="2530897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descr="日程表&#10;&#10;低可信度描述已自动生成">
            <a:extLst>
              <a:ext uri="{FF2B5EF4-FFF2-40B4-BE49-F238E27FC236}">
                <a16:creationId xmlns:a16="http://schemas.microsoft.com/office/drawing/2014/main" id="{8049CEF0-7FBA-67CD-54F2-2CBA26190F23}"/>
              </a:ext>
            </a:extLst>
          </p:cNvPr>
          <p:cNvPicPr>
            <a:picLocks noChangeAspect="1"/>
          </p:cNvPicPr>
          <p:nvPr/>
        </p:nvPicPr>
        <p:blipFill>
          <a:blip r:embed="rId2"/>
          <a:stretch>
            <a:fillRect/>
          </a:stretch>
        </p:blipFill>
        <p:spPr>
          <a:xfrm>
            <a:off x="1597387" y="720657"/>
            <a:ext cx="4633307" cy="3015327"/>
          </a:xfrm>
          <a:prstGeom prst="rect">
            <a:avLst/>
          </a:prstGeom>
        </p:spPr>
      </p:pic>
      <p:pic>
        <p:nvPicPr>
          <p:cNvPr id="12" name="图片 11" descr="图片包含 日程表&#10;&#10;描述已自动生成">
            <a:extLst>
              <a:ext uri="{FF2B5EF4-FFF2-40B4-BE49-F238E27FC236}">
                <a16:creationId xmlns:a16="http://schemas.microsoft.com/office/drawing/2014/main" id="{BFCABF5C-1E92-9482-CBAC-EEE5F109EA7C}"/>
              </a:ext>
            </a:extLst>
          </p:cNvPr>
          <p:cNvPicPr>
            <a:picLocks noChangeAspect="1"/>
          </p:cNvPicPr>
          <p:nvPr/>
        </p:nvPicPr>
        <p:blipFill>
          <a:blip r:embed="rId3"/>
          <a:stretch>
            <a:fillRect/>
          </a:stretch>
        </p:blipFill>
        <p:spPr>
          <a:xfrm>
            <a:off x="1627587" y="3799338"/>
            <a:ext cx="4633309" cy="3015327"/>
          </a:xfrm>
          <a:prstGeom prst="rect">
            <a:avLst/>
          </a:prstGeom>
        </p:spPr>
      </p:pic>
      <p:pic>
        <p:nvPicPr>
          <p:cNvPr id="14" name="图片 13" descr="图形用户界面&#10;&#10;描述已自动生成">
            <a:extLst>
              <a:ext uri="{FF2B5EF4-FFF2-40B4-BE49-F238E27FC236}">
                <a16:creationId xmlns:a16="http://schemas.microsoft.com/office/drawing/2014/main" id="{7A483109-A770-8E8B-DD72-FCE8281A667C}"/>
              </a:ext>
            </a:extLst>
          </p:cNvPr>
          <p:cNvPicPr>
            <a:picLocks noChangeAspect="1"/>
          </p:cNvPicPr>
          <p:nvPr/>
        </p:nvPicPr>
        <p:blipFill>
          <a:blip r:embed="rId4"/>
          <a:stretch>
            <a:fillRect/>
          </a:stretch>
        </p:blipFill>
        <p:spPr>
          <a:xfrm>
            <a:off x="6303540" y="3757296"/>
            <a:ext cx="4774365" cy="3107126"/>
          </a:xfrm>
          <a:prstGeom prst="rect">
            <a:avLst/>
          </a:prstGeom>
        </p:spPr>
      </p:pic>
      <p:pic>
        <p:nvPicPr>
          <p:cNvPr id="18" name="图片 17" descr="图片包含 日程表&#10;&#10;描述已自动生成">
            <a:extLst>
              <a:ext uri="{FF2B5EF4-FFF2-40B4-BE49-F238E27FC236}">
                <a16:creationId xmlns:a16="http://schemas.microsoft.com/office/drawing/2014/main" id="{4453CEF3-C032-28AD-98BA-B662F507B362}"/>
              </a:ext>
            </a:extLst>
          </p:cNvPr>
          <p:cNvPicPr>
            <a:picLocks noChangeAspect="1"/>
          </p:cNvPicPr>
          <p:nvPr/>
        </p:nvPicPr>
        <p:blipFill>
          <a:blip r:embed="rId5"/>
          <a:stretch>
            <a:fillRect/>
          </a:stretch>
        </p:blipFill>
        <p:spPr>
          <a:xfrm>
            <a:off x="6275689" y="668107"/>
            <a:ext cx="4774363" cy="3102201"/>
          </a:xfrm>
          <a:prstGeom prst="rect">
            <a:avLst/>
          </a:prstGeom>
        </p:spPr>
      </p:pic>
      <p:sp>
        <p:nvSpPr>
          <p:cNvPr id="19" name="文本框 18">
            <a:extLst>
              <a:ext uri="{FF2B5EF4-FFF2-40B4-BE49-F238E27FC236}">
                <a16:creationId xmlns:a16="http://schemas.microsoft.com/office/drawing/2014/main" id="{5C53C160-A363-35B8-6056-F626F81D5584}"/>
              </a:ext>
            </a:extLst>
          </p:cNvPr>
          <p:cNvSpPr txBox="1"/>
          <p:nvPr/>
        </p:nvSpPr>
        <p:spPr>
          <a:xfrm>
            <a:off x="2645109" y="1042530"/>
            <a:ext cx="3074303" cy="646331"/>
          </a:xfrm>
          <a:prstGeom prst="rect">
            <a:avLst/>
          </a:prstGeom>
          <a:noFill/>
        </p:spPr>
        <p:txBody>
          <a:bodyPr wrap="none" rtlCol="0">
            <a:spAutoFit/>
          </a:bodyPr>
          <a:lstStyle/>
          <a:p>
            <a:pPr algn="r"/>
            <a:r>
              <a:rPr kumimoji="1" lang="en-US" altLang="zh-SG" b="1" dirty="0">
                <a:solidFill>
                  <a:schemeClr val="bg1"/>
                </a:solidFill>
              </a:rPr>
              <a:t>A range of consistent and </a:t>
            </a:r>
          </a:p>
          <a:p>
            <a:pPr algn="r"/>
            <a:r>
              <a:rPr kumimoji="1" lang="en-US" altLang="zh-SG" b="1" dirty="0">
                <a:solidFill>
                  <a:schemeClr val="bg1"/>
                </a:solidFill>
              </a:rPr>
              <a:t>dominant frequency</a:t>
            </a:r>
          </a:p>
        </p:txBody>
      </p:sp>
      <p:sp>
        <p:nvSpPr>
          <p:cNvPr id="20" name="文本框 19">
            <a:extLst>
              <a:ext uri="{FF2B5EF4-FFF2-40B4-BE49-F238E27FC236}">
                <a16:creationId xmlns:a16="http://schemas.microsoft.com/office/drawing/2014/main" id="{85D309F5-4314-8A5A-6A36-3A11B179289C}"/>
              </a:ext>
            </a:extLst>
          </p:cNvPr>
          <p:cNvSpPr txBox="1"/>
          <p:nvPr/>
        </p:nvSpPr>
        <p:spPr>
          <a:xfrm>
            <a:off x="7158281" y="989980"/>
            <a:ext cx="3518912" cy="369332"/>
          </a:xfrm>
          <a:prstGeom prst="rect">
            <a:avLst/>
          </a:prstGeom>
          <a:noFill/>
        </p:spPr>
        <p:txBody>
          <a:bodyPr wrap="none" rtlCol="0">
            <a:spAutoFit/>
          </a:bodyPr>
          <a:lstStyle/>
          <a:p>
            <a:r>
              <a:rPr kumimoji="1" lang="en-US" altLang="zh-SG" b="1" dirty="0">
                <a:solidFill>
                  <a:schemeClr val="bg1"/>
                </a:solidFill>
              </a:rPr>
              <a:t>long-duration &amp; low frequency</a:t>
            </a:r>
            <a:endParaRPr kumimoji="1" lang="zh-SG" altLang="en-US" b="1" dirty="0">
              <a:solidFill>
                <a:schemeClr val="bg1"/>
              </a:solidFill>
            </a:endParaRPr>
          </a:p>
        </p:txBody>
      </p:sp>
      <p:sp>
        <p:nvSpPr>
          <p:cNvPr id="21" name="文本框 20">
            <a:extLst>
              <a:ext uri="{FF2B5EF4-FFF2-40B4-BE49-F238E27FC236}">
                <a16:creationId xmlns:a16="http://schemas.microsoft.com/office/drawing/2014/main" id="{6F09F6D1-9176-18E8-21D9-87682B8A1B83}"/>
              </a:ext>
            </a:extLst>
          </p:cNvPr>
          <p:cNvSpPr txBox="1"/>
          <p:nvPr/>
        </p:nvSpPr>
        <p:spPr>
          <a:xfrm>
            <a:off x="2864772" y="4059638"/>
            <a:ext cx="2839239" cy="369332"/>
          </a:xfrm>
          <a:prstGeom prst="rect">
            <a:avLst/>
          </a:prstGeom>
          <a:noFill/>
        </p:spPr>
        <p:txBody>
          <a:bodyPr wrap="none" rtlCol="0">
            <a:spAutoFit/>
          </a:bodyPr>
          <a:lstStyle/>
          <a:p>
            <a:r>
              <a:rPr kumimoji="1" lang="en-US" altLang="zh-SG" b="1" dirty="0">
                <a:solidFill>
                  <a:schemeClr val="bg1"/>
                </a:solidFill>
              </a:rPr>
              <a:t>low signal-to-noise ratio</a:t>
            </a:r>
            <a:endParaRPr kumimoji="1" lang="zh-SG" altLang="en-US" b="1" dirty="0">
              <a:solidFill>
                <a:schemeClr val="bg1"/>
              </a:solidFill>
            </a:endParaRPr>
          </a:p>
        </p:txBody>
      </p:sp>
      <p:sp>
        <p:nvSpPr>
          <p:cNvPr id="22" name="文本框 21">
            <a:extLst>
              <a:ext uri="{FF2B5EF4-FFF2-40B4-BE49-F238E27FC236}">
                <a16:creationId xmlns:a16="http://schemas.microsoft.com/office/drawing/2014/main" id="{119FD82F-27CC-FFB3-B0EA-59AC541D0D42}"/>
              </a:ext>
            </a:extLst>
          </p:cNvPr>
          <p:cNvSpPr txBox="1"/>
          <p:nvPr/>
        </p:nvSpPr>
        <p:spPr>
          <a:xfrm>
            <a:off x="6809438" y="4060649"/>
            <a:ext cx="3762568" cy="369332"/>
          </a:xfrm>
          <a:prstGeom prst="rect">
            <a:avLst/>
          </a:prstGeom>
          <a:noFill/>
        </p:spPr>
        <p:txBody>
          <a:bodyPr wrap="none" rtlCol="0">
            <a:spAutoFit/>
          </a:bodyPr>
          <a:lstStyle/>
          <a:p>
            <a:r>
              <a:rPr kumimoji="1" lang="en-US" altLang="zh-SG" b="1" dirty="0">
                <a:solidFill>
                  <a:schemeClr val="bg1"/>
                </a:solidFill>
              </a:rPr>
              <a:t>short-duration &amp; focused energy</a:t>
            </a:r>
            <a:endParaRPr kumimoji="1" lang="zh-SG" altLang="en-US" b="1" dirty="0">
              <a:solidFill>
                <a:schemeClr val="bg1"/>
              </a:solidFill>
            </a:endParaRPr>
          </a:p>
        </p:txBody>
      </p:sp>
      <p:sp>
        <p:nvSpPr>
          <p:cNvPr id="23" name="矩形 22">
            <a:extLst>
              <a:ext uri="{FF2B5EF4-FFF2-40B4-BE49-F238E27FC236}">
                <a16:creationId xmlns:a16="http://schemas.microsoft.com/office/drawing/2014/main" id="{47BF5E2E-9403-5F3B-4F66-3DA0029FD6FF}"/>
              </a:ext>
            </a:extLst>
          </p:cNvPr>
          <p:cNvSpPr/>
          <p:nvPr/>
        </p:nvSpPr>
        <p:spPr>
          <a:xfrm>
            <a:off x="6303540" y="3757294"/>
            <a:ext cx="4746512" cy="307904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SG" altLang="en-US"/>
          </a:p>
        </p:txBody>
      </p:sp>
      <p:sp>
        <p:nvSpPr>
          <p:cNvPr id="2" name="标题 1">
            <a:extLst>
              <a:ext uri="{FF2B5EF4-FFF2-40B4-BE49-F238E27FC236}">
                <a16:creationId xmlns:a16="http://schemas.microsoft.com/office/drawing/2014/main" id="{B96B1D0B-B800-9E4D-7B3F-795AED0A932E}"/>
              </a:ext>
            </a:extLst>
          </p:cNvPr>
          <p:cNvSpPr txBox="1">
            <a:spLocks/>
          </p:cNvSpPr>
          <p:nvPr/>
        </p:nvSpPr>
        <p:spPr>
          <a:xfrm>
            <a:off x="26352" y="29870"/>
            <a:ext cx="11782019" cy="5988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kumimoji="1" lang="en-US" altLang="zh-SG" sz="3600" dirty="0"/>
              <a:t>Rough Clustering to isolate short-duration events</a:t>
            </a:r>
            <a:endParaRPr kumimoji="1" lang="zh-SG" altLang="en-US" sz="3600" dirty="0"/>
          </a:p>
        </p:txBody>
      </p:sp>
    </p:spTree>
    <p:extLst>
      <p:ext uri="{BB962C8B-B14F-4D97-AF65-F5344CB8AC3E}">
        <p14:creationId xmlns:p14="http://schemas.microsoft.com/office/powerpoint/2010/main" val="2736906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3099</TotalTime>
  <Words>1192</Words>
  <Application>Microsoft Office PowerPoint</Application>
  <PresentationFormat>Widescreen</PresentationFormat>
  <Paragraphs>309</Paragraphs>
  <Slides>34</Slides>
  <Notes>10</Notes>
  <HiddenSlides>15</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主题​​</vt:lpstr>
      <vt:lpstr>Machine Learning Identifies Precursory Long-Period Earthquake Signals Preceding Gas-driven Eruptions at Marapi Volcano, Indonesia</vt:lpstr>
      <vt:lpstr>Marapi volcano has typical phreatic eruptions</vt:lpstr>
      <vt:lpstr>PowerPoint Presentation</vt:lpstr>
      <vt:lpstr>PowerPoint Presentation</vt:lpstr>
      <vt:lpstr>PowerPoint Presentation</vt:lpstr>
      <vt:lpstr>Supervised Machine Learning for event detection</vt:lpstr>
      <vt:lpstr>PowerPoint Presentation</vt:lpstr>
      <vt:lpstr>PowerPoint Presentation</vt:lpstr>
      <vt:lpstr>PowerPoint Presentation</vt:lpstr>
      <vt:lpstr>PowerPoint Presentation</vt:lpstr>
      <vt:lpstr>Distinct frequency pattern at sub-cluster 3</vt:lpstr>
      <vt:lpstr>PowerPoint Presentation</vt:lpstr>
      <vt:lpstr>PowerPoint Presentation</vt:lpstr>
      <vt:lpstr>PowerPoint Presentation</vt:lpstr>
      <vt:lpstr>PowerPoint Presentation</vt:lpstr>
      <vt:lpstr>Tornillos indicate oscillations of mist or dust filled cracks</vt:lpstr>
      <vt:lpstr>PowerPoint Presentation</vt:lpstr>
      <vt:lpstr>PowerPoint Presentation</vt:lpstr>
      <vt:lpstr>Thank you!</vt:lpstr>
      <vt:lpstr>PowerPoint Presentation</vt:lpstr>
      <vt:lpstr>PowerPoint Presentation</vt:lpstr>
      <vt:lpstr>PowerPoint Presentation</vt:lpstr>
      <vt:lpstr>PowerPoint Presentation</vt:lpstr>
      <vt:lpstr>PowerPoint Presentation</vt:lpstr>
      <vt:lpstr>PowerPoint Presentation</vt:lpstr>
      <vt:lpstr>Pattern 1/3: Long-period event dominant at ~3 Hz</vt:lpstr>
      <vt:lpstr>PowerPoint Presentation</vt:lpstr>
      <vt:lpstr>PowerPoint Presentation</vt:lpstr>
      <vt:lpstr>PowerPoint Presentation</vt:lpstr>
      <vt:lpstr>Data, CNN Model, and training</vt:lpstr>
      <vt:lpstr>Reconstruction &amp; K-means clustering</vt:lpstr>
      <vt:lpstr>Subclustering for Cluster 3 with 8667 data</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Feng Mingye (Dr)</dc:creator>
  <cp:lastModifiedBy>Feng Mingye (Dr)</cp:lastModifiedBy>
  <cp:revision>1444</cp:revision>
  <dcterms:created xsi:type="dcterms:W3CDTF">2025-10-25T15:01:34Z</dcterms:created>
  <dcterms:modified xsi:type="dcterms:W3CDTF">2025-11-18T02:04:17Z</dcterms:modified>
</cp:coreProperties>
</file>