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35" r:id="rId2"/>
    <p:sldMasterId id="2147483677" r:id="rId3"/>
  </p:sldMasterIdLst>
  <p:notesMasterIdLst>
    <p:notesMasterId r:id="rId21"/>
  </p:notesMasterIdLst>
  <p:handoutMasterIdLst>
    <p:handoutMasterId r:id="rId22"/>
  </p:handoutMasterIdLst>
  <p:sldIdLst>
    <p:sldId id="612" r:id="rId4"/>
    <p:sldId id="618" r:id="rId5"/>
    <p:sldId id="619" r:id="rId6"/>
    <p:sldId id="628" r:id="rId7"/>
    <p:sldId id="625" r:id="rId8"/>
    <p:sldId id="629" r:id="rId9"/>
    <p:sldId id="620" r:id="rId10"/>
    <p:sldId id="621" r:id="rId11"/>
    <p:sldId id="630" r:id="rId12"/>
    <p:sldId id="624" r:id="rId13"/>
    <p:sldId id="623" r:id="rId14"/>
    <p:sldId id="627" r:id="rId15"/>
    <p:sldId id="626" r:id="rId16"/>
    <p:sldId id="631" r:id="rId17"/>
    <p:sldId id="632" r:id="rId18"/>
    <p:sldId id="611" r:id="rId19"/>
    <p:sldId id="622"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0066"/>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7950" autoAdjust="0"/>
  </p:normalViewPr>
  <p:slideViewPr>
    <p:cSldViewPr snapToGrid="0">
      <p:cViewPr varScale="1">
        <p:scale>
          <a:sx n="198" d="100"/>
          <a:sy n="198" d="100"/>
        </p:scale>
        <p:origin x="187" y="115"/>
      </p:cViewPr>
      <p:guideLst>
        <p:guide orient="horz" pos="2160"/>
        <p:guide pos="3840"/>
      </p:guideLst>
    </p:cSldViewPr>
  </p:slideViewPr>
  <p:notesTextViewPr>
    <p:cViewPr>
      <p:scale>
        <a:sx n="1" d="1"/>
        <a:sy n="1" d="1"/>
      </p:scale>
      <p:origin x="0" y="0"/>
    </p:cViewPr>
  </p:notesTextViewPr>
  <p:sorterViewPr>
    <p:cViewPr>
      <p:scale>
        <a:sx n="100" d="100"/>
        <a:sy n="100" d="100"/>
      </p:scale>
      <p:origin x="0" y="-6624"/>
    </p:cViewPr>
  </p:sorterViewPr>
  <p:notesViewPr>
    <p:cSldViewPr snapToGrid="0">
      <p:cViewPr varScale="1">
        <p:scale>
          <a:sx n="77" d="100"/>
          <a:sy n="77" d="100"/>
        </p:scale>
        <p:origin x="40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6742017-632E-4DC4-8F9E-464B8C2A219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A226F61-8820-4B98-8D64-4A2AA78F54FF}"/>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9F8BF28-085F-4B67-A65C-67D7623D886A}" type="datetimeFigureOut">
              <a:rPr kumimoji="1" lang="ja-JP" altLang="en-US" smtClean="0"/>
              <a:t>2025/11/10</a:t>
            </a:fld>
            <a:endParaRPr kumimoji="1" lang="ja-JP" altLang="en-US"/>
          </a:p>
        </p:txBody>
      </p:sp>
      <p:sp>
        <p:nvSpPr>
          <p:cNvPr id="4" name="フッター プレースホルダー 3">
            <a:extLst>
              <a:ext uri="{FF2B5EF4-FFF2-40B4-BE49-F238E27FC236}">
                <a16:creationId xmlns:a16="http://schemas.microsoft.com/office/drawing/2014/main" id="{3D9F19AE-BCBE-49E8-A508-F24EEDB9BD8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232718-4D52-4DD4-8EC8-997AC3AA670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A931CB4-41BB-4832-B06E-7A2DFAB05939}" type="slidenum">
              <a:rPr kumimoji="1" lang="ja-JP" altLang="en-US" smtClean="0"/>
              <a:t>‹#›</a:t>
            </a:fld>
            <a:endParaRPr kumimoji="1" lang="ja-JP" altLang="en-US"/>
          </a:p>
        </p:txBody>
      </p:sp>
    </p:spTree>
    <p:extLst>
      <p:ext uri="{BB962C8B-B14F-4D97-AF65-F5344CB8AC3E}">
        <p14:creationId xmlns:p14="http://schemas.microsoft.com/office/powerpoint/2010/main" val="49380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E8E4CE4-777B-4E52-86ED-CDBA30A7A991}" type="datetimeFigureOut">
              <a:rPr kumimoji="1" lang="ja-JP" altLang="en-US" smtClean="0"/>
              <a:t>2025/11/10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4987728-5129-47B3-915A-72523331FA47}" type="slidenum">
              <a:rPr kumimoji="1" lang="ja-JP" altLang="en-US" smtClean="0"/>
              <a:t>‹#›</a:t>
            </a:fld>
            <a:endParaRPr kumimoji="1" lang="ja-JP" altLang="en-US"/>
          </a:p>
        </p:txBody>
      </p:sp>
    </p:spTree>
    <p:extLst>
      <p:ext uri="{BB962C8B-B14F-4D97-AF65-F5344CB8AC3E}">
        <p14:creationId xmlns:p14="http://schemas.microsoft.com/office/powerpoint/2010/main" val="21204025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9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425-030D-43EB-946A-E98E309B5374}"/>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2D0270-AED8-43DB-A1A8-74D9A8D546B7}"/>
              </a:ext>
            </a:extLst>
          </p:cNvPr>
          <p:cNvSpPr>
            <a:spLocks noGrp="1"/>
          </p:cNvSpPr>
          <p:nvPr>
            <p:ph idx="1"/>
          </p:nvPr>
        </p:nvSpPr>
        <p:spPr>
          <a:xfrm>
            <a:off x="838200" y="1825625"/>
            <a:ext cx="10515600" cy="393569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49995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11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425-030D-43EB-946A-E98E309B5374}"/>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2D0270-AED8-43DB-A1A8-74D9A8D546B7}"/>
              </a:ext>
            </a:extLst>
          </p:cNvPr>
          <p:cNvSpPr>
            <a:spLocks noGrp="1"/>
          </p:cNvSpPr>
          <p:nvPr>
            <p:ph idx="1"/>
          </p:nvPr>
        </p:nvSpPr>
        <p:spPr>
          <a:xfrm>
            <a:off x="838200" y="1825625"/>
            <a:ext cx="10515600" cy="393569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9033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descr="taglinemaster_english_color_gray_rgb.jpg">
            <a:extLst>
              <a:ext uri="{FF2B5EF4-FFF2-40B4-BE49-F238E27FC236}">
                <a16:creationId xmlns:a16="http://schemas.microsoft.com/office/drawing/2014/main" id="{8F36CB56-A756-44F5-BF09-87FEFB47792A}"/>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297058" y="219261"/>
            <a:ext cx="2505409" cy="1184756"/>
          </a:xfrm>
          <a:prstGeom prst="rect">
            <a:avLst/>
          </a:prstGeom>
        </p:spPr>
      </p:pic>
    </p:spTree>
    <p:extLst>
      <p:ext uri="{BB962C8B-B14F-4D97-AF65-F5344CB8AC3E}">
        <p14:creationId xmlns:p14="http://schemas.microsoft.com/office/powerpoint/2010/main" val="3334619112"/>
      </p:ext>
    </p:extLst>
  </p:cSld>
  <p:clrMap bg1="lt1" tx1="dk1" bg2="lt2" tx2="dk2" accent1="accent1" accent2="accent2" accent3="accent3" accent4="accent4" accent5="accent5" accent6="accent6" hlink="hlink" folHlink="folHlink"/>
  <p:sldLayoutIdLst>
    <p:sldLayoutId id="2147483731" r:id="rId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E32510E-87F3-4EEB-B41F-5A494CE026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820605" y="5873018"/>
            <a:ext cx="10371396" cy="827028"/>
          </a:xfrm>
          <a:prstGeom prst="rect">
            <a:avLst/>
          </a:prstGeom>
        </p:spPr>
      </p:pic>
      <p:pic>
        <p:nvPicPr>
          <p:cNvPr id="9" name="図 8" descr="taglinemaster_english_color_gray_rgb.jpg">
            <a:extLst>
              <a:ext uri="{FF2B5EF4-FFF2-40B4-BE49-F238E27FC236}">
                <a16:creationId xmlns:a16="http://schemas.microsoft.com/office/drawing/2014/main" id="{202540A6-D709-4CB8-A187-DADBACF0B617}"/>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51379" y="5910511"/>
            <a:ext cx="1766027" cy="835117"/>
          </a:xfrm>
          <a:prstGeom prst="rect">
            <a:avLst/>
          </a:prstGeom>
        </p:spPr>
      </p:pic>
      <p:sp>
        <p:nvSpPr>
          <p:cNvPr id="12" name="フッター プレースホルダー 4">
            <a:extLst>
              <a:ext uri="{FF2B5EF4-FFF2-40B4-BE49-F238E27FC236}">
                <a16:creationId xmlns:a16="http://schemas.microsoft.com/office/drawing/2014/main" id="{3739F626-FCD8-4F4F-B1C3-6C568385C6FA}"/>
              </a:ext>
            </a:extLst>
          </p:cNvPr>
          <p:cNvSpPr txBox="1">
            <a:spLocks/>
          </p:cNvSpPr>
          <p:nvPr userDrawn="1"/>
        </p:nvSpPr>
        <p:spPr>
          <a:xfrm>
            <a:off x="10500241" y="6539556"/>
            <a:ext cx="147659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20251118</a:t>
            </a:r>
            <a:endParaRPr kumimoji="1" lang="ja-JP" altLang="en-US" dirty="0"/>
          </a:p>
        </p:txBody>
      </p:sp>
      <p:sp>
        <p:nvSpPr>
          <p:cNvPr id="13" name="テキスト ボックス 12">
            <a:extLst>
              <a:ext uri="{FF2B5EF4-FFF2-40B4-BE49-F238E27FC236}">
                <a16:creationId xmlns:a16="http://schemas.microsoft.com/office/drawing/2014/main" id="{5F386B89-E97C-471B-B086-08BB4FE1C7DD}"/>
              </a:ext>
            </a:extLst>
          </p:cNvPr>
          <p:cNvSpPr txBox="1"/>
          <p:nvPr userDrawn="1"/>
        </p:nvSpPr>
        <p:spPr>
          <a:xfrm>
            <a:off x="11726113" y="6585275"/>
            <a:ext cx="501445" cy="276999"/>
          </a:xfrm>
          <a:prstGeom prst="rect">
            <a:avLst/>
          </a:prstGeom>
          <a:noFill/>
        </p:spPr>
        <p:txBody>
          <a:bodyPr wrap="square" rtlCol="0">
            <a:spAutoFit/>
          </a:bodyPr>
          <a:lstStyle/>
          <a:p>
            <a:fld id="{FD2DCA9E-3198-4860-8C26-6C075891F093}" type="slidenum">
              <a:rPr kumimoji="1" lang="ja-JP" altLang="en-US" sz="1200" smtClean="0">
                <a:solidFill>
                  <a:schemeClr val="bg1">
                    <a:lumMod val="50000"/>
                  </a:schemeClr>
                </a:solidFill>
                <a:latin typeface="Calibri" panose="020F0502020204030204" pitchFamily="34" charset="0"/>
                <a:cs typeface="Calibri" panose="020F0502020204030204" pitchFamily="34" charset="0"/>
              </a:rPr>
              <a:t>‹#›</a:t>
            </a:fld>
            <a:endParaRPr kumimoji="1" lang="ja-JP" altLang="en-US" sz="2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662912"/>
      </p:ext>
    </p:extLst>
  </p:cSld>
  <p:clrMap bg1="lt1" tx1="dk1" bg2="lt2" tx2="dk2" accent1="accent1" accent2="accent2" accent3="accent3" accent4="accent4" accent5="accent5" accent6="accent6" hlink="hlink" folHlink="folHlink"/>
  <p:sldLayoutIdLst>
    <p:sldLayoutId id="2147483736" r:id="rId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6E9969-0B90-4F41-8832-0B1B55E0A3C9}"/>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3590284" y="2359284"/>
            <a:ext cx="4723384" cy="2261501"/>
          </a:xfrm>
          <a:prstGeom prst="rect">
            <a:avLst/>
          </a:prstGeom>
        </p:spPr>
      </p:pic>
    </p:spTree>
    <p:extLst>
      <p:ext uri="{BB962C8B-B14F-4D97-AF65-F5344CB8AC3E}">
        <p14:creationId xmlns:p14="http://schemas.microsoft.com/office/powerpoint/2010/main" val="656136467"/>
      </p:ext>
    </p:extLst>
  </p:cSld>
  <p:clrMap bg1="lt1" tx1="dk1" bg2="lt2" tx2="dk2" accent1="accent1" accent2="accent2" accent3="accent3" accent4="accent4" accent5="accent5" accent6="accent6" hlink="hlink" folHlink="folHlink"/>
  <p:sldLayoutIdLst>
    <p:sldLayoutId id="2147483678" r:id="rId1"/>
    <p:sldLayoutId id="2147483737" r:id="rId2"/>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DB29264B-EF79-4F34-90B3-B8BEA9D1541A}"/>
              </a:ext>
            </a:extLst>
          </p:cNvPr>
          <p:cNvSpPr txBox="1">
            <a:spLocks/>
          </p:cNvSpPr>
          <p:nvPr/>
        </p:nvSpPr>
        <p:spPr>
          <a:xfrm>
            <a:off x="1926945" y="2841701"/>
            <a:ext cx="8338110" cy="11745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b="1" dirty="0">
                <a:latin typeface="Arial" panose="020B0604020202020204" pitchFamily="34" charset="0"/>
                <a:ea typeface="メイリオ" panose="020B0604030504040204" pitchFamily="50" charset="-128"/>
                <a:cs typeface="Arial" panose="020B0604020202020204" pitchFamily="34" charset="0"/>
              </a:rPr>
              <a:t>Classification of Volcano-Seismic Events Using</a:t>
            </a:r>
          </a:p>
          <a:p>
            <a:pPr marL="0" indent="0">
              <a:buNone/>
            </a:pPr>
            <a:r>
              <a:rPr lang="en-US" altLang="ja-JP" b="1" dirty="0">
                <a:latin typeface="Arial" panose="020B0604020202020204" pitchFamily="34" charset="0"/>
                <a:ea typeface="メイリオ" panose="020B0604030504040204" pitchFamily="50" charset="-128"/>
                <a:cs typeface="Arial" panose="020B0604020202020204" pitchFamily="34" charset="0"/>
              </a:rPr>
              <a:t>K-means Clustering and Dynamic Time Warping </a:t>
            </a:r>
          </a:p>
        </p:txBody>
      </p:sp>
      <p:sp>
        <p:nvSpPr>
          <p:cNvPr id="4" name="テキスト ボックス 3">
            <a:extLst>
              <a:ext uri="{FF2B5EF4-FFF2-40B4-BE49-F238E27FC236}">
                <a16:creationId xmlns:a16="http://schemas.microsoft.com/office/drawing/2014/main" id="{64C5516D-C1DB-55B6-BE55-21CCDDD4079A}"/>
              </a:ext>
            </a:extLst>
          </p:cNvPr>
          <p:cNvSpPr txBox="1"/>
          <p:nvPr/>
        </p:nvSpPr>
        <p:spPr>
          <a:xfrm>
            <a:off x="621030" y="6519446"/>
            <a:ext cx="10949940" cy="338554"/>
          </a:xfrm>
          <a:prstGeom prst="rect">
            <a:avLst/>
          </a:prstGeom>
          <a:noFill/>
        </p:spPr>
        <p:txBody>
          <a:bodyPr wrap="square">
            <a:spAutoFit/>
          </a:bodyPr>
          <a:lstStyle/>
          <a:p>
            <a:r>
              <a:rPr lang="en-US" altLang="ja-JP" sz="1600" dirty="0">
                <a:latin typeface="Arial" panose="020B0604020202020204" pitchFamily="34" charset="0"/>
                <a:cs typeface="Arial" panose="020B0604020202020204" pitchFamily="34" charset="0"/>
              </a:rPr>
              <a:t>11/18/2025 @Workshop on “Automatization and Standardization</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of Volcano Seismic Data Processing Workflows”</a:t>
            </a:r>
            <a:endParaRPr lang="ja-JP" altLang="en-US" sz="16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4A6F9E8F-2B86-5790-6F8A-0CCAC3D36997}"/>
              </a:ext>
            </a:extLst>
          </p:cNvPr>
          <p:cNvSpPr txBox="1"/>
          <p:nvPr/>
        </p:nvSpPr>
        <p:spPr>
          <a:xfrm>
            <a:off x="1224249" y="4298376"/>
            <a:ext cx="9743501" cy="646331"/>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Eisuke FUJITA (NIED), Yoshiaki IDA (</a:t>
            </a:r>
            <a:r>
              <a:rPr kumimoji="1" lang="en-US" altLang="ja-JP" dirty="0" err="1">
                <a:latin typeface="Arial" panose="020B0604020202020204" pitchFamily="34" charset="0"/>
                <a:cs typeface="Arial" panose="020B0604020202020204" pitchFamily="34" charset="0"/>
              </a:rPr>
              <a:t>Advancesoft</a:t>
            </a:r>
            <a:r>
              <a:rPr kumimoji="1" lang="en-US" altLang="ja-JP" dirty="0">
                <a:latin typeface="Arial" panose="020B0604020202020204" pitchFamily="34" charset="0"/>
                <a:cs typeface="Arial" panose="020B0604020202020204" pitchFamily="34" charset="0"/>
              </a:rPr>
              <a:t> Corporation), Takashi HIROSE (Tohoku U.)</a:t>
            </a:r>
          </a:p>
          <a:p>
            <a:endParaRPr kumimoji="1" lang="ja-JP" altLang="en-US"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30B0DA8E-28E3-3B41-77E6-D5033485C75C}"/>
              </a:ext>
            </a:extLst>
          </p:cNvPr>
          <p:cNvSpPr txBox="1"/>
          <p:nvPr/>
        </p:nvSpPr>
        <p:spPr>
          <a:xfrm>
            <a:off x="8388690" y="5958791"/>
            <a:ext cx="3642443" cy="369332"/>
          </a:xfrm>
          <a:prstGeom prst="rect">
            <a:avLst/>
          </a:prstGeom>
          <a:noFill/>
        </p:spPr>
        <p:txBody>
          <a:bodyPr wrap="square">
            <a:spAutoFit/>
          </a:bodyPr>
          <a:lstStyle/>
          <a:p>
            <a:r>
              <a:rPr lang="en-US" altLang="ja-JP" b="0" i="0" dirty="0">
                <a:solidFill>
                  <a:srgbClr val="333333"/>
                </a:solidFill>
                <a:effectLst/>
                <a:latin typeface="Helvetica Neue"/>
              </a:rPr>
              <a:t>10.1016/j.jvolgeores.2022.107616</a:t>
            </a:r>
            <a:endParaRPr lang="ja-JP" altLang="en-US" dirty="0"/>
          </a:p>
        </p:txBody>
      </p:sp>
    </p:spTree>
    <p:extLst>
      <p:ext uri="{BB962C8B-B14F-4D97-AF65-F5344CB8AC3E}">
        <p14:creationId xmlns:p14="http://schemas.microsoft.com/office/powerpoint/2010/main" val="296918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C40269-B373-DC3A-928F-6B168E3E0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321" y="474134"/>
            <a:ext cx="7601480" cy="5129523"/>
          </a:xfrm>
          <a:prstGeom prst="rect">
            <a:avLst/>
          </a:prstGeom>
        </p:spPr>
      </p:pic>
      <p:sp>
        <p:nvSpPr>
          <p:cNvPr id="9" name="テキスト ボックス 8">
            <a:extLst>
              <a:ext uri="{FF2B5EF4-FFF2-40B4-BE49-F238E27FC236}">
                <a16:creationId xmlns:a16="http://schemas.microsoft.com/office/drawing/2014/main" id="{8E04ECA1-FD25-81E5-318A-0DCFB3CD6239}"/>
              </a:ext>
            </a:extLst>
          </p:cNvPr>
          <p:cNvSpPr txBox="1"/>
          <p:nvPr/>
        </p:nvSpPr>
        <p:spPr>
          <a:xfrm>
            <a:off x="1751297" y="5725243"/>
            <a:ext cx="10107767" cy="584775"/>
          </a:xfrm>
          <a:prstGeom prst="rect">
            <a:avLst/>
          </a:prstGeom>
          <a:noFill/>
        </p:spPr>
        <p:txBody>
          <a:bodyPr wrap="square">
            <a:spAutoFit/>
          </a:bodyPr>
          <a:lstStyle/>
          <a:p>
            <a:pPr algn="l"/>
            <a:r>
              <a:rPr lang="en-US" altLang="ja-JP" sz="1600" b="0" i="0" u="none" strike="noStrike" baseline="0" dirty="0">
                <a:latin typeface="Arial" panose="020B0604020202020204" pitchFamily="34" charset="0"/>
                <a:cs typeface="Arial" panose="020B0604020202020204" pitchFamily="34" charset="0"/>
              </a:rPr>
              <a:t>The maximum amplitudes of the analyzed volcanic earthquakes of Sakurajima volcano at their outbreak times. </a:t>
            </a:r>
          </a:p>
          <a:p>
            <a:pPr algn="l"/>
            <a:r>
              <a:rPr lang="en-US" altLang="ja-JP" sz="1600" b="0" i="0" u="none" strike="noStrike" baseline="0" dirty="0">
                <a:latin typeface="Arial" panose="020B0604020202020204" pitchFamily="34" charset="0"/>
                <a:cs typeface="Arial" panose="020B0604020202020204" pitchFamily="34" charset="0"/>
              </a:rPr>
              <a:t>Events 59, 75 and 85 work as the centroids of group A, B and C, respectively</a:t>
            </a:r>
            <a:endParaRPr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25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E70F4F3D-3EE0-C57E-8538-136B84A52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6362" y="991243"/>
            <a:ext cx="6899276" cy="4875514"/>
          </a:xfrm>
        </p:spPr>
      </p:pic>
      <p:sp>
        <p:nvSpPr>
          <p:cNvPr id="7" name="テキスト ボックス 6">
            <a:extLst>
              <a:ext uri="{FF2B5EF4-FFF2-40B4-BE49-F238E27FC236}">
                <a16:creationId xmlns:a16="http://schemas.microsoft.com/office/drawing/2014/main" id="{F0BF7849-9300-CAD3-5A9B-EFEC2A475F4D}"/>
              </a:ext>
            </a:extLst>
          </p:cNvPr>
          <p:cNvSpPr txBox="1"/>
          <p:nvPr/>
        </p:nvSpPr>
        <p:spPr>
          <a:xfrm>
            <a:off x="2415603" y="5851368"/>
            <a:ext cx="4228613" cy="338554"/>
          </a:xfrm>
          <a:prstGeom prst="rect">
            <a:avLst/>
          </a:prstGeom>
          <a:noFill/>
        </p:spPr>
        <p:txBody>
          <a:bodyPr wrap="square">
            <a:spAutoFit/>
          </a:bodyPr>
          <a:lstStyle/>
          <a:p>
            <a:pPr algn="l"/>
            <a:r>
              <a:rPr lang="en-US" altLang="ja-JP" sz="1600" b="0" i="0" u="none" strike="noStrike" baseline="0" dirty="0">
                <a:latin typeface="Arial" panose="020B0604020202020204" pitchFamily="34" charset="0"/>
                <a:cs typeface="Arial" panose="020B0604020202020204" pitchFamily="34" charset="0"/>
              </a:rPr>
              <a:t>(a) The cross-section to centroids 59 and 75. </a:t>
            </a:r>
            <a:endParaRPr lang="ja-JP" altLang="en-US" sz="1600" dirty="0">
              <a:latin typeface="Arial" panose="020B0604020202020204" pitchFamily="34" charset="0"/>
              <a:cs typeface="Arial" panose="020B0604020202020204" pitchFamily="34" charset="0"/>
            </a:endParaRPr>
          </a:p>
        </p:txBody>
      </p:sp>
      <p:sp>
        <p:nvSpPr>
          <p:cNvPr id="8" name="タイトル 1">
            <a:extLst>
              <a:ext uri="{FF2B5EF4-FFF2-40B4-BE49-F238E27FC236}">
                <a16:creationId xmlns:a16="http://schemas.microsoft.com/office/drawing/2014/main" id="{24ADE96A-6348-9C63-37E3-601734430088}"/>
              </a:ext>
            </a:extLst>
          </p:cNvPr>
          <p:cNvSpPr>
            <a:spLocks noGrp="1"/>
          </p:cNvSpPr>
          <p:nvPr>
            <p:ph type="title"/>
          </p:nvPr>
        </p:nvSpPr>
        <p:spPr>
          <a:xfrm>
            <a:off x="838200" y="365126"/>
            <a:ext cx="10515600" cy="1325563"/>
          </a:xfrm>
        </p:spPr>
        <p:txBody>
          <a:bodyPr/>
          <a:lstStyle/>
          <a:p>
            <a:r>
              <a:rPr kumimoji="1" lang="en-US" altLang="ja-JP" sz="3200" dirty="0">
                <a:latin typeface="Arial" panose="020B0604020202020204" pitchFamily="34" charset="0"/>
                <a:cs typeface="Arial" panose="020B0604020202020204" pitchFamily="34" charset="0"/>
              </a:rPr>
              <a:t>Results </a:t>
            </a:r>
            <a:endParaRPr kumimoji="1" lang="ja-JP" altLang="en-US" sz="32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CD7EF345-48F3-1CE3-7D59-CB5070A059AC}"/>
              </a:ext>
            </a:extLst>
          </p:cNvPr>
          <p:cNvSpPr txBox="1"/>
          <p:nvPr/>
        </p:nvSpPr>
        <p:spPr>
          <a:xfrm>
            <a:off x="2743200" y="329523"/>
            <a:ext cx="8940800" cy="646331"/>
          </a:xfrm>
          <a:prstGeom prst="rect">
            <a:avLst/>
          </a:prstGeom>
          <a:noFill/>
        </p:spPr>
        <p:txBody>
          <a:bodyPr wrap="square">
            <a:spAutoFit/>
          </a:bodyPr>
          <a:lstStyle/>
          <a:p>
            <a:pPr algn="l"/>
            <a:r>
              <a:rPr lang="en-US" altLang="ja-JP" sz="1800" b="0" i="0" u="none" strike="noStrike" baseline="0" dirty="0">
                <a:latin typeface="Arial" panose="020B0604020202020204" pitchFamily="34" charset="0"/>
                <a:cs typeface="Arial" panose="020B0604020202020204" pitchFamily="34" charset="0"/>
              </a:rPr>
              <a:t>The projection of the waveform members on two cross-sections of DTW distances</a:t>
            </a:r>
          </a:p>
          <a:p>
            <a:pPr algn="l"/>
            <a:r>
              <a:rPr lang="en-US" altLang="ja-JP" sz="1800" b="0" i="0" u="none" strike="noStrike" baseline="0" dirty="0">
                <a:latin typeface="Arial" panose="020B0604020202020204" pitchFamily="34" charset="0"/>
                <a:cs typeface="Arial" panose="020B0604020202020204" pitchFamily="34" charset="0"/>
              </a:rPr>
              <a:t>to the centroid events for the best classification into three groups. </a:t>
            </a:r>
            <a:endParaRPr lang="ja-JP" altLang="en-US" dirty="0"/>
          </a:p>
        </p:txBody>
      </p:sp>
      <p:sp>
        <p:nvSpPr>
          <p:cNvPr id="12" name="テキスト ボックス 11">
            <a:extLst>
              <a:ext uri="{FF2B5EF4-FFF2-40B4-BE49-F238E27FC236}">
                <a16:creationId xmlns:a16="http://schemas.microsoft.com/office/drawing/2014/main" id="{2CF10C28-FE45-4108-9E9E-5B6EE9DA54E5}"/>
              </a:ext>
            </a:extLst>
          </p:cNvPr>
          <p:cNvSpPr txBox="1"/>
          <p:nvPr/>
        </p:nvSpPr>
        <p:spPr>
          <a:xfrm>
            <a:off x="6644216" y="5851368"/>
            <a:ext cx="5039784" cy="338554"/>
          </a:xfrm>
          <a:prstGeom prst="rect">
            <a:avLst/>
          </a:prstGeom>
          <a:noFill/>
        </p:spPr>
        <p:txBody>
          <a:bodyPr wrap="square">
            <a:spAutoFit/>
          </a:bodyPr>
          <a:lstStyle/>
          <a:p>
            <a:r>
              <a:rPr lang="en-US" altLang="ja-JP" sz="1600" b="0" i="0" u="none" strike="noStrike" baseline="0" dirty="0">
                <a:latin typeface="Arial" panose="020B0604020202020204" pitchFamily="34" charset="0"/>
                <a:cs typeface="Arial" panose="020B0604020202020204" pitchFamily="34" charset="0"/>
              </a:rPr>
              <a:t>(b) The cross-section to centroids 59 and 85.</a:t>
            </a:r>
            <a:endParaRPr lang="ja-JP" altLang="en-US" sz="1600" dirty="0"/>
          </a:p>
        </p:txBody>
      </p:sp>
    </p:spTree>
    <p:extLst>
      <p:ext uri="{BB962C8B-B14F-4D97-AF65-F5344CB8AC3E}">
        <p14:creationId xmlns:p14="http://schemas.microsoft.com/office/powerpoint/2010/main" val="322104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1D76701-226D-FE0D-3EFB-0313D19A7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 y="1090245"/>
            <a:ext cx="4926985" cy="3481755"/>
          </a:xfrm>
          <a:prstGeom prst="rect">
            <a:avLst/>
          </a:prstGeom>
        </p:spPr>
      </p:pic>
      <p:pic>
        <p:nvPicPr>
          <p:cNvPr id="8" name="コンテンツ プレースホルダー 4">
            <a:extLst>
              <a:ext uri="{FF2B5EF4-FFF2-40B4-BE49-F238E27FC236}">
                <a16:creationId xmlns:a16="http://schemas.microsoft.com/office/drawing/2014/main" id="{9186F686-3B0C-977A-AB02-CFB52292F4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2695" y="1019906"/>
            <a:ext cx="5568950" cy="3935413"/>
          </a:xfrm>
        </p:spPr>
      </p:pic>
      <p:sp>
        <p:nvSpPr>
          <p:cNvPr id="9" name="テキスト ボックス 8">
            <a:extLst>
              <a:ext uri="{FF2B5EF4-FFF2-40B4-BE49-F238E27FC236}">
                <a16:creationId xmlns:a16="http://schemas.microsoft.com/office/drawing/2014/main" id="{739AC0DC-DA26-1D95-BB69-0F772B7BE005}"/>
              </a:ext>
            </a:extLst>
          </p:cNvPr>
          <p:cNvSpPr txBox="1"/>
          <p:nvPr/>
        </p:nvSpPr>
        <p:spPr>
          <a:xfrm>
            <a:off x="1769533" y="1151467"/>
            <a:ext cx="1903213" cy="369332"/>
          </a:xfrm>
          <a:prstGeom prst="rect">
            <a:avLst/>
          </a:prstGeom>
          <a:noFill/>
        </p:spPr>
        <p:txBody>
          <a:bodyPr wrap="none" rtlCol="0">
            <a:spAutoFit/>
          </a:bodyPr>
          <a:lstStyle/>
          <a:p>
            <a:r>
              <a:rPr kumimoji="1" lang="en-US" altLang="ja-JP" dirty="0">
                <a:solidFill>
                  <a:srgbClr val="FF0000"/>
                </a:solidFill>
                <a:latin typeface="Arial" panose="020B0604020202020204" pitchFamily="34" charset="0"/>
                <a:cs typeface="Arial" panose="020B0604020202020204" pitchFamily="34" charset="0"/>
              </a:rPr>
              <a:t>Group A centroid</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FAB82113-4143-4E88-4917-7AA6E5BEF46D}"/>
              </a:ext>
            </a:extLst>
          </p:cNvPr>
          <p:cNvSpPr txBox="1"/>
          <p:nvPr/>
        </p:nvSpPr>
        <p:spPr>
          <a:xfrm>
            <a:off x="1769533" y="2366733"/>
            <a:ext cx="1928733" cy="369332"/>
          </a:xfrm>
          <a:prstGeom prst="rect">
            <a:avLst/>
          </a:prstGeom>
          <a:noFill/>
        </p:spPr>
        <p:txBody>
          <a:bodyPr wrap="none" rtlCol="0">
            <a:spAutoFit/>
          </a:bodyPr>
          <a:lstStyle/>
          <a:p>
            <a:r>
              <a:rPr kumimoji="1" lang="en-US" altLang="ja-JP" dirty="0">
                <a:solidFill>
                  <a:srgbClr val="00FF00"/>
                </a:solidFill>
                <a:latin typeface="Arial" panose="020B0604020202020204" pitchFamily="34" charset="0"/>
                <a:cs typeface="Arial" panose="020B0604020202020204" pitchFamily="34" charset="0"/>
              </a:rPr>
              <a:t>Group B centroid</a:t>
            </a:r>
            <a:endParaRPr kumimoji="1" lang="ja-JP" altLang="en-US" dirty="0">
              <a:solidFill>
                <a:srgbClr val="00FF00"/>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AF8F1098-B22E-67E8-76B0-98DE2F98F4C8}"/>
              </a:ext>
            </a:extLst>
          </p:cNvPr>
          <p:cNvSpPr txBox="1"/>
          <p:nvPr/>
        </p:nvSpPr>
        <p:spPr>
          <a:xfrm>
            <a:off x="1769533" y="3429000"/>
            <a:ext cx="1941557" cy="369332"/>
          </a:xfrm>
          <a:prstGeom prst="rect">
            <a:avLst/>
          </a:prstGeom>
          <a:noFill/>
        </p:spPr>
        <p:txBody>
          <a:bodyPr wrap="none" rtlCol="0">
            <a:spAutoFit/>
          </a:bodyPr>
          <a:lstStyle/>
          <a:p>
            <a:r>
              <a:rPr kumimoji="1" lang="en-US" altLang="ja-JP" dirty="0">
                <a:solidFill>
                  <a:srgbClr val="0000FF"/>
                </a:solidFill>
                <a:latin typeface="Arial" panose="020B0604020202020204" pitchFamily="34" charset="0"/>
                <a:cs typeface="Arial" panose="020B0604020202020204" pitchFamily="34" charset="0"/>
              </a:rPr>
              <a:t>Group C centroid</a:t>
            </a:r>
            <a:endParaRPr kumimoji="1" lang="ja-JP" altLang="en-US" dirty="0">
              <a:solidFill>
                <a:srgbClr val="0000FF"/>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D83BCE40-7C10-99A8-B40F-7F85310A8DF8}"/>
              </a:ext>
            </a:extLst>
          </p:cNvPr>
          <p:cNvSpPr txBox="1"/>
          <p:nvPr/>
        </p:nvSpPr>
        <p:spPr>
          <a:xfrm>
            <a:off x="939801" y="4783203"/>
            <a:ext cx="6112932" cy="923330"/>
          </a:xfrm>
          <a:prstGeom prst="rect">
            <a:avLst/>
          </a:prstGeom>
          <a:noFill/>
        </p:spPr>
        <p:txBody>
          <a:bodyPr wrap="square">
            <a:spAutoFit/>
          </a:bodyPr>
          <a:lstStyle/>
          <a:p>
            <a:r>
              <a:rPr lang="en-US" altLang="ja-JP" i="0" dirty="0">
                <a:solidFill>
                  <a:srgbClr val="FF0000"/>
                </a:solidFill>
                <a:effectLst/>
                <a:latin typeface="Arial" panose="020B0604020202020204" pitchFamily="34" charset="0"/>
                <a:cs typeface="Arial" panose="020B0604020202020204" pitchFamily="34" charset="0"/>
              </a:rPr>
              <a:t>A : large initial vibrations that quickly dampen</a:t>
            </a:r>
          </a:p>
          <a:p>
            <a:r>
              <a:rPr lang="en-US" altLang="ja-JP" i="0" dirty="0">
                <a:solidFill>
                  <a:srgbClr val="00FF00"/>
                </a:solidFill>
                <a:effectLst/>
                <a:latin typeface="Arial" panose="020B0604020202020204" pitchFamily="34" charset="0"/>
                <a:cs typeface="Arial" panose="020B0604020202020204" pitchFamily="34" charset="0"/>
              </a:rPr>
              <a:t>B : vibrations that dampen while continuing for a long time</a:t>
            </a:r>
          </a:p>
          <a:p>
            <a:r>
              <a:rPr lang="en-US" altLang="ja-JP" i="0" dirty="0">
                <a:solidFill>
                  <a:srgbClr val="0000FF"/>
                </a:solidFill>
                <a:effectLst/>
                <a:latin typeface="Arial" panose="020B0604020202020204" pitchFamily="34" charset="0"/>
                <a:cs typeface="Arial" panose="020B0604020202020204" pitchFamily="34" charset="0"/>
              </a:rPr>
              <a:t>C : has small damping</a:t>
            </a:r>
            <a:endParaRPr lang="ja-JP" altLang="en-US"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38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BC3D766-80DB-BD39-7BEF-D9DF68FC45C6}"/>
              </a:ext>
            </a:extLst>
          </p:cNvPr>
          <p:cNvSpPr txBox="1"/>
          <p:nvPr/>
        </p:nvSpPr>
        <p:spPr>
          <a:xfrm>
            <a:off x="5494866" y="397934"/>
            <a:ext cx="6532360" cy="1015663"/>
          </a:xfrm>
          <a:prstGeom prst="rect">
            <a:avLst/>
          </a:prstGeom>
          <a:noFill/>
        </p:spPr>
        <p:txBody>
          <a:bodyPr wrap="square">
            <a:spAutoFit/>
          </a:bodyPr>
          <a:lstStyle/>
          <a:p>
            <a:pPr algn="l"/>
            <a:r>
              <a:rPr lang="en-US" altLang="ja-JP" sz="2000" b="0" i="0" u="none" strike="noStrike" baseline="0" dirty="0">
                <a:latin typeface="Arial" panose="020B0604020202020204" pitchFamily="34" charset="0"/>
                <a:cs typeface="Arial" panose="020B0604020202020204" pitchFamily="34" charset="0"/>
              </a:rPr>
              <a:t>The cumulative numbers of volcanic earthquakes of Sakurajima volcano for the classification into three groups A, B and C. </a:t>
            </a:r>
            <a:endParaRPr lang="ja-JP" altLang="en-US" sz="2000" dirty="0">
              <a:latin typeface="Arial" panose="020B0604020202020204" pitchFamily="34" charset="0"/>
              <a:cs typeface="Arial" panose="020B0604020202020204" pitchFamily="34" charset="0"/>
            </a:endParaRPr>
          </a:p>
        </p:txBody>
      </p:sp>
      <p:pic>
        <p:nvPicPr>
          <p:cNvPr id="13" name="図 12">
            <a:extLst>
              <a:ext uri="{FF2B5EF4-FFF2-40B4-BE49-F238E27FC236}">
                <a16:creationId xmlns:a16="http://schemas.microsoft.com/office/drawing/2014/main" id="{C42C097B-C584-8C7E-366B-5828BD9B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72" y="79940"/>
            <a:ext cx="4096161" cy="5993330"/>
          </a:xfrm>
          <a:prstGeom prst="rect">
            <a:avLst/>
          </a:prstGeom>
        </p:spPr>
      </p:pic>
      <p:sp>
        <p:nvSpPr>
          <p:cNvPr id="14" name="正方形/長方形 13">
            <a:extLst>
              <a:ext uri="{FF2B5EF4-FFF2-40B4-BE49-F238E27FC236}">
                <a16:creationId xmlns:a16="http://schemas.microsoft.com/office/drawing/2014/main" id="{2E56757A-F476-E151-584D-D07A9E25FC32}"/>
              </a:ext>
            </a:extLst>
          </p:cNvPr>
          <p:cNvSpPr/>
          <p:nvPr/>
        </p:nvSpPr>
        <p:spPr>
          <a:xfrm>
            <a:off x="1464733" y="0"/>
            <a:ext cx="804333" cy="397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DD8E316-03A4-544C-B202-502863A28696}"/>
              </a:ext>
            </a:extLst>
          </p:cNvPr>
          <p:cNvSpPr txBox="1"/>
          <p:nvPr/>
        </p:nvSpPr>
        <p:spPr>
          <a:xfrm>
            <a:off x="5494866" y="3758643"/>
            <a:ext cx="6112412" cy="1631216"/>
          </a:xfrm>
          <a:prstGeom prst="rect">
            <a:avLst/>
          </a:prstGeom>
          <a:noFill/>
        </p:spPr>
        <p:txBody>
          <a:bodyPr wrap="square">
            <a:spAutoFit/>
          </a:bodyPr>
          <a:lstStyle/>
          <a:p>
            <a:r>
              <a:rPr lang="en-US" altLang="ja-JP" sz="2000" dirty="0">
                <a:solidFill>
                  <a:srgbClr val="FF0000"/>
                </a:solidFill>
                <a:latin typeface="Arial" panose="020B0604020202020204" pitchFamily="34" charset="0"/>
                <a:cs typeface="Arial" panose="020B0604020202020204" pitchFamily="34" charset="0"/>
              </a:rPr>
              <a:t>A: occur gradually. </a:t>
            </a:r>
          </a:p>
          <a:p>
            <a:r>
              <a:rPr lang="en-US" altLang="ja-JP" sz="2000" dirty="0">
                <a:solidFill>
                  <a:srgbClr val="00FF00"/>
                </a:solidFill>
                <a:latin typeface="Arial" panose="020B0604020202020204" pitchFamily="34" charset="0"/>
                <a:cs typeface="Arial" panose="020B0604020202020204" pitchFamily="34" charset="0"/>
              </a:rPr>
              <a:t>B: occurs from the early to middle stages of the dike intrusion period. </a:t>
            </a:r>
          </a:p>
          <a:p>
            <a:r>
              <a:rPr lang="en-US" altLang="ja-JP" sz="2000" dirty="0">
                <a:solidFill>
                  <a:srgbClr val="0000FF"/>
                </a:solidFill>
                <a:latin typeface="Arial" panose="020B0604020202020204" pitchFamily="34" charset="0"/>
                <a:cs typeface="Arial" panose="020B0604020202020204" pitchFamily="34" charset="0"/>
              </a:rPr>
              <a:t>C: tends to be concentrated in the middle of the eruption period.</a:t>
            </a:r>
            <a:endParaRPr lang="ja-JP" alt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77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F953165-9553-8BC5-7C3D-949F84771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55" y="379827"/>
            <a:ext cx="3738282" cy="6098345"/>
          </a:xfrm>
          <a:prstGeom prst="rect">
            <a:avLst/>
          </a:prstGeom>
        </p:spPr>
      </p:pic>
      <p:sp>
        <p:nvSpPr>
          <p:cNvPr id="9" name="テキスト ボックス 8">
            <a:extLst>
              <a:ext uri="{FF2B5EF4-FFF2-40B4-BE49-F238E27FC236}">
                <a16:creationId xmlns:a16="http://schemas.microsoft.com/office/drawing/2014/main" id="{CE6E2BD1-D8B6-02F9-CDC8-4C103B81E3F7}"/>
              </a:ext>
            </a:extLst>
          </p:cNvPr>
          <p:cNvSpPr txBox="1"/>
          <p:nvPr/>
        </p:nvSpPr>
        <p:spPr>
          <a:xfrm>
            <a:off x="5764237" y="465111"/>
            <a:ext cx="6112412" cy="1015663"/>
          </a:xfrm>
          <a:prstGeom prst="rect">
            <a:avLst/>
          </a:prstGeom>
          <a:noFill/>
        </p:spPr>
        <p:txBody>
          <a:bodyPr wrap="square">
            <a:spAutoFit/>
          </a:bodyPr>
          <a:lstStyle/>
          <a:p>
            <a:pPr algn="l"/>
            <a:r>
              <a:rPr lang="en-US" altLang="ja-JP" sz="2000" b="0" i="0" u="none" strike="noStrike" baseline="0" dirty="0">
                <a:latin typeface="Arial" panose="020B0604020202020204" pitchFamily="34" charset="0"/>
                <a:cs typeface="Arial" panose="020B0604020202020204" pitchFamily="34" charset="0"/>
              </a:rPr>
              <a:t>The hypocenter distribution of volcanic earthquakes classified into three groups A, B and C (Koike and Nakamichi, 2021). </a:t>
            </a:r>
            <a:endParaRPr lang="ja-JP" altLang="en-US" sz="20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33F2E8CC-6ED4-E485-25EC-84E5B9115595}"/>
              </a:ext>
            </a:extLst>
          </p:cNvPr>
          <p:cNvSpPr txBox="1"/>
          <p:nvPr/>
        </p:nvSpPr>
        <p:spPr>
          <a:xfrm>
            <a:off x="5820507" y="3363745"/>
            <a:ext cx="6112412" cy="707886"/>
          </a:xfrm>
          <a:prstGeom prst="rect">
            <a:avLst/>
          </a:prstGeom>
          <a:noFill/>
        </p:spPr>
        <p:txBody>
          <a:bodyPr wrap="square">
            <a:spAutoFit/>
          </a:bodyPr>
          <a:lstStyle/>
          <a:p>
            <a:pPr algn="l"/>
            <a:r>
              <a:rPr lang="en-US" altLang="ja-JP" sz="2000" b="0" i="0" u="none" strike="noStrike" baseline="0" dirty="0">
                <a:solidFill>
                  <a:srgbClr val="00B050"/>
                </a:solidFill>
                <a:latin typeface="Arial" panose="020B0604020202020204" pitchFamily="34" charset="0"/>
                <a:cs typeface="Arial" panose="020B0604020202020204" pitchFamily="34" charset="0"/>
              </a:rPr>
              <a:t>Group B tend to distribute closer to the magmatic fissure. </a:t>
            </a:r>
            <a:endParaRPr lang="ja-JP" alt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6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7395F04-C405-BCD9-BFBD-6D2DB80D01CC}"/>
              </a:ext>
            </a:extLst>
          </p:cNvPr>
          <p:cNvSpPr>
            <a:spLocks noGrp="1"/>
          </p:cNvSpPr>
          <p:nvPr>
            <p:ph type="title"/>
          </p:nvPr>
        </p:nvSpPr>
        <p:spPr>
          <a:xfrm>
            <a:off x="838200" y="365126"/>
            <a:ext cx="10515600" cy="1325563"/>
          </a:xfrm>
        </p:spPr>
        <p:txBody>
          <a:bodyPr/>
          <a:lstStyle/>
          <a:p>
            <a:r>
              <a:rPr kumimoji="1" lang="en-US" altLang="ja-JP" sz="3200" dirty="0">
                <a:latin typeface="Arial" panose="020B0604020202020204" pitchFamily="34" charset="0"/>
                <a:cs typeface="Arial" panose="020B0604020202020204" pitchFamily="34" charset="0"/>
              </a:rPr>
              <a:t>Conclusions</a:t>
            </a:r>
            <a:endParaRPr kumimoji="1" lang="ja-JP" altLang="en-US" sz="3200"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AEB72880-F874-ABC3-B903-DE38BF281806}"/>
              </a:ext>
            </a:extLst>
          </p:cNvPr>
          <p:cNvSpPr txBox="1"/>
          <p:nvPr/>
        </p:nvSpPr>
        <p:spPr>
          <a:xfrm>
            <a:off x="838200" y="990631"/>
            <a:ext cx="10778067" cy="4985980"/>
          </a:xfrm>
          <a:prstGeom prst="rect">
            <a:avLst/>
          </a:prstGeom>
          <a:noFill/>
        </p:spPr>
        <p:txBody>
          <a:bodyPr wrap="square">
            <a:spAutoFit/>
          </a:bodyPr>
          <a:lstStyle/>
          <a:p>
            <a:pPr marL="285750" indent="-285750" algn="l">
              <a:buFont typeface="Arial" panose="020B0604020202020204" pitchFamily="34" charset="0"/>
              <a:buChar char="•"/>
            </a:pPr>
            <a:r>
              <a:rPr lang="en-US" altLang="ja-JP" sz="2000" b="0" i="0" u="none" strike="noStrike" baseline="0" dirty="0">
                <a:latin typeface="Arial" panose="020B0604020202020204" pitchFamily="34" charset="0"/>
                <a:cs typeface="Arial" panose="020B0604020202020204" pitchFamily="34" charset="0"/>
              </a:rPr>
              <a:t>Waveform classification using k-means clustering with dynamic time warping (DTW).</a:t>
            </a:r>
          </a:p>
          <a:p>
            <a:pPr marL="285750" indent="-285750" algn="l">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tLang="ja-JP" sz="2000" b="0" i="0" u="none" strike="noStrike" baseline="0" dirty="0">
                <a:latin typeface="Arial" panose="020B0604020202020204" pitchFamily="34" charset="0"/>
                <a:cs typeface="Arial" panose="020B0604020202020204" pitchFamily="34" charset="0"/>
              </a:rPr>
              <a:t>Applicable to the waveforms with mutually different numbers of data points.</a:t>
            </a:r>
          </a:p>
          <a:p>
            <a:pPr marL="285750" indent="-285750" algn="l">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C</a:t>
            </a:r>
            <a:r>
              <a:rPr lang="en-US" altLang="ja-JP" sz="2000" b="0" i="0" u="none" strike="noStrike" baseline="0" dirty="0">
                <a:latin typeface="Arial" panose="020B0604020202020204" pitchFamily="34" charset="0"/>
                <a:cs typeface="Arial" panose="020B0604020202020204" pitchFamily="34" charset="0"/>
              </a:rPr>
              <a:t>entroids are optimized in an iterative way so as to meet the conditions between the members and centroids.</a:t>
            </a:r>
          </a:p>
          <a:p>
            <a:pPr marL="285750" indent="-285750" algn="l">
              <a:buFont typeface="Arial" panose="020B0604020202020204" pitchFamily="34" charset="0"/>
              <a:buChar char="•"/>
            </a:pPr>
            <a:endParaRPr lang="en-US" altLang="ja-JP" sz="20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tLang="ja-JP" sz="2000" b="0" i="0" u="none" strike="noStrike" baseline="0" dirty="0">
                <a:latin typeface="Arial" panose="020B0604020202020204" pitchFamily="34" charset="0"/>
                <a:cs typeface="Arial" panose="020B0604020202020204" pitchFamily="34" charset="0"/>
              </a:rPr>
              <a:t>The method has been applied to the volcanic earthquakes of Sakurajima volcano.</a:t>
            </a:r>
          </a:p>
          <a:p>
            <a:pPr marL="285750" indent="-285750" algn="l">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tLang="ja-JP" sz="2000" b="0" i="0" u="none" strike="noStrike" baseline="0" dirty="0">
                <a:latin typeface="Arial" panose="020B0604020202020204" pitchFamily="34" charset="0"/>
                <a:cs typeface="Arial" panose="020B0604020202020204" pitchFamily="34" charset="0"/>
              </a:rPr>
              <a:t>From the waveforms and spectrums of the centroids the three groups of this best</a:t>
            </a:r>
          </a:p>
          <a:p>
            <a:pPr marL="285750" indent="-285750" algn="l">
              <a:buFont typeface="Arial" panose="020B0604020202020204" pitchFamily="34" charset="0"/>
              <a:buChar char="•"/>
            </a:pPr>
            <a:r>
              <a:rPr lang="en-US" altLang="ja-JP" sz="2000" b="0" i="0" u="none" strike="noStrike" baseline="0" dirty="0">
                <a:latin typeface="Arial" panose="020B0604020202020204" pitchFamily="34" charset="0"/>
                <a:cs typeface="Arial" panose="020B0604020202020204" pitchFamily="34" charset="0"/>
              </a:rPr>
              <a:t>classification may be identified with tectonic earthquakes, long-period earthquakes and</a:t>
            </a:r>
          </a:p>
          <a:p>
            <a:pPr marL="285750" indent="-285750" algn="l">
              <a:buFont typeface="Arial" panose="020B0604020202020204" pitchFamily="34" charset="0"/>
              <a:buChar char="•"/>
            </a:pPr>
            <a:r>
              <a:rPr lang="en-US" altLang="ja-JP" sz="2000" b="0" i="0" u="none" strike="noStrike" baseline="0" dirty="0">
                <a:latin typeface="Arial" panose="020B0604020202020204" pitchFamily="34" charset="0"/>
                <a:cs typeface="Arial" panose="020B0604020202020204" pitchFamily="34" charset="0"/>
              </a:rPr>
              <a:t>volcanic tremor, respectively. </a:t>
            </a:r>
          </a:p>
          <a:p>
            <a:pPr marL="285750" indent="-285750" algn="l">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Group B has an intimate connection with a magma ascent event beneath the active crater of the volcano.</a:t>
            </a:r>
          </a:p>
          <a:p>
            <a:pPr marL="285750" indent="-285750" algn="l">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97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9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029F65-3835-90C9-EE45-16A67CA69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384" y="1052345"/>
            <a:ext cx="6796019" cy="4802546"/>
          </a:xfrm>
          <a:prstGeom prst="rect">
            <a:avLst/>
          </a:prstGeom>
        </p:spPr>
      </p:pic>
      <p:sp>
        <p:nvSpPr>
          <p:cNvPr id="7" name="テキスト ボックス 6">
            <a:extLst>
              <a:ext uri="{FF2B5EF4-FFF2-40B4-BE49-F238E27FC236}">
                <a16:creationId xmlns:a16="http://schemas.microsoft.com/office/drawing/2014/main" id="{44BF3E15-65DC-0176-89BB-D3E173FC7CC6}"/>
              </a:ext>
            </a:extLst>
          </p:cNvPr>
          <p:cNvSpPr txBox="1"/>
          <p:nvPr/>
        </p:nvSpPr>
        <p:spPr>
          <a:xfrm>
            <a:off x="3114952" y="295223"/>
            <a:ext cx="8509782" cy="707886"/>
          </a:xfrm>
          <a:prstGeom prst="rect">
            <a:avLst/>
          </a:prstGeom>
          <a:noFill/>
        </p:spPr>
        <p:txBody>
          <a:bodyPr wrap="square">
            <a:spAutoFit/>
          </a:bodyPr>
          <a:lstStyle/>
          <a:p>
            <a:pPr algn="l"/>
            <a:r>
              <a:rPr lang="en-US" altLang="ja-JP" sz="2000" b="0" i="0" u="none" strike="noStrike" baseline="0" dirty="0">
                <a:latin typeface="Arial" panose="020B0604020202020204" pitchFamily="34" charset="0"/>
                <a:cs typeface="Arial" panose="020B0604020202020204" pitchFamily="34" charset="0"/>
              </a:rPr>
              <a:t>The plot of the waveform members on the plane of DTW distances to two centroid members for good classifications into two groups</a:t>
            </a:r>
            <a:endParaRPr lang="ja-JP" altLang="en-US" sz="20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0E873AAF-D089-72FA-43DE-99A451F3A1D6}"/>
              </a:ext>
            </a:extLst>
          </p:cNvPr>
          <p:cNvSpPr txBox="1"/>
          <p:nvPr/>
        </p:nvSpPr>
        <p:spPr>
          <a:xfrm>
            <a:off x="1867486" y="5717956"/>
            <a:ext cx="6112412" cy="646331"/>
          </a:xfrm>
          <a:prstGeom prst="rect">
            <a:avLst/>
          </a:prstGeom>
          <a:noFill/>
        </p:spPr>
        <p:txBody>
          <a:bodyPr wrap="square">
            <a:spAutoFit/>
          </a:bodyPr>
          <a:lstStyle/>
          <a:p>
            <a:pPr algn="l"/>
            <a:r>
              <a:rPr lang="en-US" altLang="ja-JP" sz="1800" b="0" i="0" u="none" strike="noStrike" baseline="0" dirty="0">
                <a:latin typeface="Arial" panose="020B0604020202020204" pitchFamily="34" charset="0"/>
                <a:cs typeface="Arial" panose="020B0604020202020204" pitchFamily="34" charset="0"/>
              </a:rPr>
              <a:t>(a) Classification into groups A and B</a:t>
            </a:r>
          </a:p>
          <a:p>
            <a:pPr algn="l"/>
            <a:r>
              <a:rPr lang="en-US" altLang="ja-JP" sz="1800" b="0" i="0" u="none" strike="noStrike" baseline="0" dirty="0">
                <a:latin typeface="Arial" panose="020B0604020202020204" pitchFamily="34" charset="0"/>
                <a:cs typeface="Arial" panose="020B0604020202020204" pitchFamily="34" charset="0"/>
              </a:rPr>
              <a:t>with centroids 59 and 75, respectively. </a:t>
            </a:r>
            <a:endParaRPr lang="ja-JP" altLang="en-US" dirty="0"/>
          </a:p>
        </p:txBody>
      </p:sp>
      <p:sp>
        <p:nvSpPr>
          <p:cNvPr id="11" name="テキスト ボックス 10">
            <a:extLst>
              <a:ext uri="{FF2B5EF4-FFF2-40B4-BE49-F238E27FC236}">
                <a16:creationId xmlns:a16="http://schemas.microsoft.com/office/drawing/2014/main" id="{B45BE768-ADFF-7652-D7C5-4ADAF714702E}"/>
              </a:ext>
            </a:extLst>
          </p:cNvPr>
          <p:cNvSpPr txBox="1"/>
          <p:nvPr/>
        </p:nvSpPr>
        <p:spPr>
          <a:xfrm>
            <a:off x="6341012" y="5710361"/>
            <a:ext cx="4049151" cy="646331"/>
          </a:xfrm>
          <a:prstGeom prst="rect">
            <a:avLst/>
          </a:prstGeom>
          <a:noFill/>
        </p:spPr>
        <p:txBody>
          <a:bodyPr wrap="square">
            <a:spAutoFit/>
          </a:bodyPr>
          <a:lstStyle/>
          <a:p>
            <a:pPr algn="l"/>
            <a:r>
              <a:rPr lang="en-US" altLang="ja-JP" sz="1800" b="0" i="0" u="none" strike="noStrike" baseline="0" dirty="0">
                <a:latin typeface="Arial" panose="020B0604020202020204" pitchFamily="34" charset="0"/>
                <a:cs typeface="Arial" panose="020B0604020202020204" pitchFamily="34" charset="0"/>
              </a:rPr>
              <a:t>(b) Classification into groups A and C with centroids 59 and 85, respectively.</a:t>
            </a:r>
            <a:endParaRPr lang="ja-JP" altLang="en-US" sz="1800" dirty="0">
              <a:latin typeface="Arial" panose="020B0604020202020204" pitchFamily="34" charset="0"/>
              <a:cs typeface="Arial" panose="020B0604020202020204" pitchFamily="34" charset="0"/>
            </a:endParaRPr>
          </a:p>
        </p:txBody>
      </p:sp>
      <p:sp>
        <p:nvSpPr>
          <p:cNvPr id="12" name="タイトル 1">
            <a:extLst>
              <a:ext uri="{FF2B5EF4-FFF2-40B4-BE49-F238E27FC236}">
                <a16:creationId xmlns:a16="http://schemas.microsoft.com/office/drawing/2014/main" id="{E5CDE5E3-DFBD-C52A-0401-CA7537D50DBE}"/>
              </a:ext>
            </a:extLst>
          </p:cNvPr>
          <p:cNvSpPr>
            <a:spLocks noGrp="1"/>
          </p:cNvSpPr>
          <p:nvPr>
            <p:ph type="title"/>
          </p:nvPr>
        </p:nvSpPr>
        <p:spPr>
          <a:xfrm>
            <a:off x="838200" y="530033"/>
            <a:ext cx="10515600" cy="1325563"/>
          </a:xfrm>
        </p:spPr>
        <p:txBody>
          <a:bodyPr/>
          <a:lstStyle/>
          <a:p>
            <a:pPr algn="l"/>
            <a:r>
              <a:rPr kumimoji="1" lang="en-US" altLang="ja-JP" sz="3200" dirty="0">
                <a:latin typeface="Arial" panose="020B0604020202020204" pitchFamily="34" charset="0"/>
                <a:cs typeface="Arial" panose="020B0604020202020204" pitchFamily="34" charset="0"/>
              </a:rPr>
              <a:t>Results </a:t>
            </a:r>
            <a:endParaRPr kumimoji="1" lang="ja-JP"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87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E2C52-90EE-4E82-A01A-860AB421632C}"/>
              </a:ext>
            </a:extLst>
          </p:cNvPr>
          <p:cNvSpPr>
            <a:spLocks noGrp="1"/>
          </p:cNvSpPr>
          <p:nvPr>
            <p:ph type="title"/>
          </p:nvPr>
        </p:nvSpPr>
        <p:spPr/>
        <p:txBody>
          <a:bodyPr/>
          <a:lstStyle/>
          <a:p>
            <a:r>
              <a:rPr kumimoji="1" lang="en-US" altLang="ja-JP" sz="3200" dirty="0">
                <a:latin typeface="Arial" panose="020B0604020202020204" pitchFamily="34" charset="0"/>
                <a:cs typeface="Arial" panose="020B0604020202020204" pitchFamily="34" charset="0"/>
              </a:rPr>
              <a:t>Objectives</a:t>
            </a:r>
            <a:endParaRPr kumimoji="1" lang="ja-JP" altLang="en-US" sz="32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D03DB7C-6DE2-69AA-0B41-9C90F9DAE1FD}"/>
              </a:ext>
            </a:extLst>
          </p:cNvPr>
          <p:cNvSpPr txBox="1"/>
          <p:nvPr/>
        </p:nvSpPr>
        <p:spPr>
          <a:xfrm>
            <a:off x="838201" y="1149909"/>
            <a:ext cx="10845800" cy="3477875"/>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Automating the classification of volcanic earthquakes with artificial intelligence (AI) </a:t>
            </a:r>
          </a:p>
          <a:p>
            <a:pPr marL="342900" indent="-342900">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applicable to waveforms because they consist of individually different data lengths. </a:t>
            </a:r>
          </a:p>
          <a:p>
            <a:pPr marL="342900" indent="-342900">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This study develops a simple method in which the distance between waveforms is evaluated by </a:t>
            </a:r>
            <a:r>
              <a:rPr lang="en-US" altLang="ja-JP" sz="2000" dirty="0">
                <a:solidFill>
                  <a:srgbClr val="0070C0"/>
                </a:solidFill>
                <a:latin typeface="Arial" panose="020B0604020202020204" pitchFamily="34" charset="0"/>
                <a:cs typeface="Arial" panose="020B0604020202020204" pitchFamily="34" charset="0"/>
              </a:rPr>
              <a:t>dynamic time warping </a:t>
            </a:r>
            <a:r>
              <a:rPr lang="en-US" altLang="ja-JP" sz="2000" dirty="0">
                <a:latin typeface="Arial" panose="020B0604020202020204" pitchFamily="34" charset="0"/>
                <a:cs typeface="Arial" panose="020B0604020202020204" pitchFamily="34" charset="0"/>
              </a:rPr>
              <a:t>and waveforms are classified by </a:t>
            </a:r>
            <a:r>
              <a:rPr lang="en-US" altLang="ja-JP" sz="2000" dirty="0">
                <a:solidFill>
                  <a:srgbClr val="0070C0"/>
                </a:solidFill>
                <a:latin typeface="Arial" panose="020B0604020202020204" pitchFamily="34" charset="0"/>
                <a:cs typeface="Arial" panose="020B0604020202020204" pitchFamily="34" charset="0"/>
              </a:rPr>
              <a:t>k-means clustering</a:t>
            </a:r>
            <a:r>
              <a:rPr lang="en-US" altLang="ja-JP"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In this method the centroid of each classified group is one of the waveforms that may well represent the group and some good classifications are selected considering high generality and good fitting to the members. </a:t>
            </a:r>
          </a:p>
          <a:p>
            <a:pPr marL="342900" indent="-342900">
              <a:buFont typeface="Arial" panose="020B0604020202020204" pitchFamily="34" charset="0"/>
              <a:buChar char="•"/>
            </a:pPr>
            <a:endParaRPr lang="en-US" altLang="ja-JP"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18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6EEE2D-F278-2E65-A906-4B6FB8D59298}"/>
              </a:ext>
            </a:extLst>
          </p:cNvPr>
          <p:cNvSpPr>
            <a:spLocks noGrp="1"/>
          </p:cNvSpPr>
          <p:nvPr>
            <p:ph type="title"/>
          </p:nvPr>
        </p:nvSpPr>
        <p:spPr/>
        <p:txBody>
          <a:bodyPr/>
          <a:lstStyle/>
          <a:p>
            <a:r>
              <a:rPr kumimoji="1" lang="en-US" altLang="ja-JP" sz="3200" dirty="0">
                <a:latin typeface="Arial" panose="020B0604020202020204" pitchFamily="34" charset="0"/>
                <a:cs typeface="Arial" panose="020B0604020202020204" pitchFamily="34" charset="0"/>
              </a:rPr>
              <a:t>Data</a:t>
            </a:r>
            <a:br>
              <a:rPr kumimoji="1" lang="en-US" altLang="ja-JP" sz="3200" dirty="0">
                <a:latin typeface="Arial" panose="020B0604020202020204" pitchFamily="34" charset="0"/>
                <a:cs typeface="Arial" panose="020B0604020202020204" pitchFamily="34" charset="0"/>
              </a:rPr>
            </a:br>
            <a:br>
              <a:rPr kumimoji="1" lang="en-US" altLang="ja-JP" sz="1050" dirty="0">
                <a:latin typeface="Arial" panose="020B0604020202020204" pitchFamily="34" charset="0"/>
                <a:cs typeface="Arial" panose="020B0604020202020204" pitchFamily="34" charset="0"/>
              </a:rPr>
            </a:br>
            <a:r>
              <a:rPr kumimoji="1" lang="en-US" altLang="ja-JP" sz="2000" dirty="0">
                <a:solidFill>
                  <a:srgbClr val="0070C0"/>
                </a:solidFill>
                <a:latin typeface="Arial" panose="020B0604020202020204" pitchFamily="34" charset="0"/>
                <a:cs typeface="Arial" panose="020B0604020202020204" pitchFamily="34" charset="0"/>
              </a:rPr>
              <a:t>Sakurajima Volcano, Japan</a:t>
            </a:r>
            <a:br>
              <a:rPr kumimoji="1" lang="en-US" altLang="ja-JP" sz="2000" dirty="0">
                <a:solidFill>
                  <a:srgbClr val="0070C0"/>
                </a:solidFill>
                <a:latin typeface="Arial" panose="020B0604020202020204" pitchFamily="34" charset="0"/>
                <a:cs typeface="Arial" panose="020B0604020202020204" pitchFamily="34" charset="0"/>
              </a:rPr>
            </a:br>
            <a:r>
              <a:rPr kumimoji="1" lang="en-US" altLang="ja-JP" sz="2000" dirty="0">
                <a:solidFill>
                  <a:srgbClr val="0070C0"/>
                </a:solidFill>
                <a:latin typeface="Arial" panose="020B0604020202020204" pitchFamily="34" charset="0"/>
                <a:cs typeface="Arial" panose="020B0604020202020204" pitchFamily="34" charset="0"/>
              </a:rPr>
              <a:t>Failed eruption on Aug 15, 2015</a:t>
            </a:r>
            <a:br>
              <a:rPr kumimoji="1" lang="en-US" altLang="ja-JP" sz="2000" dirty="0">
                <a:solidFill>
                  <a:srgbClr val="0070C0"/>
                </a:solidFill>
                <a:latin typeface="Arial" panose="020B0604020202020204" pitchFamily="34" charset="0"/>
                <a:cs typeface="Arial" panose="020B0604020202020204" pitchFamily="34" charset="0"/>
              </a:rPr>
            </a:br>
            <a:br>
              <a:rPr kumimoji="1" lang="en-US" altLang="ja-JP" sz="2000" dirty="0">
                <a:solidFill>
                  <a:srgbClr val="0070C0"/>
                </a:solidFill>
                <a:latin typeface="Arial" panose="020B0604020202020204" pitchFamily="34" charset="0"/>
                <a:cs typeface="Arial" panose="020B0604020202020204" pitchFamily="34" charset="0"/>
              </a:rPr>
            </a:br>
            <a:endParaRPr kumimoji="1" lang="ja-JP" altLang="en-US" sz="2000" dirty="0">
              <a:solidFill>
                <a:srgbClr val="0070C0"/>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C2E89434-7C57-EA25-6B32-13FD6F736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973" y="365126"/>
            <a:ext cx="6728460" cy="5989320"/>
          </a:xfrm>
          <a:prstGeom prst="rect">
            <a:avLst/>
          </a:prstGeom>
        </p:spPr>
      </p:pic>
      <p:pic>
        <p:nvPicPr>
          <p:cNvPr id="7" name="Picture 4" descr="G:\ananas\My Pictures\20150723桜島\IMG_0841.JPG">
            <a:extLst>
              <a:ext uri="{FF2B5EF4-FFF2-40B4-BE49-F238E27FC236}">
                <a16:creationId xmlns:a16="http://schemas.microsoft.com/office/drawing/2014/main" id="{70E876FD-87D4-8829-832B-4D3B185BD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56645" y="269665"/>
            <a:ext cx="2157308" cy="1617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0D882CB-3FEC-A9C8-514E-835470A14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974" y="1636074"/>
            <a:ext cx="3727366" cy="216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A2B0561D-3DCD-9955-C750-0D8646F89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974" y="3820871"/>
            <a:ext cx="3727366" cy="215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楕円 9">
            <a:extLst>
              <a:ext uri="{FF2B5EF4-FFF2-40B4-BE49-F238E27FC236}">
                <a16:creationId xmlns:a16="http://schemas.microsoft.com/office/drawing/2014/main" id="{0AE1E57D-EE28-8657-340C-715CE922C9FC}"/>
              </a:ext>
            </a:extLst>
          </p:cNvPr>
          <p:cNvSpPr/>
          <p:nvPr/>
        </p:nvSpPr>
        <p:spPr>
          <a:xfrm>
            <a:off x="9931791" y="3574218"/>
            <a:ext cx="365760" cy="3024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7AFAE68-5DC8-08C9-D2F7-92E78589F1BB}"/>
              </a:ext>
            </a:extLst>
          </p:cNvPr>
          <p:cNvSpPr/>
          <p:nvPr/>
        </p:nvSpPr>
        <p:spPr>
          <a:xfrm>
            <a:off x="9050215" y="2872798"/>
            <a:ext cx="365760" cy="3024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330ACBD-5B39-D2F8-EBDC-276EA8D0E1B4}"/>
              </a:ext>
            </a:extLst>
          </p:cNvPr>
          <p:cNvSpPr txBox="1"/>
          <p:nvPr/>
        </p:nvSpPr>
        <p:spPr>
          <a:xfrm>
            <a:off x="8616462" y="2493954"/>
            <a:ext cx="1114408" cy="276999"/>
          </a:xfrm>
          <a:prstGeom prst="rect">
            <a:avLst/>
          </a:prstGeom>
          <a:noFill/>
        </p:spPr>
        <p:txBody>
          <a:bodyPr wrap="none" rtlCol="0">
            <a:spAutoFit/>
          </a:bodyPr>
          <a:lstStyle/>
          <a:p>
            <a:r>
              <a:rPr kumimoji="1" lang="en-US" altLang="ja-JP" sz="1200" dirty="0">
                <a:latin typeface="Arial" panose="020B0604020202020204" pitchFamily="34" charset="0"/>
                <a:cs typeface="Arial" panose="020B0604020202020204" pitchFamily="34" charset="0"/>
              </a:rPr>
              <a:t>Seismic array</a:t>
            </a:r>
            <a:endParaRPr kumimoji="1" lang="ja-JP" altLang="en-US" sz="1200"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A10A4BF1-D289-A7B7-2973-84B365BA8962}"/>
              </a:ext>
            </a:extLst>
          </p:cNvPr>
          <p:cNvSpPr txBox="1"/>
          <p:nvPr/>
        </p:nvSpPr>
        <p:spPr>
          <a:xfrm>
            <a:off x="10020886" y="3804723"/>
            <a:ext cx="1114408" cy="276999"/>
          </a:xfrm>
          <a:prstGeom prst="rect">
            <a:avLst/>
          </a:prstGeom>
          <a:noFill/>
        </p:spPr>
        <p:txBody>
          <a:bodyPr wrap="none" rtlCol="0">
            <a:spAutoFit/>
          </a:bodyPr>
          <a:lstStyle/>
          <a:p>
            <a:r>
              <a:rPr kumimoji="1" lang="en-US" altLang="ja-JP" sz="1200" dirty="0">
                <a:latin typeface="Arial" panose="020B0604020202020204" pitchFamily="34" charset="0"/>
                <a:cs typeface="Arial" panose="020B0604020202020204" pitchFamily="34" charset="0"/>
              </a:rPr>
              <a:t>Seismic array</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59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815">
            <a:extLst>
              <a:ext uri="{FF2B5EF4-FFF2-40B4-BE49-F238E27FC236}">
                <a16:creationId xmlns:a16="http://schemas.microsoft.com/office/drawing/2014/main" id="{02BCD9BC-B0B4-BFA7-89B2-FFAF2E361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33" y="96813"/>
            <a:ext cx="3919220" cy="601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8EF182A5-F597-760F-2247-738DA3DCF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864" y="96813"/>
            <a:ext cx="3909060" cy="6017260"/>
          </a:xfrm>
          <a:prstGeom prst="rect">
            <a:avLst/>
          </a:prstGeom>
        </p:spPr>
      </p:pic>
      <p:pic>
        <p:nvPicPr>
          <p:cNvPr id="7" name="Picture 2" descr="150815">
            <a:extLst>
              <a:ext uri="{FF2B5EF4-FFF2-40B4-BE49-F238E27FC236}">
                <a16:creationId xmlns:a16="http://schemas.microsoft.com/office/drawing/2014/main" id="{E2B74988-885E-38FC-69F7-658F0D3B80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4526" y="96813"/>
            <a:ext cx="3919220" cy="601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05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3616F82-BB92-81D0-80BA-1E360BFBF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896" y="450167"/>
            <a:ext cx="7823923" cy="4842124"/>
          </a:xfrm>
          <a:prstGeom prst="rect">
            <a:avLst/>
          </a:prstGeom>
        </p:spPr>
      </p:pic>
      <p:sp>
        <p:nvSpPr>
          <p:cNvPr id="7" name="テキスト ボックス 6">
            <a:extLst>
              <a:ext uri="{FF2B5EF4-FFF2-40B4-BE49-F238E27FC236}">
                <a16:creationId xmlns:a16="http://schemas.microsoft.com/office/drawing/2014/main" id="{E068C5C4-46DF-5026-A93E-7AA8C05A15C1}"/>
              </a:ext>
            </a:extLst>
          </p:cNvPr>
          <p:cNvSpPr txBox="1"/>
          <p:nvPr/>
        </p:nvSpPr>
        <p:spPr>
          <a:xfrm>
            <a:off x="812720" y="5559307"/>
            <a:ext cx="10566560" cy="369332"/>
          </a:xfrm>
          <a:prstGeom prst="rect">
            <a:avLst/>
          </a:prstGeom>
          <a:noFill/>
        </p:spPr>
        <p:txBody>
          <a:bodyPr wrap="square">
            <a:spAutoFit/>
          </a:bodyPr>
          <a:lstStyle/>
          <a:p>
            <a:r>
              <a:rPr lang="en-US" altLang="ja-JP" dirty="0">
                <a:latin typeface="Arial" panose="020B0604020202020204" pitchFamily="34" charset="0"/>
                <a:cs typeface="Arial" panose="020B0604020202020204" pitchFamily="34" charset="0"/>
              </a:rPr>
              <a:t>Temporal changes in tilt and strain at Arimura station in the period from August 15 to August 16, 2015</a:t>
            </a:r>
            <a:endParaRPr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05F7B2E9-D2B8-E36D-9A96-AF61BA08CAF3}"/>
              </a:ext>
            </a:extLst>
          </p:cNvPr>
          <p:cNvSpPr txBox="1"/>
          <p:nvPr/>
        </p:nvSpPr>
        <p:spPr>
          <a:xfrm>
            <a:off x="4142935" y="5292291"/>
            <a:ext cx="801823"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Aug. 15</a:t>
            </a:r>
            <a:endParaRPr kumimoji="1" lang="ja-JP" altLang="en-US" sz="14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91086FB1-F335-F2B9-0DE8-CC56E19FDA29}"/>
              </a:ext>
            </a:extLst>
          </p:cNvPr>
          <p:cNvSpPr txBox="1"/>
          <p:nvPr/>
        </p:nvSpPr>
        <p:spPr>
          <a:xfrm>
            <a:off x="7473150" y="5292291"/>
            <a:ext cx="801823"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Aug. 16</a:t>
            </a:r>
            <a:endParaRPr kumimoji="1" lang="ja-JP" altLang="en-US" sz="14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1F87083D-092B-A916-5D02-C04A67CADB52}"/>
              </a:ext>
            </a:extLst>
          </p:cNvPr>
          <p:cNvSpPr txBox="1"/>
          <p:nvPr/>
        </p:nvSpPr>
        <p:spPr>
          <a:xfrm>
            <a:off x="228966" y="2278967"/>
            <a:ext cx="1537472" cy="369332"/>
          </a:xfrm>
          <a:prstGeom prst="rect">
            <a:avLst/>
          </a:prstGeom>
          <a:noFill/>
        </p:spPr>
        <p:txBody>
          <a:bodyPr wrap="none" rtlCol="0">
            <a:spAutoFit/>
          </a:bodyPr>
          <a:lstStyle/>
          <a:p>
            <a:r>
              <a:rPr kumimoji="1" lang="en-US" altLang="ja-JP" dirty="0"/>
              <a:t>strain-radial</a:t>
            </a:r>
            <a:endParaRPr kumimoji="1" lang="ja-JP" altLang="en-US" dirty="0"/>
          </a:p>
        </p:txBody>
      </p:sp>
      <p:sp>
        <p:nvSpPr>
          <p:cNvPr id="11" name="テキスト ボックス 10">
            <a:extLst>
              <a:ext uri="{FF2B5EF4-FFF2-40B4-BE49-F238E27FC236}">
                <a16:creationId xmlns:a16="http://schemas.microsoft.com/office/drawing/2014/main" id="{04C8D23E-18CB-8157-46F1-DEE0E3272D4D}"/>
              </a:ext>
            </a:extLst>
          </p:cNvPr>
          <p:cNvSpPr txBox="1"/>
          <p:nvPr/>
        </p:nvSpPr>
        <p:spPr>
          <a:xfrm>
            <a:off x="228966" y="3244334"/>
            <a:ext cx="2451248" cy="369332"/>
          </a:xfrm>
          <a:prstGeom prst="rect">
            <a:avLst/>
          </a:prstGeom>
          <a:noFill/>
        </p:spPr>
        <p:txBody>
          <a:bodyPr wrap="none" rtlCol="0">
            <a:spAutoFit/>
          </a:bodyPr>
          <a:lstStyle/>
          <a:p>
            <a:r>
              <a:rPr kumimoji="1" lang="en-US" altLang="ja-JP" dirty="0"/>
              <a:t>strain-perpendicular</a:t>
            </a:r>
            <a:endParaRPr kumimoji="1" lang="ja-JP" altLang="en-US" dirty="0"/>
          </a:p>
        </p:txBody>
      </p:sp>
      <p:sp>
        <p:nvSpPr>
          <p:cNvPr id="12" name="テキスト ボックス 11">
            <a:extLst>
              <a:ext uri="{FF2B5EF4-FFF2-40B4-BE49-F238E27FC236}">
                <a16:creationId xmlns:a16="http://schemas.microsoft.com/office/drawing/2014/main" id="{1E1F3D2A-0455-0E87-CDB7-98540A0430BA}"/>
              </a:ext>
            </a:extLst>
          </p:cNvPr>
          <p:cNvSpPr txBox="1"/>
          <p:nvPr/>
        </p:nvSpPr>
        <p:spPr>
          <a:xfrm>
            <a:off x="228966" y="4209701"/>
            <a:ext cx="1200906" cy="369332"/>
          </a:xfrm>
          <a:prstGeom prst="rect">
            <a:avLst/>
          </a:prstGeom>
          <a:noFill/>
        </p:spPr>
        <p:txBody>
          <a:bodyPr wrap="none" rtlCol="0">
            <a:spAutoFit/>
          </a:bodyPr>
          <a:lstStyle/>
          <a:p>
            <a:r>
              <a:rPr kumimoji="1" lang="en-US" altLang="ja-JP" dirty="0"/>
              <a:t>tilt-radial</a:t>
            </a:r>
            <a:endParaRPr kumimoji="1" lang="ja-JP" altLang="en-US" dirty="0"/>
          </a:p>
        </p:txBody>
      </p:sp>
      <p:sp>
        <p:nvSpPr>
          <p:cNvPr id="14" name="テキスト ボックス 13">
            <a:extLst>
              <a:ext uri="{FF2B5EF4-FFF2-40B4-BE49-F238E27FC236}">
                <a16:creationId xmlns:a16="http://schemas.microsoft.com/office/drawing/2014/main" id="{82B2DB59-D30D-C52E-6C88-A3A2F8EA3884}"/>
              </a:ext>
            </a:extLst>
          </p:cNvPr>
          <p:cNvSpPr txBox="1"/>
          <p:nvPr/>
        </p:nvSpPr>
        <p:spPr>
          <a:xfrm>
            <a:off x="228965" y="4871801"/>
            <a:ext cx="2114681" cy="369332"/>
          </a:xfrm>
          <a:prstGeom prst="rect">
            <a:avLst/>
          </a:prstGeom>
          <a:noFill/>
        </p:spPr>
        <p:txBody>
          <a:bodyPr wrap="none" rtlCol="0">
            <a:spAutoFit/>
          </a:bodyPr>
          <a:lstStyle/>
          <a:p>
            <a:r>
              <a:rPr kumimoji="1" lang="en-US" altLang="ja-JP" dirty="0"/>
              <a:t>tilt-perpendicular</a:t>
            </a:r>
            <a:endParaRPr kumimoji="1" lang="ja-JP" altLang="en-US" dirty="0"/>
          </a:p>
        </p:txBody>
      </p:sp>
      <p:sp>
        <p:nvSpPr>
          <p:cNvPr id="15" name="テキスト ボックス 14">
            <a:extLst>
              <a:ext uri="{FF2B5EF4-FFF2-40B4-BE49-F238E27FC236}">
                <a16:creationId xmlns:a16="http://schemas.microsoft.com/office/drawing/2014/main" id="{A4ABDDF7-5BFA-5976-A787-008FC424123A}"/>
              </a:ext>
            </a:extLst>
          </p:cNvPr>
          <p:cNvSpPr txBox="1"/>
          <p:nvPr/>
        </p:nvSpPr>
        <p:spPr>
          <a:xfrm>
            <a:off x="10086535" y="6068697"/>
            <a:ext cx="1915909" cy="253916"/>
          </a:xfrm>
          <a:prstGeom prst="rect">
            <a:avLst/>
          </a:prstGeom>
          <a:noFill/>
        </p:spPr>
        <p:txBody>
          <a:bodyPr wrap="none" rtlCol="0">
            <a:spAutoFit/>
          </a:bodyPr>
          <a:lstStyle/>
          <a:p>
            <a:r>
              <a:rPr kumimoji="1" lang="en-US" altLang="ja-JP" sz="1050" dirty="0">
                <a:latin typeface="Arial" panose="020B0604020202020204" pitchFamily="34" charset="0"/>
                <a:cs typeface="Arial" panose="020B0604020202020204" pitchFamily="34" charset="0"/>
              </a:rPr>
              <a:t>Report of CCVEP, 122, 2016</a:t>
            </a:r>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ED7BDAD-846D-930F-B5FD-6A548C556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6" y="321652"/>
            <a:ext cx="5463393" cy="4765939"/>
          </a:xfrm>
          <a:prstGeom prst="rect">
            <a:avLst/>
          </a:prstGeom>
        </p:spPr>
      </p:pic>
      <p:pic>
        <p:nvPicPr>
          <p:cNvPr id="7" name="図 6">
            <a:extLst>
              <a:ext uri="{FF2B5EF4-FFF2-40B4-BE49-F238E27FC236}">
                <a16:creationId xmlns:a16="http://schemas.microsoft.com/office/drawing/2014/main" id="{A3F9858D-2A47-B851-BDD9-191AA1703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670" y="168619"/>
            <a:ext cx="5575734" cy="5381086"/>
          </a:xfrm>
          <a:prstGeom prst="rect">
            <a:avLst/>
          </a:prstGeom>
        </p:spPr>
      </p:pic>
      <p:sp>
        <p:nvSpPr>
          <p:cNvPr id="9" name="テキスト ボックス 8">
            <a:extLst>
              <a:ext uri="{FF2B5EF4-FFF2-40B4-BE49-F238E27FC236}">
                <a16:creationId xmlns:a16="http://schemas.microsoft.com/office/drawing/2014/main" id="{17679412-7FC5-CA9A-5829-E2ED06F7D2A6}"/>
              </a:ext>
            </a:extLst>
          </p:cNvPr>
          <p:cNvSpPr txBox="1"/>
          <p:nvPr/>
        </p:nvSpPr>
        <p:spPr>
          <a:xfrm>
            <a:off x="432581" y="5087591"/>
            <a:ext cx="5384408" cy="738664"/>
          </a:xfrm>
          <a:prstGeom prst="rect">
            <a:avLst/>
          </a:prstGeom>
          <a:noFill/>
        </p:spPr>
        <p:txBody>
          <a:bodyPr wrap="square">
            <a:spAutoFit/>
          </a:bodyPr>
          <a:lstStyle/>
          <a:p>
            <a:r>
              <a:rPr lang="en-US" altLang="ja-JP" sz="1400" b="0" i="0" u="none" strike="noStrike" baseline="0" dirty="0">
                <a:solidFill>
                  <a:srgbClr val="000000"/>
                </a:solidFill>
                <a:latin typeface="Arial" panose="020B0604020202020204" pitchFamily="34" charset="0"/>
                <a:cs typeface="Arial" panose="020B0604020202020204" pitchFamily="34" charset="0"/>
              </a:rPr>
              <a:t>SAR (Synthetic Aperture Radar)Interferograms around Sakurajima by Geospatial Information Authority of Japan. </a:t>
            </a:r>
          </a:p>
          <a:p>
            <a:r>
              <a:rPr lang="en-US" altLang="ja-JP" sz="1400" b="0" i="0" u="none" strike="noStrike" baseline="0" dirty="0">
                <a:solidFill>
                  <a:srgbClr val="000000"/>
                </a:solidFill>
                <a:latin typeface="Arial" panose="020B0604020202020204" pitchFamily="34" charset="0"/>
                <a:cs typeface="Arial" panose="020B0604020202020204" pitchFamily="34" charset="0"/>
              </a:rPr>
              <a:t>January 4,2015 –August 16, 2015 </a:t>
            </a:r>
            <a:endParaRPr lang="ja-JP" altLang="en-US" sz="14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E27AE079-A8B9-91CC-AC6F-CCAA76DC91EC}"/>
              </a:ext>
            </a:extLst>
          </p:cNvPr>
          <p:cNvSpPr txBox="1"/>
          <p:nvPr/>
        </p:nvSpPr>
        <p:spPr>
          <a:xfrm>
            <a:off x="5933490" y="5450155"/>
            <a:ext cx="5904914" cy="954107"/>
          </a:xfrm>
          <a:prstGeom prst="rect">
            <a:avLst/>
          </a:prstGeom>
          <a:noFill/>
        </p:spPr>
        <p:txBody>
          <a:bodyPr wrap="square">
            <a:spAutoFit/>
          </a:bodyPr>
          <a:lstStyle/>
          <a:p>
            <a:r>
              <a:rPr lang="en-US" altLang="ja-JP" sz="1400" b="0" i="0" u="none" strike="noStrike" baseline="0" dirty="0">
                <a:solidFill>
                  <a:srgbClr val="000000"/>
                </a:solidFill>
                <a:latin typeface="Arial" panose="020B0604020202020204" pitchFamily="34" charset="0"/>
                <a:cs typeface="Arial" panose="020B0604020202020204" pitchFamily="34" charset="0"/>
              </a:rPr>
              <a:t>Tilt vectors during the period from 10:26 on August15to August 16, 2015. The red and green arrows show the observation and calculated vectors, respectively. The red rectangular indicates the location of the dike pressure source.</a:t>
            </a:r>
            <a:endParaRPr lang="ja-JP" altLang="en-US" sz="1400"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60529937-8BA9-6982-1D2A-2C2198830A1C}"/>
              </a:ext>
            </a:extLst>
          </p:cNvPr>
          <p:cNvSpPr txBox="1"/>
          <p:nvPr/>
        </p:nvSpPr>
        <p:spPr>
          <a:xfrm>
            <a:off x="1856935" y="6110900"/>
            <a:ext cx="1915909" cy="253916"/>
          </a:xfrm>
          <a:prstGeom prst="rect">
            <a:avLst/>
          </a:prstGeom>
          <a:noFill/>
        </p:spPr>
        <p:txBody>
          <a:bodyPr wrap="none" rtlCol="0">
            <a:spAutoFit/>
          </a:bodyPr>
          <a:lstStyle/>
          <a:p>
            <a:r>
              <a:rPr kumimoji="1" lang="en-US" altLang="ja-JP" sz="1050" dirty="0">
                <a:latin typeface="Arial" panose="020B0604020202020204" pitchFamily="34" charset="0"/>
                <a:cs typeface="Arial" panose="020B0604020202020204" pitchFamily="34" charset="0"/>
              </a:rPr>
              <a:t>Report of CCVEP, 122, 2016</a:t>
            </a:r>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22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6BE3B-E6A7-2845-E6BC-3ACD8BA7B7E0}"/>
              </a:ext>
            </a:extLst>
          </p:cNvPr>
          <p:cNvSpPr>
            <a:spLocks noGrp="1"/>
          </p:cNvSpPr>
          <p:nvPr>
            <p:ph type="title"/>
          </p:nvPr>
        </p:nvSpPr>
        <p:spPr/>
        <p:txBody>
          <a:bodyPr/>
          <a:lstStyle/>
          <a:p>
            <a:r>
              <a:rPr lang="en-US" altLang="ja-JP" sz="3200" dirty="0">
                <a:latin typeface="Arial" panose="020B0604020202020204" pitchFamily="34" charset="0"/>
                <a:cs typeface="Arial" panose="020B0604020202020204" pitchFamily="34" charset="0"/>
              </a:rPr>
              <a:t>D</a:t>
            </a:r>
            <a:r>
              <a:rPr kumimoji="1" lang="en-US" altLang="ja-JP" sz="3200" dirty="0">
                <a:latin typeface="Arial" panose="020B0604020202020204" pitchFamily="34" charset="0"/>
                <a:cs typeface="Arial" panose="020B0604020202020204" pitchFamily="34" charset="0"/>
              </a:rPr>
              <a:t>ynamic </a:t>
            </a:r>
            <a:r>
              <a:rPr lang="en-US" altLang="ja-JP" sz="3200" dirty="0">
                <a:latin typeface="Arial" panose="020B0604020202020204" pitchFamily="34" charset="0"/>
                <a:cs typeface="Arial" panose="020B0604020202020204" pitchFamily="34" charset="0"/>
              </a:rPr>
              <a:t>T</a:t>
            </a:r>
            <a:r>
              <a:rPr kumimoji="1" lang="en-US" altLang="ja-JP" sz="3200" dirty="0">
                <a:latin typeface="Arial" panose="020B0604020202020204" pitchFamily="34" charset="0"/>
                <a:cs typeface="Arial" panose="020B0604020202020204" pitchFamily="34" charset="0"/>
              </a:rPr>
              <a:t>ime </a:t>
            </a:r>
            <a:r>
              <a:rPr lang="en-US" altLang="ja-JP" sz="3200" dirty="0">
                <a:latin typeface="Arial" panose="020B0604020202020204" pitchFamily="34" charset="0"/>
                <a:cs typeface="Arial" panose="020B0604020202020204" pitchFamily="34" charset="0"/>
              </a:rPr>
              <a:t>W</a:t>
            </a:r>
            <a:r>
              <a:rPr kumimoji="1" lang="en-US" altLang="ja-JP" sz="3200" dirty="0">
                <a:latin typeface="Arial" panose="020B0604020202020204" pitchFamily="34" charset="0"/>
                <a:cs typeface="Arial" panose="020B0604020202020204" pitchFamily="34" charset="0"/>
              </a:rPr>
              <a:t>arping (DTW)</a:t>
            </a:r>
            <a:endParaRPr kumimoji="1" lang="ja-JP" altLang="en-US" sz="3200" dirty="0">
              <a:latin typeface="Arial" panose="020B0604020202020204" pitchFamily="34" charset="0"/>
              <a:cs typeface="Arial" panose="020B0604020202020204" pitchFamily="34" charset="0"/>
            </a:endParaRPr>
          </a:p>
        </p:txBody>
      </p:sp>
      <p:sp>
        <p:nvSpPr>
          <p:cNvPr id="7" name="コンテンツ プレースホルダー 6">
            <a:extLst>
              <a:ext uri="{FF2B5EF4-FFF2-40B4-BE49-F238E27FC236}">
                <a16:creationId xmlns:a16="http://schemas.microsoft.com/office/drawing/2014/main" id="{BFFCF423-C86F-4CBD-64A9-9B70DACE8610}"/>
              </a:ext>
            </a:extLst>
          </p:cNvPr>
          <p:cNvSpPr>
            <a:spLocks noGrp="1"/>
          </p:cNvSpPr>
          <p:nvPr>
            <p:ph idx="1"/>
          </p:nvPr>
        </p:nvSpPr>
        <p:spPr>
          <a:xfrm>
            <a:off x="838200" y="1027907"/>
            <a:ext cx="10515600" cy="3935690"/>
          </a:xfrm>
        </p:spPr>
        <p:txBody>
          <a:bodyPr/>
          <a:lstStyle/>
          <a:p>
            <a:r>
              <a:rPr lang="en-US" altLang="ja-JP" sz="2000" dirty="0">
                <a:latin typeface="Arial" panose="020B0604020202020204" pitchFamily="34" charset="0"/>
                <a:cs typeface="Arial" panose="020B0604020202020204" pitchFamily="34" charset="0"/>
              </a:rPr>
              <a:t>The quantitative difference between two vectors of different lengths is represented by finding a path (</a:t>
            </a:r>
            <a:r>
              <a:rPr lang="en-US" altLang="ja-JP" sz="2000" dirty="0">
                <a:solidFill>
                  <a:srgbClr val="0070C0"/>
                </a:solidFill>
                <a:latin typeface="Arial" panose="020B0604020202020204" pitchFamily="34" charset="0"/>
                <a:cs typeface="Arial" panose="020B0604020202020204" pitchFamily="34" charset="0"/>
              </a:rPr>
              <a:t>warped path</a:t>
            </a:r>
            <a:r>
              <a:rPr lang="en-US" altLang="ja-JP" sz="2000" dirty="0">
                <a:latin typeface="Arial" panose="020B0604020202020204" pitchFamily="34" charset="0"/>
                <a:cs typeface="Arial" panose="020B0604020202020204" pitchFamily="34" charset="0"/>
              </a:rPr>
              <a:t>) on the plane formed by the two components of the vectors.</a:t>
            </a:r>
          </a:p>
          <a:p>
            <a:r>
              <a:rPr lang="en-US" altLang="ja-JP" sz="2000" dirty="0">
                <a:latin typeface="Arial" panose="020B0604020202020204" pitchFamily="34" charset="0"/>
                <a:cs typeface="Arial" panose="020B0604020202020204" pitchFamily="34" charset="0"/>
              </a:rPr>
              <a:t>The cumulative difference between components along the path is minimized, and expressing the minimum cumulative value along the path. </a:t>
            </a:r>
          </a:p>
          <a:p>
            <a:r>
              <a:rPr lang="en-US" altLang="ja-JP" sz="2000" dirty="0">
                <a:latin typeface="Arial" panose="020B0604020202020204" pitchFamily="34" charset="0"/>
                <a:cs typeface="Arial" panose="020B0604020202020204" pitchFamily="34" charset="0"/>
              </a:rPr>
              <a:t>To construct the path, the cumulative differences are compared for three cases: when both components increase, when each component increases one at a time, and the combination of components that yields the minimum difference is followed. </a:t>
            </a:r>
          </a:p>
          <a:p>
            <a:r>
              <a:rPr lang="en-US" altLang="ja-JP" sz="2000" dirty="0">
                <a:latin typeface="Arial" panose="020B0604020202020204" pitchFamily="34" charset="0"/>
                <a:cs typeface="Arial" panose="020B0604020202020204" pitchFamily="34" charset="0"/>
              </a:rPr>
              <a:t>The cumulative difference calculated along this path is called </a:t>
            </a:r>
            <a:r>
              <a:rPr lang="en-US" altLang="ja-JP" sz="2000" dirty="0">
                <a:solidFill>
                  <a:srgbClr val="0070C0"/>
                </a:solidFill>
                <a:latin typeface="Arial" panose="020B0604020202020204" pitchFamily="34" charset="0"/>
                <a:cs typeface="Arial" panose="020B0604020202020204" pitchFamily="34" charset="0"/>
              </a:rPr>
              <a:t>the cost</a:t>
            </a:r>
            <a:r>
              <a:rPr lang="en-US" altLang="ja-JP" sz="2000" dirty="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5E4DA287-D8E1-73F9-A4FC-CB574FF1E7BF}"/>
              </a:ext>
            </a:extLst>
          </p:cNvPr>
          <p:cNvSpPr txBox="1"/>
          <p:nvPr/>
        </p:nvSpPr>
        <p:spPr>
          <a:xfrm>
            <a:off x="2894427" y="4284004"/>
            <a:ext cx="6112412" cy="1200329"/>
          </a:xfrm>
          <a:prstGeom prst="rect">
            <a:avLst/>
          </a:prstGeom>
          <a:noFill/>
        </p:spPr>
        <p:txBody>
          <a:bodyPr wrap="square">
            <a:spAutoFit/>
          </a:bodyPr>
          <a:lstStyle/>
          <a:p>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S</a:t>
            </a:r>
            <a:r>
              <a:rPr lang="en-US" altLang="ja-JP" sz="2400" kern="100" baseline="-25000" dirty="0">
                <a:effectLst/>
                <a:latin typeface="Arial" panose="020B0604020202020204" pitchFamily="34" charset="0"/>
                <a:ea typeface="メイリオ" panose="020B0604030504040204" pitchFamily="50" charset="-128"/>
                <a:cs typeface="Arial" panose="020B0604020202020204" pitchFamily="34" charset="0"/>
              </a:rPr>
              <a:t>11</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 (u</a:t>
            </a:r>
            <a:r>
              <a:rPr lang="en-US" altLang="ja-JP" sz="2400" kern="100" baseline="-25000" dirty="0">
                <a:effectLst/>
                <a:latin typeface="Arial" panose="020B0604020202020204" pitchFamily="34" charset="0"/>
                <a:ea typeface="メイリオ" panose="020B0604030504040204" pitchFamily="50" charset="-128"/>
                <a:cs typeface="Arial" panose="020B0604020202020204" pitchFamily="34" charset="0"/>
              </a:rPr>
              <a:t>1</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 v</a:t>
            </a:r>
            <a:r>
              <a:rPr lang="en-US" altLang="ja-JP" sz="2400" kern="100" baseline="-25000" dirty="0">
                <a:effectLst/>
                <a:latin typeface="Arial" panose="020B0604020202020204" pitchFamily="34" charset="0"/>
                <a:ea typeface="メイリオ" panose="020B0604030504040204" pitchFamily="50" charset="-128"/>
                <a:cs typeface="Arial" panose="020B0604020202020204" pitchFamily="34" charset="0"/>
              </a:rPr>
              <a:t>1</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a:t>
            </a:r>
            <a:r>
              <a:rPr lang="en-US" altLang="ja-JP" sz="2400" kern="100" baseline="30000" dirty="0">
                <a:effectLst/>
                <a:latin typeface="Arial" panose="020B0604020202020204" pitchFamily="34" charset="0"/>
                <a:ea typeface="メイリオ" panose="020B0604030504040204" pitchFamily="50" charset="-128"/>
                <a:cs typeface="Arial" panose="020B0604020202020204" pitchFamily="34" charset="0"/>
              </a:rPr>
              <a:t>2</a:t>
            </a:r>
            <a:r>
              <a:rPr lang="ja-JP" altLang="en-US" sz="2400" kern="100" dirty="0">
                <a:effectLst/>
                <a:latin typeface="Arial" panose="020B0604020202020204" pitchFamily="34" charset="0"/>
                <a:ea typeface="メイリオ" panose="020B0604030504040204" pitchFamily="50" charset="-128"/>
                <a:cs typeface="Arial" panose="020B0604020202020204" pitchFamily="34" charset="0"/>
              </a:rPr>
              <a:t>　</a:t>
            </a:r>
            <a:endParaRPr lang="en-US" altLang="ja-JP" sz="2400" kern="100" dirty="0">
              <a:effectLst/>
              <a:latin typeface="Arial" panose="020B0604020202020204" pitchFamily="34" charset="0"/>
              <a:ea typeface="メイリオ" panose="020B0604030504040204" pitchFamily="50" charset="-128"/>
              <a:cs typeface="Arial" panose="020B0604020202020204" pitchFamily="34" charset="0"/>
            </a:endParaRPr>
          </a:p>
          <a:p>
            <a:r>
              <a:rPr lang="ja-JP" altLang="en-US" sz="2400" kern="100" dirty="0">
                <a:effectLst/>
                <a:latin typeface="Arial" panose="020B0604020202020204" pitchFamily="34" charset="0"/>
                <a:ea typeface="メイリオ" panose="020B0604030504040204" pitchFamily="50" charset="-128"/>
                <a:cs typeface="Arial" panose="020B0604020202020204" pitchFamily="34" charset="0"/>
              </a:rPr>
              <a:t>　</a:t>
            </a:r>
            <a:endParaRPr lang="en-US" altLang="ja-JP" sz="2400" kern="100" dirty="0">
              <a:effectLst/>
              <a:latin typeface="Arial" panose="020B0604020202020204" pitchFamily="34" charset="0"/>
              <a:ea typeface="メイリオ" panose="020B0604030504040204" pitchFamily="50" charset="-128"/>
              <a:cs typeface="Arial" panose="020B0604020202020204" pitchFamily="34" charset="0"/>
            </a:endParaRPr>
          </a:p>
          <a:p>
            <a:r>
              <a:rPr lang="en-US" altLang="ja-JP" sz="2400" kern="100" dirty="0" err="1">
                <a:effectLst/>
                <a:latin typeface="Arial" panose="020B0604020202020204" pitchFamily="34" charset="0"/>
                <a:ea typeface="メイリオ" panose="020B0604030504040204" pitchFamily="50" charset="-128"/>
                <a:cs typeface="Arial" panose="020B0604020202020204" pitchFamily="34" charset="0"/>
              </a:rPr>
              <a:t>S</a:t>
            </a:r>
            <a:r>
              <a:rPr lang="en-US" altLang="ja-JP" sz="2400" kern="100" baseline="-25000" dirty="0" err="1">
                <a:effectLst/>
                <a:latin typeface="Arial" panose="020B0604020202020204" pitchFamily="34" charset="0"/>
                <a:ea typeface="メイリオ" panose="020B0604030504040204" pitchFamily="50" charset="-128"/>
                <a:cs typeface="Arial" panose="020B0604020202020204" pitchFamily="34" charset="0"/>
              </a:rPr>
              <a:t>ij</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 min(S</a:t>
            </a:r>
            <a:r>
              <a:rPr lang="en-US" altLang="ja-JP" sz="2400" kern="100" baseline="-25000" dirty="0">
                <a:effectLst/>
                <a:latin typeface="Arial" panose="020B0604020202020204" pitchFamily="34" charset="0"/>
                <a:ea typeface="メイリオ" panose="020B0604030504040204" pitchFamily="50" charset="-128"/>
                <a:cs typeface="Arial" panose="020B0604020202020204" pitchFamily="34" charset="0"/>
              </a:rPr>
              <a:t>i–1 j</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S</a:t>
            </a:r>
            <a:r>
              <a:rPr lang="en-US" altLang="ja-JP" sz="2400" kern="100" baseline="-25000" dirty="0">
                <a:effectLst/>
                <a:latin typeface="Arial" panose="020B0604020202020204" pitchFamily="34" charset="0"/>
                <a:ea typeface="メイリオ" panose="020B0604030504040204" pitchFamily="50" charset="-128"/>
                <a:cs typeface="Arial" panose="020B0604020202020204" pitchFamily="34" charset="0"/>
              </a:rPr>
              <a:t>i j–1</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S</a:t>
            </a:r>
            <a:r>
              <a:rPr lang="en-US" altLang="ja-JP" sz="2400" kern="100" baseline="-25000" dirty="0">
                <a:effectLst/>
                <a:latin typeface="Arial" panose="020B0604020202020204" pitchFamily="34" charset="0"/>
                <a:ea typeface="メイリオ" panose="020B0604030504040204" pitchFamily="50" charset="-128"/>
                <a:cs typeface="Arial" panose="020B0604020202020204" pitchFamily="34" charset="0"/>
              </a:rPr>
              <a:t>i–1 j–1</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 (</a:t>
            </a:r>
            <a:r>
              <a:rPr lang="en-US" altLang="ja-JP" sz="2400" kern="100" dirty="0" err="1">
                <a:effectLst/>
                <a:latin typeface="Arial" panose="020B0604020202020204" pitchFamily="34" charset="0"/>
                <a:ea typeface="メイリオ" panose="020B0604030504040204" pitchFamily="50" charset="-128"/>
                <a:cs typeface="Arial" panose="020B0604020202020204" pitchFamily="34" charset="0"/>
              </a:rPr>
              <a:t>u</a:t>
            </a:r>
            <a:r>
              <a:rPr lang="en-US" altLang="ja-JP" sz="2400" kern="100" baseline="-25000" dirty="0" err="1">
                <a:effectLst/>
                <a:latin typeface="Arial" panose="020B0604020202020204" pitchFamily="34" charset="0"/>
                <a:ea typeface="メイリオ" panose="020B0604030504040204" pitchFamily="50" charset="-128"/>
                <a:cs typeface="Arial" panose="020B0604020202020204" pitchFamily="34" charset="0"/>
              </a:rPr>
              <a:t>i</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 – </a:t>
            </a:r>
            <a:r>
              <a:rPr lang="en-US" altLang="ja-JP" sz="2400" kern="100" dirty="0" err="1">
                <a:effectLst/>
                <a:latin typeface="Arial" panose="020B0604020202020204" pitchFamily="34" charset="0"/>
                <a:ea typeface="メイリオ" panose="020B0604030504040204" pitchFamily="50" charset="-128"/>
                <a:cs typeface="Arial" panose="020B0604020202020204" pitchFamily="34" charset="0"/>
              </a:rPr>
              <a:t>v</a:t>
            </a:r>
            <a:r>
              <a:rPr lang="en-US" altLang="ja-JP" sz="2400" kern="100" baseline="-25000" dirty="0" err="1">
                <a:effectLst/>
                <a:latin typeface="Arial" panose="020B0604020202020204" pitchFamily="34" charset="0"/>
                <a:ea typeface="メイリオ" panose="020B0604030504040204" pitchFamily="50" charset="-128"/>
                <a:cs typeface="Arial" panose="020B0604020202020204" pitchFamily="34" charset="0"/>
              </a:rPr>
              <a:t>j</a:t>
            </a:r>
            <a:r>
              <a:rPr lang="en-US" altLang="ja-JP" sz="2400" kern="100" dirty="0">
                <a:effectLst/>
                <a:latin typeface="Arial" panose="020B0604020202020204" pitchFamily="34" charset="0"/>
                <a:ea typeface="メイリオ" panose="020B0604030504040204" pitchFamily="50" charset="-128"/>
                <a:cs typeface="Arial" panose="020B0604020202020204" pitchFamily="34" charset="0"/>
              </a:rPr>
              <a:t>)</a:t>
            </a:r>
            <a:r>
              <a:rPr lang="en-US" altLang="ja-JP" sz="2400" kern="100" baseline="30000" dirty="0">
                <a:effectLst/>
                <a:latin typeface="Arial" panose="020B0604020202020204" pitchFamily="34" charset="0"/>
                <a:ea typeface="メイリオ" panose="020B0604030504040204" pitchFamily="50" charset="-128"/>
                <a:cs typeface="Arial" panose="020B0604020202020204" pitchFamily="34" charset="0"/>
              </a:rPr>
              <a:t>2</a:t>
            </a:r>
          </a:p>
        </p:txBody>
      </p:sp>
    </p:spTree>
    <p:extLst>
      <p:ext uri="{BB962C8B-B14F-4D97-AF65-F5344CB8AC3E}">
        <p14:creationId xmlns:p14="http://schemas.microsoft.com/office/powerpoint/2010/main" val="15959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95CD6F-3B4C-B467-CD06-2EB3C1D26B88}"/>
              </a:ext>
            </a:extLst>
          </p:cNvPr>
          <p:cNvSpPr>
            <a:spLocks noGrp="1"/>
          </p:cNvSpPr>
          <p:nvPr>
            <p:ph type="title"/>
          </p:nvPr>
        </p:nvSpPr>
        <p:spPr/>
        <p:txBody>
          <a:bodyPr/>
          <a:lstStyle/>
          <a:p>
            <a:r>
              <a:rPr kumimoji="1" lang="en-US" altLang="ja-JP" sz="3200" dirty="0">
                <a:latin typeface="Arial" panose="020B0604020202020204" pitchFamily="34" charset="0"/>
                <a:cs typeface="Arial" panose="020B0604020202020204" pitchFamily="34" charset="0"/>
              </a:rPr>
              <a:t>k-means clustering</a:t>
            </a:r>
            <a:endParaRPr kumimoji="1" lang="ja-JP" altLang="en-US" sz="32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203CE1B0-81DF-6717-E696-81F6F0F90069}"/>
              </a:ext>
            </a:extLst>
          </p:cNvPr>
          <p:cNvSpPr>
            <a:spLocks noGrp="1"/>
          </p:cNvSpPr>
          <p:nvPr>
            <p:ph idx="1"/>
          </p:nvPr>
        </p:nvSpPr>
        <p:spPr>
          <a:xfrm>
            <a:off x="838200" y="1115206"/>
            <a:ext cx="10515600" cy="3935690"/>
          </a:xfrm>
        </p:spPr>
        <p:txBody>
          <a:bodyPr/>
          <a:lstStyle/>
          <a:p>
            <a:r>
              <a:rPr kumimoji="1" lang="en-US" altLang="ja-JP" sz="2000" dirty="0">
                <a:latin typeface="Arial" panose="020B0604020202020204" pitchFamily="34" charset="0"/>
                <a:cs typeface="Arial" panose="020B0604020202020204" pitchFamily="34" charset="0"/>
              </a:rPr>
              <a:t>Members to be classified (generally vectors with multiple components) are divided into k groups by specifying the number of groups (clusters) k. </a:t>
            </a:r>
          </a:p>
          <a:p>
            <a:r>
              <a:rPr kumimoji="1" lang="en-US" altLang="ja-JP" sz="2000" dirty="0">
                <a:latin typeface="Arial" panose="020B0604020202020204" pitchFamily="34" charset="0"/>
                <a:cs typeface="Arial" panose="020B0604020202020204" pitchFamily="34" charset="0"/>
              </a:rPr>
              <a:t>A central vector is determined for each group, and each member is assigned to the group whose central vector is closest (has the smallest difference between vectors). </a:t>
            </a:r>
          </a:p>
          <a:p>
            <a:r>
              <a:rPr kumimoji="1" lang="en-US" altLang="ja-JP" sz="2000" dirty="0">
                <a:latin typeface="Arial" panose="020B0604020202020204" pitchFamily="34" charset="0"/>
                <a:cs typeface="Arial" panose="020B0604020202020204" pitchFamily="34" charset="0"/>
              </a:rPr>
              <a:t>For application to volcanic earthquakes, the difference between vectors is evaluated using the cost from the DTW method. </a:t>
            </a:r>
          </a:p>
          <a:p>
            <a:r>
              <a:rPr kumimoji="1" lang="en-US" altLang="ja-JP" sz="2000" dirty="0">
                <a:latin typeface="Arial" panose="020B0604020202020204" pitchFamily="34" charset="0"/>
                <a:cs typeface="Arial" panose="020B0604020202020204" pitchFamily="34" charset="0"/>
              </a:rPr>
              <a:t>The central vectors of the groups and their member assignments are calculated iteratively. </a:t>
            </a:r>
          </a:p>
          <a:p>
            <a:r>
              <a:rPr kumimoji="1" lang="en-US" altLang="ja-JP" sz="2000" dirty="0">
                <a:latin typeface="Arial" panose="020B0604020202020204" pitchFamily="34" charset="0"/>
                <a:cs typeface="Arial" panose="020B0604020202020204" pitchFamily="34" charset="0"/>
              </a:rPr>
              <a:t>In each iteration step, the member that minimizes the sum of differences with all members belonging to each group is reassigned as the central vector, and members are regrouped around this central vector. </a:t>
            </a:r>
          </a:p>
          <a:p>
            <a:r>
              <a:rPr kumimoji="1" lang="en-US" altLang="ja-JP" sz="2000" dirty="0">
                <a:latin typeface="Arial" panose="020B0604020202020204" pitchFamily="34" charset="0"/>
                <a:cs typeface="Arial" panose="020B0604020202020204" pitchFamily="34" charset="0"/>
              </a:rPr>
              <a:t>This step is repeated until all central vectors no longer move.</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15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ED47870-513F-185D-B947-F7E16AA3D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724" y="0"/>
            <a:ext cx="4827209" cy="6830920"/>
          </a:xfrm>
          <a:prstGeom prst="rect">
            <a:avLst/>
          </a:prstGeom>
        </p:spPr>
      </p:pic>
      <p:sp>
        <p:nvSpPr>
          <p:cNvPr id="8" name="タイトル 1">
            <a:extLst>
              <a:ext uri="{FF2B5EF4-FFF2-40B4-BE49-F238E27FC236}">
                <a16:creationId xmlns:a16="http://schemas.microsoft.com/office/drawing/2014/main" id="{B6485C70-1612-F114-FA06-B245F2617481}"/>
              </a:ext>
            </a:extLst>
          </p:cNvPr>
          <p:cNvSpPr>
            <a:spLocks noGrp="1"/>
          </p:cNvSpPr>
          <p:nvPr>
            <p:ph type="title"/>
          </p:nvPr>
        </p:nvSpPr>
        <p:spPr>
          <a:xfrm>
            <a:off x="838200" y="365126"/>
            <a:ext cx="10515600" cy="1325563"/>
          </a:xfrm>
        </p:spPr>
        <p:txBody>
          <a:bodyPr/>
          <a:lstStyle/>
          <a:p>
            <a:r>
              <a:rPr kumimoji="1" lang="en-US" altLang="ja-JP" sz="3200" dirty="0">
                <a:latin typeface="Arial" panose="020B0604020202020204" pitchFamily="34" charset="0"/>
                <a:cs typeface="Arial" panose="020B0604020202020204" pitchFamily="34" charset="0"/>
              </a:rPr>
              <a:t>Flowchart </a:t>
            </a:r>
            <a:endParaRPr kumimoji="1" lang="ja-JP"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230560"/>
      </p:ext>
    </p:extLst>
  </p:cSld>
  <p:clrMapOvr>
    <a:masterClrMapping/>
  </p:clrMapOvr>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6">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7">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4837</TotalTime>
  <Words>919</Words>
  <Application>Microsoft Office PowerPoint</Application>
  <PresentationFormat>ワイド画面</PresentationFormat>
  <Paragraphs>82</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17</vt:i4>
      </vt:variant>
    </vt:vector>
  </HeadingPairs>
  <TitlesOfParts>
    <vt:vector size="24" baseType="lpstr">
      <vt:lpstr>Helvetica Neue</vt:lpstr>
      <vt:lpstr>游ゴシック</vt:lpstr>
      <vt:lpstr>Arial</vt:lpstr>
      <vt:lpstr>Calibri</vt:lpstr>
      <vt:lpstr>5_デザインの設定</vt:lpstr>
      <vt:lpstr>1_デザインの設定</vt:lpstr>
      <vt:lpstr>2_ホワイト</vt:lpstr>
      <vt:lpstr>PowerPoint プレゼンテーション</vt:lpstr>
      <vt:lpstr>Objectives</vt:lpstr>
      <vt:lpstr>Data  Sakurajima Volcano, Japan Failed eruption on Aug 15, 2015  </vt:lpstr>
      <vt:lpstr>PowerPoint プレゼンテーション</vt:lpstr>
      <vt:lpstr>PowerPoint プレゼンテーション</vt:lpstr>
      <vt:lpstr>PowerPoint プレゼンテーション</vt:lpstr>
      <vt:lpstr>Dynamic Time Warping (DTW)</vt:lpstr>
      <vt:lpstr>k-means clustering</vt:lpstr>
      <vt:lpstr>Flowchart </vt:lpstr>
      <vt:lpstr>PowerPoint プレゼンテーション</vt:lpstr>
      <vt:lpstr>Results </vt:lpstr>
      <vt:lpstr>PowerPoint プレゼンテーション</vt:lpstr>
      <vt:lpstr>PowerPoint プレゼンテーション</vt:lpstr>
      <vt:lpstr>PowerPoint プレゼンテーション</vt:lpstr>
      <vt:lpstr>Conclusions</vt:lpstr>
      <vt:lpstr>PowerPoint プレゼンテーション</vt:lpstr>
      <vt:lpstr>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橋本直彦 Naohiko Hashimoto</dc:creator>
  <cp:lastModifiedBy>Eisuke FUJITA</cp:lastModifiedBy>
  <cp:revision>315</cp:revision>
  <cp:lastPrinted>2020-04-01T01:02:38Z</cp:lastPrinted>
  <dcterms:created xsi:type="dcterms:W3CDTF">2019-12-09T02:30:04Z</dcterms:created>
  <dcterms:modified xsi:type="dcterms:W3CDTF">2025-11-11T09:59:49Z</dcterms:modified>
</cp:coreProperties>
</file>