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notesMasterIdLst>
    <p:notesMasterId r:id="rId16"/>
  </p:notesMasterIdLst>
  <p:sldIdLst>
    <p:sldId id="256" r:id="rId2"/>
    <p:sldId id="275" r:id="rId3"/>
    <p:sldId id="267" r:id="rId4"/>
    <p:sldId id="276" r:id="rId5"/>
    <p:sldId id="260" r:id="rId6"/>
    <p:sldId id="258" r:id="rId7"/>
    <p:sldId id="269" r:id="rId8"/>
    <p:sldId id="277" r:id="rId9"/>
    <p:sldId id="270" r:id="rId10"/>
    <p:sldId id="279" r:id="rId11"/>
    <p:sldId id="274" r:id="rId12"/>
    <p:sldId id="283" r:id="rId13"/>
    <p:sldId id="280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1F7"/>
    <a:srgbClr val="D9CBF2"/>
    <a:srgbClr val="D8D7F4"/>
    <a:srgbClr val="BDDFEF"/>
    <a:srgbClr val="000000"/>
    <a:srgbClr val="81A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8"/>
    <p:restoredTop sz="95723"/>
  </p:normalViewPr>
  <p:slideViewPr>
    <p:cSldViewPr snapToGrid="0" snapToObjects="1">
      <p:cViewPr>
        <p:scale>
          <a:sx n="99" d="100"/>
          <a:sy n="99" d="100"/>
        </p:scale>
        <p:origin x="96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23D0C-436B-A94D-AC38-5A96E1A8EE2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D4093-E859-FE42-BEF6-26E357ED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1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D4093-E859-FE42-BEF6-26E357ED76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9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F26B-5C55-87F0-2EE6-FC060FBEE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D48C1-8962-7016-3979-9CCC468DB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0B847-BE19-C5F9-6F0E-68314763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BA619-DC80-1D70-AF4B-E28D0CCB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D7562-FD10-FEB7-FDDD-9FEC76A2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5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87CC-2F70-C786-CADB-BDE92331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4D3CB-CC8B-2812-893B-32609FF4E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B4CB-AD3C-B45F-2BBC-8FDD3331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97C2D-DA7F-1181-8D56-6FAF5C6D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DD46E-B4CE-F21F-02FD-4DB7544E7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2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5EDC07-F947-257B-8AAF-3AB00E37C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8A20D-AA23-5642-3E70-6BDE8A80B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1DFE4-764E-3CA4-3A6C-26E06AB8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14175-B244-8CC8-8E35-45C8BAE5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A150-D1E3-25D3-FC6D-630E1A076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0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A026-7512-9B53-C195-63047502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08F02-6FA1-2AE1-87D8-83CF55F7F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3AAC4-DA42-29AB-30B8-18048612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8D215-B628-7652-8F59-CC6D2BEB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83144-07E9-887B-E724-F75EAAC0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2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DE052-7B0A-BA0C-5D3C-6F8658D9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2508D-A6BB-83B9-7D01-2D13CB581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110B4-A9B6-29AC-3CA7-E0015D949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65838-D110-95CF-D00C-88EF012D7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08E-65D5-95F5-AD0B-877EEC00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2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8CD3-F1AD-9804-65B8-293313C7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445CE-0262-1E97-F6DD-41A9D7CF0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BD50B-AFC2-384B-090F-45853E31C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CF162-B4AF-81A8-4D3F-5ED90155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55CE0-BC6D-5D25-26CB-4B21981F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62DE8-95AB-5A09-708C-7B5501D1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5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7519-9174-63B5-73C6-1392EE6D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0B5DE-5568-A3FB-EF71-551CFE23E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165F1-029C-F88C-D9F3-9C112D515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D1BD2-AE07-5A0B-D399-B10BF8048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435A8-0F99-5539-0EE1-BDA05AEA6C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A603D-4645-0221-EEE5-60398577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189276-0D7E-2633-59BD-E8927C92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67899D-A4D9-3177-49A2-6481CA03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9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A58A-D283-6A21-01A2-6C7267B01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96108-D0D2-D976-E596-E1218315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3D170-03A9-F070-378D-CBBFBC92C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24557-1015-1FE1-FF89-1FF0DA59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3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CA8EB-9000-C6B8-8286-30B94469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7A18A-D69A-5D26-7D0A-EBBFE14DA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3982-7D40-7D04-672B-01B70D12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0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6911F-9C94-1CE3-069E-89B4F122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3E25-37BC-D0D1-0659-65ED07CA9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100AE-39ED-026A-75B1-4BCCD64BC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ED872-B695-A391-0DBC-DDA5009A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0A8F8-AF6D-89A6-2AC9-B99F441C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5EF11-4CD8-F364-E7BC-E34285286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6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A3DE-90E8-01C7-0591-EF150199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4FFD9C-38A0-7D2F-9E76-B41AA1F00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E5F7E-5124-5BAB-7B2D-B87A147F8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02831-6E48-6002-F7D3-99C2C2A4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323DE-47E9-F0EF-2710-0EB611F42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C83B6-1B45-4557-470F-73F7C564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6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07B88-A4DC-DE66-2A4E-5505A7B3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15565-E95C-BFEB-9815-538439019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4ED63-96FF-339B-10B8-0F507D4A1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1DBFB-5352-F791-46E2-A28CDFC5A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D2245-68A4-E35B-FC10-A8DD427EE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with a green top&#10;&#10;AI-generated content may be incorrect.">
            <a:extLst>
              <a:ext uri="{FF2B5EF4-FFF2-40B4-BE49-F238E27FC236}">
                <a16:creationId xmlns:a16="http://schemas.microsoft.com/office/drawing/2014/main" id="{06DB7E89-C02F-F027-9EFC-47E559D8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85" y="0"/>
            <a:ext cx="12207185" cy="5430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349C1C-9977-2721-351C-CA8E950F04E7}"/>
              </a:ext>
            </a:extLst>
          </p:cNvPr>
          <p:cNvSpPr txBox="1"/>
          <p:nvPr/>
        </p:nvSpPr>
        <p:spPr>
          <a:xfrm>
            <a:off x="111511" y="115459"/>
            <a:ext cx="11842595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8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Unsupervised Classification and Displacement</a:t>
            </a:r>
          </a:p>
          <a:p>
            <a:pPr algn="ctr">
              <a:spcAft>
                <a:spcPts val="0"/>
              </a:spcAft>
            </a:pPr>
            <a:r>
              <a:rPr lang="en-GB" sz="28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Estimation of Very-Long-Period Seismic Signals</a:t>
            </a:r>
          </a:p>
          <a:p>
            <a:pPr algn="ctr">
              <a:spcAft>
                <a:spcPts val="0"/>
              </a:spcAft>
            </a:pPr>
            <a:r>
              <a:rPr lang="en-GB" sz="28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 Mount Marapi</a:t>
            </a:r>
            <a:endParaRPr lang="en-GB" sz="2400" noProof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105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49C41-96D7-5F8D-E914-EBF0A0F7E60F}"/>
              </a:ext>
            </a:extLst>
          </p:cNvPr>
          <p:cNvSpPr txBox="1"/>
          <p:nvPr/>
        </p:nvSpPr>
        <p:spPr>
          <a:xfrm>
            <a:off x="707014" y="5546103"/>
            <a:ext cx="10762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GB" sz="20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 Espinosa-Ortega</a:t>
            </a:r>
            <a:r>
              <a:rPr lang="en-GB" sz="2000" baseline="300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sz="20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B. Taisne</a:t>
            </a:r>
            <a:r>
              <a:rPr lang="en-GB" sz="2000" baseline="300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</a:t>
            </a:r>
            <a:r>
              <a:rPr lang="en-GB" sz="20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J.W. Neuberg</a:t>
            </a:r>
            <a:r>
              <a:rPr lang="en-GB" sz="2000" baseline="300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GB" sz="20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Y. Suparman</a:t>
            </a:r>
            <a:r>
              <a:rPr lang="en-GB" sz="2000" baseline="300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4 </a:t>
            </a:r>
            <a:endParaRPr lang="en-GB" sz="2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GB" sz="160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GB" sz="140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 Observatory of Singapore, Nanyang Technological University, Singapore.</a:t>
            </a:r>
            <a:endParaRPr lang="en-GB" sz="2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GB" sz="140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School of Earth and Environment, University of </a:t>
            </a:r>
            <a:r>
              <a:rPr lang="en-GB" sz="140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Leeds,UK</a:t>
            </a:r>
            <a:endParaRPr lang="en-GB" sz="2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GB" sz="140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Centre for Volcanology and Geological Hazard Mitigation, Geological Agency, Indonesia.</a:t>
            </a:r>
            <a:endParaRPr lang="en-GB" sz="2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012E2-8F0B-DC3E-F42E-0FFDEAF0A6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</a:blip>
          <a:srcRect l="14325" t="8525" r="25548" b="15576"/>
          <a:stretch>
            <a:fillRect/>
          </a:stretch>
        </p:blipFill>
        <p:spPr>
          <a:xfrm>
            <a:off x="222104" y="5140037"/>
            <a:ext cx="484910" cy="16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40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lines&#10;&#10;AI-generated content may be incorrect.">
            <a:extLst>
              <a:ext uri="{FF2B5EF4-FFF2-40B4-BE49-F238E27FC236}">
                <a16:creationId xmlns:a16="http://schemas.microsoft.com/office/drawing/2014/main" id="{D65C11E0-A84C-E21A-CA31-083A099A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2" t="3525" r="1655" b="2"/>
          <a:stretch>
            <a:fillRect/>
          </a:stretch>
        </p:blipFill>
        <p:spPr>
          <a:xfrm>
            <a:off x="5635449" y="1775823"/>
            <a:ext cx="5983704" cy="482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8420-1906-A889-4897-D523851A1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28" y="3429000"/>
            <a:ext cx="3801486" cy="2651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37576-616A-3D2E-581E-A23283A9967C}"/>
              </a:ext>
            </a:extLst>
          </p:cNvPr>
          <p:cNvSpPr txBox="1"/>
          <p:nvPr/>
        </p:nvSpPr>
        <p:spPr>
          <a:xfrm>
            <a:off x="3945475" y="366799"/>
            <a:ext cx="403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seismic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73072-E5EC-AC11-363E-431FA3D3F7F1}"/>
              </a:ext>
            </a:extLst>
          </p:cNvPr>
          <p:cNvSpPr txBox="1"/>
          <p:nvPr/>
        </p:nvSpPr>
        <p:spPr>
          <a:xfrm>
            <a:off x="798653" y="1334703"/>
            <a:ext cx="46481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calculated the optimal number of clusters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Silhouette criteria.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cluster the events using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distance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criteria between series and cross-correlation to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 events. </a:t>
            </a:r>
          </a:p>
        </p:txBody>
      </p:sp>
    </p:spTree>
    <p:extLst>
      <p:ext uri="{BB962C8B-B14F-4D97-AF65-F5344CB8AC3E}">
        <p14:creationId xmlns:p14="http://schemas.microsoft.com/office/powerpoint/2010/main" val="362374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7858D5-FEC9-79F5-10A7-9D811FBACEB2}"/>
              </a:ext>
            </a:extLst>
          </p:cNvPr>
          <p:cNvSpPr txBox="1"/>
          <p:nvPr/>
        </p:nvSpPr>
        <p:spPr>
          <a:xfrm>
            <a:off x="729203" y="995614"/>
            <a:ext cx="44794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Systematic Restitution.</a:t>
            </a:r>
            <a:r>
              <a:rPr lang="en-GB" sz="2400" dirty="0"/>
              <a:t> </a:t>
            </a:r>
          </a:p>
          <a:p>
            <a:pPr algn="just"/>
            <a:endParaRPr lang="en-GB" sz="2000" dirty="0">
              <a:solidFill>
                <a:srgbClr val="7030A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</a:rPr>
              <a:t>Frequency-Domain Processing</a:t>
            </a:r>
            <a:r>
              <a:rPr lang="en-GB" sz="2000" dirty="0">
                <a:solidFill>
                  <a:srgbClr val="0070C0"/>
                </a:solidFill>
              </a:rPr>
              <a:t>: </a:t>
            </a:r>
            <a:r>
              <a:rPr lang="en-GB" sz="2000" dirty="0" err="1"/>
              <a:t>Highpass</a:t>
            </a:r>
            <a:r>
              <a:rPr lang="en-GB" sz="2000" dirty="0"/>
              <a:t> the signal at multiple frequency bands 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</a:rPr>
              <a:t>Restitution</a:t>
            </a:r>
            <a:r>
              <a:rPr lang="en-GB" sz="2000" dirty="0">
                <a:solidFill>
                  <a:srgbClr val="0070C0"/>
                </a:solidFill>
              </a:rPr>
              <a:t>: </a:t>
            </a:r>
            <a:r>
              <a:rPr lang="en-GB" sz="2000" dirty="0"/>
              <a:t>Perform restitution for each filtered signal to estimate displacement.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</a:rPr>
              <a:t>Optimal Estimation Selection</a:t>
            </a:r>
            <a:r>
              <a:rPr lang="en-GB" sz="2000" dirty="0"/>
              <a:t>: Evaluate displacement estimates via forward-modelling, comparing synthetic velocities with the raw velocity trace. The best-fitting solution is selected based on this validation.</a:t>
            </a:r>
          </a:p>
          <a:p>
            <a:pPr algn="just"/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2B42A-89FD-BC44-77CB-F6567F4A5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70" y="831190"/>
            <a:ext cx="4081004" cy="1871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ED6AD-8938-2270-B567-B6D6DCB1B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28" y="3029545"/>
            <a:ext cx="5727700" cy="26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95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B393D985-2202-3804-CFB1-30234EF4D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302" b="9177"/>
          <a:stretch/>
        </p:blipFill>
        <p:spPr>
          <a:xfrm>
            <a:off x="478051" y="2414058"/>
            <a:ext cx="4147185" cy="3455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2727C-FD14-2A16-DAFF-33675E8678A1}"/>
              </a:ext>
            </a:extLst>
          </p:cNvPr>
          <p:cNvSpPr txBox="1"/>
          <p:nvPr/>
        </p:nvSpPr>
        <p:spPr>
          <a:xfrm>
            <a:off x="1264902" y="429023"/>
            <a:ext cx="7944412" cy="18001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 the source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Motion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Projecting the deformation vectors we observed a shallower source for C3 which points to a surface source while cluster C1 and C2 point downwards.</a:t>
            </a:r>
          </a:p>
        </p:txBody>
      </p:sp>
      <p:pic>
        <p:nvPicPr>
          <p:cNvPr id="8" name="Picture 7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96BD6956-9D33-2DCE-ED1E-D1CADDFDE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302" b="9177"/>
          <a:stretch/>
        </p:blipFill>
        <p:spPr>
          <a:xfrm>
            <a:off x="-12431427" y="4071525"/>
            <a:ext cx="5642054" cy="4702908"/>
          </a:xfrm>
          <a:prstGeom prst="rect">
            <a:avLst/>
          </a:prstGeom>
        </p:spPr>
      </p:pic>
      <p:pic>
        <p:nvPicPr>
          <p:cNvPr id="9" name="Picture 8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9BFC3129-6408-4D1A-F042-7E6F352D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2"/>
          <a:stretch/>
        </p:blipFill>
        <p:spPr>
          <a:xfrm>
            <a:off x="5488380" y="2414058"/>
            <a:ext cx="5574864" cy="33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24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0401AF8-F7FF-93AB-D1E8-303C2F337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97" y="870466"/>
            <a:ext cx="9411617" cy="5302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D7BDC-C515-9984-9436-670539E4DB5B}"/>
              </a:ext>
            </a:extLst>
          </p:cNvPr>
          <p:cNvSpPr txBox="1"/>
          <p:nvPr/>
        </p:nvSpPr>
        <p:spPr>
          <a:xfrm>
            <a:off x="7059706" y="685800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Hembusan</a:t>
            </a:r>
            <a:r>
              <a:rPr lang="en-US" dirty="0"/>
              <a:t>- Emission</a:t>
            </a:r>
          </a:p>
        </p:txBody>
      </p:sp>
      <p:pic>
        <p:nvPicPr>
          <p:cNvPr id="5" name="Picture 4" descr="A group of colorful lines&#10;&#10;AI-generated content may be incorrect.">
            <a:extLst>
              <a:ext uri="{FF2B5EF4-FFF2-40B4-BE49-F238E27FC236}">
                <a16:creationId xmlns:a16="http://schemas.microsoft.com/office/drawing/2014/main" id="{E6A24680-51D9-4859-3573-C3C2E4EE2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09" t="3525" r="1655" b="68427"/>
          <a:stretch>
            <a:fillRect/>
          </a:stretch>
        </p:blipFill>
        <p:spPr>
          <a:xfrm>
            <a:off x="215154" y="2027139"/>
            <a:ext cx="2138743" cy="801390"/>
          </a:xfrm>
          <a:prstGeom prst="rect">
            <a:avLst/>
          </a:prstGeom>
        </p:spPr>
      </p:pic>
      <p:pic>
        <p:nvPicPr>
          <p:cNvPr id="6" name="Picture 5" descr="A group of colorful lines&#10;&#10;AI-generated content may be incorrect.">
            <a:extLst>
              <a:ext uri="{FF2B5EF4-FFF2-40B4-BE49-F238E27FC236}">
                <a16:creationId xmlns:a16="http://schemas.microsoft.com/office/drawing/2014/main" id="{0FAF550C-5ADE-CFAF-431C-6FBE7E1BB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09" t="32292" r="1655" b="40265"/>
          <a:stretch>
            <a:fillRect/>
          </a:stretch>
        </p:blipFill>
        <p:spPr>
          <a:xfrm>
            <a:off x="215154" y="3236659"/>
            <a:ext cx="2138743" cy="873421"/>
          </a:xfrm>
          <a:prstGeom prst="rect">
            <a:avLst/>
          </a:prstGeom>
        </p:spPr>
      </p:pic>
      <p:pic>
        <p:nvPicPr>
          <p:cNvPr id="7" name="Picture 6" descr="A group of colorful lines&#10;&#10;AI-generated content may be incorrect.">
            <a:extLst>
              <a:ext uri="{FF2B5EF4-FFF2-40B4-BE49-F238E27FC236}">
                <a16:creationId xmlns:a16="http://schemas.microsoft.com/office/drawing/2014/main" id="{ACAC5A13-F944-A641-54A3-3D535920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09" t="61618" r="1655" b="10664"/>
          <a:stretch>
            <a:fillRect/>
          </a:stretch>
        </p:blipFill>
        <p:spPr>
          <a:xfrm>
            <a:off x="215154" y="4518210"/>
            <a:ext cx="2138743" cy="699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40E79-334F-9F3A-097F-56BDF912F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403" y="933254"/>
            <a:ext cx="697857" cy="68575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C0D132-F563-C4FD-8FB5-E5B16205424B}"/>
              </a:ext>
            </a:extLst>
          </p:cNvPr>
          <p:cNvCxnSpPr>
            <a:cxnSpLocks/>
          </p:cNvCxnSpPr>
          <p:nvPr/>
        </p:nvCxnSpPr>
        <p:spPr>
          <a:xfrm>
            <a:off x="2123090" y="1502979"/>
            <a:ext cx="9038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DC6C4E-20D8-C5F4-6317-8BBEC4447E33}"/>
              </a:ext>
            </a:extLst>
          </p:cNvPr>
          <p:cNvCxnSpPr>
            <a:cxnSpLocks/>
          </p:cNvCxnSpPr>
          <p:nvPr/>
        </p:nvCxnSpPr>
        <p:spPr>
          <a:xfrm>
            <a:off x="2243959" y="2706414"/>
            <a:ext cx="993227" cy="1403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460CCD-BEBB-D0AF-EC86-D249710D2EF2}"/>
              </a:ext>
            </a:extLst>
          </p:cNvPr>
          <p:cNvCxnSpPr>
            <a:cxnSpLocks/>
          </p:cNvCxnSpPr>
          <p:nvPr/>
        </p:nvCxnSpPr>
        <p:spPr>
          <a:xfrm>
            <a:off x="2243959" y="3936124"/>
            <a:ext cx="903889" cy="488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AA7433-AE1A-061E-11E9-1C43A720519A}"/>
              </a:ext>
            </a:extLst>
          </p:cNvPr>
          <p:cNvCxnSpPr>
            <a:cxnSpLocks/>
          </p:cNvCxnSpPr>
          <p:nvPr/>
        </p:nvCxnSpPr>
        <p:spPr>
          <a:xfrm flipV="1">
            <a:off x="2123090" y="4698124"/>
            <a:ext cx="1024758" cy="1698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31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0F29-F563-574C-A38A-484D2AD26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4" b="746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67D875-F791-3F4B-AE83-AECB9B593791}"/>
              </a:ext>
            </a:extLst>
          </p:cNvPr>
          <p:cNvSpPr/>
          <p:nvPr/>
        </p:nvSpPr>
        <p:spPr>
          <a:xfrm>
            <a:off x="5301205" y="1025796"/>
            <a:ext cx="6890795" cy="5755422"/>
          </a:xfrm>
          <a:prstGeom prst="rect">
            <a:avLst/>
          </a:prstGeom>
          <a:solidFill>
            <a:srgbClr val="000000">
              <a:alpha val="36078"/>
            </a:srgbClr>
          </a:solidFill>
        </p:spPr>
        <p:txBody>
          <a:bodyPr wrap="square">
            <a:spAutoFit/>
          </a:bodyPr>
          <a:lstStyle/>
          <a:p>
            <a:pPr lvl="1"/>
            <a:r>
              <a:rPr lang="en-GB" sz="2800" b="1" noProof="0" dirty="0">
                <a:solidFill>
                  <a:schemeClr val="bg1"/>
                </a:solidFill>
                <a:latin typeface="Times" pitchFamily="2" charset="0"/>
              </a:rPr>
              <a:t>Take aways</a:t>
            </a:r>
          </a:p>
          <a:p>
            <a:pPr lvl="1"/>
            <a:endParaRPr lang="en-GB" sz="2000" b="1" noProof="0" dirty="0">
              <a:solidFill>
                <a:schemeClr val="bg1"/>
              </a:solidFill>
              <a:latin typeface="Times" pitchFamily="2" charset="0"/>
            </a:endParaRPr>
          </a:p>
          <a:p>
            <a:pPr lvl="1"/>
            <a:endParaRPr lang="en-GB" sz="2000" b="1" noProof="0" dirty="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Challenge:</a:t>
            </a:r>
            <a:r>
              <a:rPr lang="en-GB" sz="2000" dirty="0">
                <a:solidFill>
                  <a:schemeClr val="bg1"/>
                </a:solidFill>
              </a:rPr>
              <a:t> VLPs carry important information but are overlooked due to seismometer frequency limitations.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Method: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Unsupervised clustering to group signals.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Restitution technique to estimate true ground displacement.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Findings: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Mt. Marapi (2018): Hundreds of very-long-period  seismic signals detected before phreatic eruption.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Distinctive clusters.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One cluster likely from a shallow (near-surface) source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noProof="0" dirty="0">
              <a:solidFill>
                <a:schemeClr val="bg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3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9906B-A3DF-DF7B-5512-0A3FA57E5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90CFCC-E8CD-A465-8E97-13F40F704246}"/>
              </a:ext>
            </a:extLst>
          </p:cNvPr>
          <p:cNvSpPr/>
          <p:nvPr/>
        </p:nvSpPr>
        <p:spPr>
          <a:xfrm>
            <a:off x="544093" y="2007296"/>
            <a:ext cx="52312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noProof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VLP events with frequencies </a:t>
            </a:r>
            <a:r>
              <a:rPr lang="en-GB" noProof="0" dirty="0">
                <a:latin typeface="Times New Roman" panose="02020603050405020304" pitchFamily="18" charset="0"/>
              </a:rPr>
              <a:t>&lt; 0.1 Hz, </a:t>
            </a:r>
            <a:r>
              <a:rPr lang="en-GB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travel from the source to the seismic stations without significant distortion (</a:t>
            </a:r>
            <a:r>
              <a:rPr lang="en-GB" b="1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near field</a:t>
            </a:r>
            <a:r>
              <a:rPr lang="en-GB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noProof="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noProof="0" dirty="0">
                <a:latin typeface="Times New Roman" panose="02020603050405020304" pitchFamily="18" charset="0"/>
              </a:rPr>
              <a:t>VLP seismic signals in volcanic areas indicate </a:t>
            </a:r>
            <a:r>
              <a:rPr lang="en-GB" b="1" noProof="0" dirty="0">
                <a:latin typeface="Times New Roman" panose="02020603050405020304" pitchFamily="18" charset="0"/>
              </a:rPr>
              <a:t>major ground deformation </a:t>
            </a:r>
            <a:r>
              <a:rPr lang="en-GB" noProof="0" dirty="0">
                <a:latin typeface="Times New Roman" panose="02020603050405020304" pitchFamily="18" charset="0"/>
              </a:rPr>
              <a:t>and are linked to fluid movement within the plumping system.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noProof="0" dirty="0">
                <a:latin typeface="Times New Roman" panose="02020603050405020304" pitchFamily="18" charset="0"/>
              </a:rPr>
              <a:t>Observed during caldera collapse, phreatic eruptions, vulcanian eruptions, strombolian activity, and rockfalls at lava lakes.</a:t>
            </a:r>
          </a:p>
          <a:p>
            <a:pPr algn="just"/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9EF08-1E8A-02B7-5449-357632E53252}"/>
              </a:ext>
            </a:extLst>
          </p:cNvPr>
          <p:cNvSpPr txBox="1"/>
          <p:nvPr/>
        </p:nvSpPr>
        <p:spPr>
          <a:xfrm>
            <a:off x="3272883" y="374670"/>
            <a:ext cx="6099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Very-Long-Period Seismic Signals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411D6E-FCA7-E8F1-9E5A-FA4FABF7512E}"/>
              </a:ext>
            </a:extLst>
          </p:cNvPr>
          <p:cNvSpPr txBox="1"/>
          <p:nvPr/>
        </p:nvSpPr>
        <p:spPr>
          <a:xfrm>
            <a:off x="728088" y="1545631"/>
            <a:ext cx="5761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Interesting but often ignored…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1B04237-B87B-45E3-5628-25043438C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187"/>
          <a:stretch>
            <a:fillRect/>
          </a:stretch>
        </p:blipFill>
        <p:spPr>
          <a:xfrm>
            <a:off x="6163803" y="2455718"/>
            <a:ext cx="5150833" cy="21366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CCB3942-245A-9129-AE95-436EBF411FDD}"/>
              </a:ext>
            </a:extLst>
          </p:cNvPr>
          <p:cNvSpPr txBox="1"/>
          <p:nvPr/>
        </p:nvSpPr>
        <p:spPr>
          <a:xfrm>
            <a:off x="7771241" y="1750415"/>
            <a:ext cx="20181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Phreatic Eruptions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483974-A1CA-A09B-B755-73C968B476FA}"/>
              </a:ext>
            </a:extLst>
          </p:cNvPr>
          <p:cNvSpPr txBox="1"/>
          <p:nvPr/>
        </p:nvSpPr>
        <p:spPr>
          <a:xfrm>
            <a:off x="6322741" y="4672048"/>
            <a:ext cx="5029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*Fig from Konstantinou 2024, VLP’s from Nakamichi </a:t>
            </a:r>
            <a:r>
              <a:rPr lang="en-US" sz="1400" dirty="0" err="1">
                <a:solidFill>
                  <a:srgbClr val="0070C0"/>
                </a:solidFill>
              </a:rPr>
              <a:t>et.al</a:t>
            </a:r>
            <a:r>
              <a:rPr lang="en-US" sz="1400" dirty="0">
                <a:solidFill>
                  <a:srgbClr val="0070C0"/>
                </a:solidFill>
              </a:rPr>
              <a:t> 2009.</a:t>
            </a:r>
          </a:p>
        </p:txBody>
      </p:sp>
    </p:spTree>
    <p:extLst>
      <p:ext uri="{BB962C8B-B14F-4D97-AF65-F5344CB8AC3E}">
        <p14:creationId xmlns:p14="http://schemas.microsoft.com/office/powerpoint/2010/main" val="292939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81DF2F-10C1-824D-8DC1-8A69CD14EBCB}"/>
              </a:ext>
            </a:extLst>
          </p:cNvPr>
          <p:cNvSpPr/>
          <p:nvPr/>
        </p:nvSpPr>
        <p:spPr>
          <a:xfrm>
            <a:off x="1872519" y="372626"/>
            <a:ext cx="8489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800" b="1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How are seismic signals processed?</a:t>
            </a:r>
            <a:endParaRPr lang="en-GB" sz="2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83E1C-7989-D146-A3F9-B89EC558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91"/>
          <a:stretch/>
        </p:blipFill>
        <p:spPr>
          <a:xfrm>
            <a:off x="4045959" y="3939059"/>
            <a:ext cx="3633890" cy="2258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AEA65-1AC9-024F-9A89-5D7C034066C0}"/>
              </a:ext>
            </a:extLst>
          </p:cNvPr>
          <p:cNvSpPr txBox="1"/>
          <p:nvPr/>
        </p:nvSpPr>
        <p:spPr>
          <a:xfrm>
            <a:off x="1370604" y="3216302"/>
            <a:ext cx="847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recover </a:t>
            </a:r>
            <a:r>
              <a:rPr lang="en-GB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GB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trace</a:t>
            </a:r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have to make </a:t>
            </a:r>
            <a:r>
              <a:rPr lang="en-GB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Restitution </a:t>
            </a:r>
          </a:p>
          <a:p>
            <a:r>
              <a:rPr lang="en-GB" noProof="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35107E-D498-C44E-9044-BBCEB11AD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141" y="1449837"/>
            <a:ext cx="1708150" cy="1362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E4C29F-BED4-9543-8605-97EEAD4BC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1569" y="1475267"/>
            <a:ext cx="1772067" cy="14139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394DF7-E143-A04D-AE50-43FF752EAE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251" t="7483" r="5095" b="5394"/>
          <a:stretch/>
        </p:blipFill>
        <p:spPr>
          <a:xfrm>
            <a:off x="8317869" y="1469502"/>
            <a:ext cx="1797680" cy="1393882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F17D4469-0E12-3C4C-B1BD-3AE68B484F98}"/>
              </a:ext>
            </a:extLst>
          </p:cNvPr>
          <p:cNvSpPr/>
          <p:nvPr/>
        </p:nvSpPr>
        <p:spPr>
          <a:xfrm>
            <a:off x="3597319" y="1835084"/>
            <a:ext cx="897280" cy="357908"/>
          </a:xfrm>
          <a:prstGeom prst="rightArrow">
            <a:avLst/>
          </a:prstGeom>
          <a:solidFill>
            <a:srgbClr val="BD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5DF91-871D-0D4A-A380-61E09AF5C081}"/>
              </a:ext>
            </a:extLst>
          </p:cNvPr>
          <p:cNvSpPr txBox="1"/>
          <p:nvPr/>
        </p:nvSpPr>
        <p:spPr>
          <a:xfrm>
            <a:off x="1405149" y="1080505"/>
            <a:ext cx="213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Deformation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56F95E-AA5B-3147-BBF4-B7738A19DDB8}"/>
              </a:ext>
            </a:extLst>
          </p:cNvPr>
          <p:cNvSpPr txBox="1"/>
          <p:nvPr/>
        </p:nvSpPr>
        <p:spPr>
          <a:xfrm>
            <a:off x="4928359" y="109879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BA5DE9-1ABC-DE4F-8D44-2D05766BC09A}"/>
              </a:ext>
            </a:extLst>
          </p:cNvPr>
          <p:cNvSpPr txBox="1"/>
          <p:nvPr/>
        </p:nvSpPr>
        <p:spPr>
          <a:xfrm>
            <a:off x="8092316" y="1070615"/>
            <a:ext cx="231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Seismic Trace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618DF4-9947-4D40-857F-9F62170FFB49}"/>
              </a:ext>
            </a:extLst>
          </p:cNvPr>
          <p:cNvSpPr txBox="1"/>
          <p:nvPr/>
        </p:nvSpPr>
        <p:spPr>
          <a:xfrm>
            <a:off x="1066696" y="4090709"/>
            <a:ext cx="296573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Restitution:</a:t>
            </a:r>
          </a:p>
          <a:p>
            <a:endParaRPr lang="en-GB" sz="9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 of the Fourier transform of the velocity trace with the inverse of the instrument transfer function.</a:t>
            </a:r>
          </a:p>
        </p:txBody>
      </p:sp>
      <p:sp>
        <p:nvSpPr>
          <p:cNvPr id="39" name="Striped Right Arrow 38">
            <a:extLst>
              <a:ext uri="{FF2B5EF4-FFF2-40B4-BE49-F238E27FC236}">
                <a16:creationId xmlns:a16="http://schemas.microsoft.com/office/drawing/2014/main" id="{80E0A77F-A212-D64D-B8E4-21A35440D02D}"/>
              </a:ext>
            </a:extLst>
          </p:cNvPr>
          <p:cNvSpPr/>
          <p:nvPr/>
        </p:nvSpPr>
        <p:spPr>
          <a:xfrm rot="10800000">
            <a:off x="3570260" y="2474904"/>
            <a:ext cx="924339" cy="276456"/>
          </a:xfrm>
          <a:prstGeom prst="strip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7030A0"/>
              </a:solidFill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950E0DCC-8175-864B-A1B8-A7DB192C46EA}"/>
              </a:ext>
            </a:extLst>
          </p:cNvPr>
          <p:cNvSpPr/>
          <p:nvPr/>
        </p:nvSpPr>
        <p:spPr>
          <a:xfrm>
            <a:off x="6992112" y="1808535"/>
            <a:ext cx="897280" cy="357908"/>
          </a:xfrm>
          <a:prstGeom prst="rightArrow">
            <a:avLst/>
          </a:prstGeom>
          <a:solidFill>
            <a:srgbClr val="BD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1" name="Striped Right Arrow 40">
            <a:extLst>
              <a:ext uri="{FF2B5EF4-FFF2-40B4-BE49-F238E27FC236}">
                <a16:creationId xmlns:a16="http://schemas.microsoft.com/office/drawing/2014/main" id="{B5F78EDE-A17A-7D47-80CC-348131AB15E3}"/>
              </a:ext>
            </a:extLst>
          </p:cNvPr>
          <p:cNvSpPr/>
          <p:nvPr/>
        </p:nvSpPr>
        <p:spPr>
          <a:xfrm rot="10800000">
            <a:off x="6965053" y="2395040"/>
            <a:ext cx="924339" cy="276456"/>
          </a:xfrm>
          <a:prstGeom prst="strip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B5BD5-3B67-67B7-A8CD-D7F98A874A8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0" y="3769356"/>
            <a:ext cx="3594945" cy="20165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1E937E5-AA03-EF38-ED86-EFFFD0F77778}"/>
              </a:ext>
            </a:extLst>
          </p:cNvPr>
          <p:cNvGrpSpPr/>
          <p:nvPr/>
        </p:nvGrpSpPr>
        <p:grpSpPr>
          <a:xfrm>
            <a:off x="9136308" y="4010778"/>
            <a:ext cx="1888381" cy="1694311"/>
            <a:chOff x="7535917" y="2438400"/>
            <a:chExt cx="2186152" cy="24263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3A7008-A240-B2E5-B272-B230CC90B29B}"/>
                </a:ext>
              </a:extLst>
            </p:cNvPr>
            <p:cNvSpPr/>
            <p:nvPr/>
          </p:nvSpPr>
          <p:spPr>
            <a:xfrm>
              <a:off x="7535917" y="2438401"/>
              <a:ext cx="578069" cy="2426398"/>
            </a:xfrm>
            <a:prstGeom prst="rect">
              <a:avLst/>
            </a:prstGeom>
            <a:solidFill>
              <a:srgbClr val="4472C4">
                <a:alpha val="3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DDFBF8-27AC-1FA6-F8F1-9109C03DA6E9}"/>
                </a:ext>
              </a:extLst>
            </p:cNvPr>
            <p:cNvSpPr/>
            <p:nvPr/>
          </p:nvSpPr>
          <p:spPr>
            <a:xfrm>
              <a:off x="8249891" y="2438400"/>
              <a:ext cx="1472178" cy="242639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8824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356298-83E9-8E8C-6F00-A5C9CE20FFDC}"/>
              </a:ext>
            </a:extLst>
          </p:cNvPr>
          <p:cNvSpPr txBox="1"/>
          <p:nvPr/>
        </p:nvSpPr>
        <p:spPr>
          <a:xfrm>
            <a:off x="12032431" y="3614462"/>
            <a:ext cx="159569" cy="257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8FD38-9BC6-2F54-153A-AAD588D6210C}"/>
              </a:ext>
            </a:extLst>
          </p:cNvPr>
          <p:cNvSpPr txBox="1"/>
          <p:nvPr/>
        </p:nvSpPr>
        <p:spPr>
          <a:xfrm>
            <a:off x="7997413" y="5851066"/>
            <a:ext cx="36946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noProof="0" dirty="0"/>
              <a:t>For VLP- </a:t>
            </a:r>
            <a:r>
              <a:rPr lang="en-GB" sz="1400" noProof="0" dirty="0"/>
              <a:t>Signal restitution amplify noise and low energy </a:t>
            </a:r>
          </a:p>
        </p:txBody>
      </p:sp>
      <p:sp>
        <p:nvSpPr>
          <p:cNvPr id="35" name="Curved Left Arrow 34">
            <a:extLst>
              <a:ext uri="{FF2B5EF4-FFF2-40B4-BE49-F238E27FC236}">
                <a16:creationId xmlns:a16="http://schemas.microsoft.com/office/drawing/2014/main" id="{553588AE-E4C2-294A-B535-BA26AF78C2A1}"/>
              </a:ext>
            </a:extLst>
          </p:cNvPr>
          <p:cNvSpPr/>
          <p:nvPr/>
        </p:nvSpPr>
        <p:spPr>
          <a:xfrm>
            <a:off x="9058792" y="2928526"/>
            <a:ext cx="654361" cy="743110"/>
          </a:xfrm>
          <a:prstGeom prst="curvedLeftArrow">
            <a:avLst/>
          </a:prstGeom>
          <a:solidFill>
            <a:srgbClr val="BD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4524A-7B16-BC0D-03F7-6B7CF2A4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1B0C14-6E5A-7C90-4DB0-78E357854FB0}"/>
              </a:ext>
            </a:extLst>
          </p:cNvPr>
          <p:cNvSpPr txBox="1"/>
          <p:nvPr/>
        </p:nvSpPr>
        <p:spPr>
          <a:xfrm>
            <a:off x="3284035" y="487245"/>
            <a:ext cx="6099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Very-Long-Period Seismic Signals 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C6C395-627E-8081-A69D-D060C5B2904A}"/>
              </a:ext>
            </a:extLst>
          </p:cNvPr>
          <p:cNvSpPr txBox="1"/>
          <p:nvPr/>
        </p:nvSpPr>
        <p:spPr>
          <a:xfrm>
            <a:off x="817402" y="1230241"/>
            <a:ext cx="4691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Main challenges: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60ECDE-D4BC-C95D-066C-B047DBE045CF}"/>
              </a:ext>
            </a:extLst>
          </p:cNvPr>
          <p:cNvSpPr/>
          <p:nvPr/>
        </p:nvSpPr>
        <p:spPr>
          <a:xfrm>
            <a:off x="626009" y="1580394"/>
            <a:ext cx="486539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noProof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Frequencies fall below the lower corner frequency of most seismometers. </a:t>
            </a:r>
            <a:r>
              <a:rPr lang="en-GB" sz="2000" noProof="0" dirty="0">
                <a:latin typeface="Times New Roman" panose="02020603050405020304" pitchFamily="18" charset="0"/>
              </a:rPr>
              <a:t>Bandpass data to minimize noise, distorts the signals.</a:t>
            </a:r>
          </a:p>
          <a:p>
            <a:pPr algn="just"/>
            <a:endParaRPr lang="en-GB" noProof="0" dirty="0">
              <a:latin typeface="Times New Roman" panose="02020603050405020304" pitchFamily="18" charset="0"/>
            </a:endParaRPr>
          </a:p>
          <a:p>
            <a:pPr algn="just"/>
            <a:endParaRPr lang="en-GB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BE6CE2-0055-35B2-6186-7B97E7608F12}"/>
              </a:ext>
            </a:extLst>
          </p:cNvPr>
          <p:cNvGrpSpPr/>
          <p:nvPr/>
        </p:nvGrpSpPr>
        <p:grpSpPr>
          <a:xfrm>
            <a:off x="6333893" y="2919222"/>
            <a:ext cx="4865394" cy="1656859"/>
            <a:chOff x="822177" y="4765772"/>
            <a:chExt cx="4701069" cy="118529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01D5E40-4E60-64F5-689F-A81DE110B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1238"/>
            <a:stretch>
              <a:fillRect/>
            </a:stretch>
          </p:blipFill>
          <p:spPr>
            <a:xfrm>
              <a:off x="822177" y="4765772"/>
              <a:ext cx="2340927" cy="112800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B69F3A-AE40-2C78-7EAE-3B22F99E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8762"/>
            <a:stretch>
              <a:fillRect/>
            </a:stretch>
          </p:blipFill>
          <p:spPr>
            <a:xfrm>
              <a:off x="3182319" y="4765772"/>
              <a:ext cx="2340927" cy="118529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A086EC-BE41-429E-BF38-E3547C19E96B}"/>
              </a:ext>
            </a:extLst>
          </p:cNvPr>
          <p:cNvSpPr txBox="1"/>
          <p:nvPr/>
        </p:nvSpPr>
        <p:spPr>
          <a:xfrm>
            <a:off x="586558" y="2919222"/>
            <a:ext cx="515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Bandpass data changes the period of deformation</a:t>
            </a:r>
            <a:endParaRPr lang="en-GB" b="1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B51E2-2229-10FC-42C6-7344A5803A6A}"/>
              </a:ext>
            </a:extLst>
          </p:cNvPr>
          <p:cNvSpPr txBox="1"/>
          <p:nvPr/>
        </p:nvSpPr>
        <p:spPr>
          <a:xfrm>
            <a:off x="6509205" y="1580394"/>
            <a:ext cx="486539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</a:rPr>
              <a:t>Forward simulation</a:t>
            </a:r>
          </a:p>
          <a:p>
            <a:endParaRPr lang="en-GB" b="1" dirty="0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</a:rPr>
              <a:t>Different deformations produce similar seismic signals.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257B3-2E3B-7033-2AB9-2164590D9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99"/>
          <a:stretch>
            <a:fillRect/>
          </a:stretch>
        </p:blipFill>
        <p:spPr>
          <a:xfrm>
            <a:off x="626009" y="3228165"/>
            <a:ext cx="4979086" cy="1754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B4CD99-67B3-585A-5C74-93547D78EB85}"/>
              </a:ext>
            </a:extLst>
          </p:cNvPr>
          <p:cNvSpPr txBox="1"/>
          <p:nvPr/>
        </p:nvSpPr>
        <p:spPr>
          <a:xfrm>
            <a:off x="928635" y="4908274"/>
            <a:ext cx="235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Flinders et. al.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77B73-7BDE-CB83-8F26-6EDCD1BC02D0}"/>
              </a:ext>
            </a:extLst>
          </p:cNvPr>
          <p:cNvSpPr txBox="1"/>
          <p:nvPr/>
        </p:nvSpPr>
        <p:spPr>
          <a:xfrm>
            <a:off x="5997430" y="4754386"/>
            <a:ext cx="5518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Unlike Restitution, forward simulation can be done smoothly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D8D05-BF24-5BE2-277A-BAAEDF7BEE1E}"/>
              </a:ext>
            </a:extLst>
          </p:cNvPr>
          <p:cNvSpPr txBox="1"/>
          <p:nvPr/>
        </p:nvSpPr>
        <p:spPr>
          <a:xfrm>
            <a:off x="626009" y="5591743"/>
            <a:ext cx="1074858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Our approach to estimate the ground displacement from VLP events:</a:t>
            </a:r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 Progressively </a:t>
            </a:r>
            <a:r>
              <a:rPr lang="en-US" dirty="0" err="1">
                <a:solidFill>
                  <a:srgbClr val="0070C0"/>
                </a:solidFill>
              </a:rPr>
              <a:t>highpass</a:t>
            </a:r>
            <a:r>
              <a:rPr lang="en-US" dirty="0">
                <a:solidFill>
                  <a:srgbClr val="0070C0"/>
                </a:solidFill>
              </a:rPr>
              <a:t> the data to lower frequencies till the Forward restitution validate our approximation</a:t>
            </a:r>
          </a:p>
        </p:txBody>
      </p:sp>
    </p:spTree>
    <p:extLst>
      <p:ext uri="{BB962C8B-B14F-4D97-AF65-F5344CB8AC3E}">
        <p14:creationId xmlns:p14="http://schemas.microsoft.com/office/powerpoint/2010/main" val="236407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7651E7-F63A-5340-9297-7FD08C0B3F02}"/>
              </a:ext>
            </a:extLst>
          </p:cNvPr>
          <p:cNvSpPr txBox="1"/>
          <p:nvPr/>
        </p:nvSpPr>
        <p:spPr>
          <a:xfrm>
            <a:off x="6657715" y="467271"/>
            <a:ext cx="4195674" cy="205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noProof="0" dirty="0">
                <a:latin typeface="+mj-lt"/>
                <a:ea typeface="+mj-ea"/>
                <a:cs typeface="+mj-cs"/>
              </a:rPr>
              <a:t> Objectives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aerial view of a mountain&#10;&#10;AI-generated content may be incorrect.">
            <a:extLst>
              <a:ext uri="{FF2B5EF4-FFF2-40B4-BE49-F238E27FC236}">
                <a16:creationId xmlns:a16="http://schemas.microsoft.com/office/drawing/2014/main" id="{165DA4BD-51FC-72AA-AD65-BC076EF15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97" b="-3"/>
          <a:stretch>
            <a:fillRect/>
          </a:stretch>
        </p:blipFill>
        <p:spPr>
          <a:xfrm>
            <a:off x="367632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0F9AF-51F5-1040-B914-085F8809C0DF}"/>
              </a:ext>
            </a:extLst>
          </p:cNvPr>
          <p:cNvSpPr/>
          <p:nvPr/>
        </p:nvSpPr>
        <p:spPr>
          <a:xfrm>
            <a:off x="6657715" y="2990818"/>
            <a:ext cx="4356167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Develop a general method to recover ground deformation of VLP seismic signals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Detect VLP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Clustering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Estimate displacement using restitution and Forward Simulation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Correlate with Physical process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noProof="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9FB0171-CF84-52F0-B1E5-D14E6018C3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</a:blip>
          <a:srcRect l="14325" t="8525" r="25548" b="15576"/>
          <a:stretch>
            <a:fillRect/>
          </a:stretch>
        </p:blipFill>
        <p:spPr>
          <a:xfrm>
            <a:off x="2951018" y="6012873"/>
            <a:ext cx="484910" cy="16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1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6BEBE1-F842-E345-9E8B-DD1526CF7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4" r="9608"/>
          <a:stretch/>
        </p:blipFill>
        <p:spPr>
          <a:xfrm>
            <a:off x="0" y="1"/>
            <a:ext cx="596482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34F6F5-0111-E545-8E37-602831721C39}"/>
              </a:ext>
            </a:extLst>
          </p:cNvPr>
          <p:cNvSpPr/>
          <p:nvPr/>
        </p:nvSpPr>
        <p:spPr>
          <a:xfrm>
            <a:off x="447321" y="320456"/>
            <a:ext cx="4731494" cy="3647152"/>
          </a:xfrm>
          <a:prstGeom prst="rect">
            <a:avLst/>
          </a:prstGeom>
          <a:solidFill>
            <a:schemeClr val="bg1">
              <a:alpha val="53643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on Mount Marapi</a:t>
            </a:r>
          </a:p>
          <a:p>
            <a:endParaRPr lang="en-GB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stratovolcano in Sumatra, Indonesia (2,116 m height).</a:t>
            </a:r>
          </a:p>
          <a:p>
            <a:pPr lvl="1"/>
            <a:endParaRPr lang="en-GB" sz="20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50 eruptions since the late 18th century, with recent activity.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Phreatic explosions in April and May 2018 produced significant ash plumes.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9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69486-83FB-1D42-96E0-CC5F5BA2F2A9}"/>
              </a:ext>
            </a:extLst>
          </p:cNvPr>
          <p:cNvSpPr txBox="1"/>
          <p:nvPr/>
        </p:nvSpPr>
        <p:spPr>
          <a:xfrm>
            <a:off x="0" y="6013430"/>
            <a:ext cx="5964821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>
                <a:solidFill>
                  <a:schemeClr val="bg1">
                    <a:lumMod val="75000"/>
                  </a:schemeClr>
                </a:solidFill>
              </a:rPr>
              <a:t>Ash plume from a phreatic explosion at Marapi on 27 April 2018. Courtesy of Sutopo </a:t>
            </a:r>
            <a:r>
              <a:rPr lang="en-GB" sz="1400" noProof="0" dirty="0" err="1">
                <a:solidFill>
                  <a:schemeClr val="bg1">
                    <a:lumMod val="75000"/>
                  </a:schemeClr>
                </a:solidFill>
              </a:rPr>
              <a:t>Purwo</a:t>
            </a:r>
            <a:r>
              <a:rPr lang="en-GB" sz="1400" noProof="0" dirty="0">
                <a:solidFill>
                  <a:schemeClr val="bg1">
                    <a:lumMod val="75000"/>
                  </a:schemeClr>
                </a:solidFill>
              </a:rPr>
              <a:t> Nugroho (BNPB). (From GVP webpage)</a:t>
            </a:r>
          </a:p>
          <a:p>
            <a:endParaRPr lang="en-GB" sz="1600" noProof="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676DB-EA19-B84C-8CC2-44F3218AFA71}"/>
              </a:ext>
            </a:extLst>
          </p:cNvPr>
          <p:cNvCxnSpPr/>
          <p:nvPr/>
        </p:nvCxnSpPr>
        <p:spPr>
          <a:xfrm flipH="1" flipV="1">
            <a:off x="2246243" y="5168348"/>
            <a:ext cx="139148" cy="874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map of a volcano network&#10;&#10;AI-generated content may be incorrect.">
            <a:extLst>
              <a:ext uri="{FF2B5EF4-FFF2-40B4-BE49-F238E27FC236}">
                <a16:creationId xmlns:a16="http://schemas.microsoft.com/office/drawing/2014/main" id="{84D54931-6D7C-6DBC-E518-FBAE80685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274"/>
          <a:stretch>
            <a:fillRect/>
          </a:stretch>
        </p:blipFill>
        <p:spPr>
          <a:xfrm>
            <a:off x="6030972" y="6078"/>
            <a:ext cx="6161028" cy="423689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62D492-B7D4-7278-4963-B2EFE3C030BC}"/>
              </a:ext>
            </a:extLst>
          </p:cNvPr>
          <p:cNvCxnSpPr>
            <a:cxnSpLocks/>
          </p:cNvCxnSpPr>
          <p:nvPr/>
        </p:nvCxnSpPr>
        <p:spPr>
          <a:xfrm flipH="1">
            <a:off x="9307694" y="1235243"/>
            <a:ext cx="465221" cy="203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AD6483-028B-6850-B962-D567A0B6BCC6}"/>
              </a:ext>
            </a:extLst>
          </p:cNvPr>
          <p:cNvCxnSpPr>
            <a:cxnSpLocks/>
          </p:cNvCxnSpPr>
          <p:nvPr/>
        </p:nvCxnSpPr>
        <p:spPr>
          <a:xfrm>
            <a:off x="7603958" y="1925053"/>
            <a:ext cx="699048" cy="2878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A8F48D-916D-824B-460B-131BC1CEB8EB}"/>
              </a:ext>
            </a:extLst>
          </p:cNvPr>
          <p:cNvCxnSpPr>
            <a:cxnSpLocks/>
          </p:cNvCxnSpPr>
          <p:nvPr/>
        </p:nvCxnSpPr>
        <p:spPr>
          <a:xfrm>
            <a:off x="7603958" y="2695074"/>
            <a:ext cx="604480" cy="173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8174C91-525A-2EF8-9955-4B1146741AD9}"/>
              </a:ext>
            </a:extLst>
          </p:cNvPr>
          <p:cNvSpPr txBox="1"/>
          <p:nvPr/>
        </p:nvSpPr>
        <p:spPr>
          <a:xfrm>
            <a:off x="6705600" y="4733474"/>
            <a:ext cx="47756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network with 10 stations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in 3 Broadband stations closest to summit: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PCAK, KUBU and TNGK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2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14C87-7BFD-9643-8AF8-E7298F756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8"/>
          <a:stretch/>
        </p:blipFill>
        <p:spPr>
          <a:xfrm>
            <a:off x="708653" y="2285946"/>
            <a:ext cx="4834899" cy="3746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A5AAF1-C465-6345-924E-187562BFA26A}"/>
              </a:ext>
            </a:extLst>
          </p:cNvPr>
          <p:cNvSpPr txBox="1"/>
          <p:nvPr/>
        </p:nvSpPr>
        <p:spPr>
          <a:xfrm>
            <a:off x="848746" y="1806963"/>
            <a:ext cx="510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STA/LTA to detect onset of VLP, tune thresholds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1CC5DC-83F9-154A-AF31-9173FBD8516B}"/>
              </a:ext>
            </a:extLst>
          </p:cNvPr>
          <p:cNvCxnSpPr>
            <a:cxnSpLocks/>
          </p:cNvCxnSpPr>
          <p:nvPr/>
        </p:nvCxnSpPr>
        <p:spPr>
          <a:xfrm>
            <a:off x="5543552" y="2682240"/>
            <a:ext cx="107812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61273A-8673-744E-BA0C-1DCBDBB587FB}"/>
              </a:ext>
            </a:extLst>
          </p:cNvPr>
          <p:cNvSpPr txBox="1"/>
          <p:nvPr/>
        </p:nvSpPr>
        <p:spPr>
          <a:xfrm>
            <a:off x="3250990" y="341379"/>
            <a:ext cx="5420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Identify Very Long Period signals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A9155A-4DAB-CF49-AB93-7AD152E0B2BA}"/>
              </a:ext>
            </a:extLst>
          </p:cNvPr>
          <p:cNvSpPr/>
          <p:nvPr/>
        </p:nvSpPr>
        <p:spPr>
          <a:xfrm>
            <a:off x="2504209" y="1142282"/>
            <a:ext cx="6795057" cy="400110"/>
          </a:xfrm>
          <a:prstGeom prst="rect">
            <a:avLst/>
          </a:prstGeom>
          <a:solidFill>
            <a:srgbClr val="BDDF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GB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seismic signals in the raw seismic data from Marapi.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9034F5-3C01-51E3-3A8D-B59C8D592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76" y="2255898"/>
            <a:ext cx="4761416" cy="3921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5EE2F6-7C8B-6412-D94F-32F22F81348D}"/>
              </a:ext>
            </a:extLst>
          </p:cNvPr>
          <p:cNvSpPr txBox="1"/>
          <p:nvPr/>
        </p:nvSpPr>
        <p:spPr>
          <a:xfrm>
            <a:off x="6958722" y="1843553"/>
            <a:ext cx="4469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only detected VLP events at PCAK station</a:t>
            </a:r>
          </a:p>
        </p:txBody>
      </p:sp>
    </p:spTree>
    <p:extLst>
      <p:ext uri="{BB962C8B-B14F-4D97-AF65-F5344CB8AC3E}">
        <p14:creationId xmlns:p14="http://schemas.microsoft.com/office/powerpoint/2010/main" val="333116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032F25-8009-320A-547D-F253C1F6B85A}"/>
              </a:ext>
            </a:extLst>
          </p:cNvPr>
          <p:cNvSpPr txBox="1"/>
          <p:nvPr/>
        </p:nvSpPr>
        <p:spPr>
          <a:xfrm>
            <a:off x="662180" y="2862471"/>
            <a:ext cx="3041803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Remove Outliers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2472B-393E-5932-EED6-0E83CB410092}"/>
              </a:ext>
            </a:extLst>
          </p:cNvPr>
          <p:cNvSpPr txBox="1"/>
          <p:nvPr/>
        </p:nvSpPr>
        <p:spPr>
          <a:xfrm>
            <a:off x="662180" y="1087727"/>
            <a:ext cx="3041803" cy="1045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</a:rPr>
              <a:t>High noise (weather conditions)  or tilt contamination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DFF7E-E38F-0FA5-3829-3BEED85C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930" y="523698"/>
            <a:ext cx="3419533" cy="2650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8F159-0A7F-9513-1CAB-08901CEF43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563" r="24889"/>
          <a:stretch>
            <a:fillRect/>
          </a:stretch>
        </p:blipFill>
        <p:spPr>
          <a:xfrm>
            <a:off x="0" y="9690"/>
            <a:ext cx="3159889" cy="6848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4489B7-5234-DCD1-F249-5DDD309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976" y="4050822"/>
            <a:ext cx="5019044" cy="25346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1C8DE4-6668-9B3A-9A74-0B5B17CDDAB3}"/>
              </a:ext>
            </a:extLst>
          </p:cNvPr>
          <p:cNvSpPr txBox="1"/>
          <p:nvPr/>
        </p:nvSpPr>
        <p:spPr>
          <a:xfrm>
            <a:off x="662180" y="2385076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872C9F-1A17-8AA1-C818-609A4CA09D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290" b="33774"/>
          <a:stretch>
            <a:fillRect/>
          </a:stretch>
        </p:blipFill>
        <p:spPr>
          <a:xfrm>
            <a:off x="3125567" y="4691764"/>
            <a:ext cx="3419532" cy="10402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21F3A1-D403-3982-3AB3-73F1769E4FDE}"/>
              </a:ext>
            </a:extLst>
          </p:cNvPr>
          <p:cNvSpPr txBox="1"/>
          <p:nvPr/>
        </p:nvSpPr>
        <p:spPr>
          <a:xfrm>
            <a:off x="3440100" y="5968135"/>
            <a:ext cx="2491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Image:Christoffensen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21398-4249-EF76-3FDD-45C90C74F6E8}"/>
              </a:ext>
            </a:extLst>
          </p:cNvPr>
          <p:cNvSpPr txBox="1"/>
          <p:nvPr/>
        </p:nvSpPr>
        <p:spPr>
          <a:xfrm>
            <a:off x="3865944" y="3588152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73CB67-66F6-07F5-FE21-7D060941AF36}"/>
              </a:ext>
            </a:extLst>
          </p:cNvPr>
          <p:cNvSpPr txBox="1"/>
          <p:nvPr/>
        </p:nvSpPr>
        <p:spPr>
          <a:xfrm>
            <a:off x="3611301" y="347241"/>
            <a:ext cx="107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Weather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7443B7-5E54-3067-2B46-5C0AF79562D3}"/>
              </a:ext>
            </a:extLst>
          </p:cNvPr>
          <p:cNvGrpSpPr/>
          <p:nvPr/>
        </p:nvGrpSpPr>
        <p:grpSpPr>
          <a:xfrm>
            <a:off x="3627688" y="1947629"/>
            <a:ext cx="4122148" cy="698437"/>
            <a:chOff x="3665701" y="1111300"/>
            <a:chExt cx="4122148" cy="6984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F4B2F0-8EA3-8613-371F-39C5D1B67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1565" b="18147"/>
            <a:stretch>
              <a:fillRect/>
            </a:stretch>
          </p:blipFill>
          <p:spPr>
            <a:xfrm>
              <a:off x="3665701" y="1111300"/>
              <a:ext cx="4122148" cy="68575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1E3BEA-379F-22D5-CFC0-122E4B64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5701" y="1123982"/>
              <a:ext cx="697857" cy="68575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DBD198F-6ABD-AC04-7E89-773F9B64DFC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91000"/>
                    </a14:imgEffect>
                    <a14:imgEffect>
                      <a14:brightnessContrast contras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0304" y="799500"/>
            <a:ext cx="3419532" cy="10199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10A50C-83AE-4086-BEC4-FF1BA83F028F}"/>
              </a:ext>
            </a:extLst>
          </p:cNvPr>
          <p:cNvSpPr/>
          <p:nvPr/>
        </p:nvSpPr>
        <p:spPr>
          <a:xfrm>
            <a:off x="3159889" y="3294859"/>
            <a:ext cx="8563131" cy="1091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94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AF593A-BA50-DB48-9F85-54017CCD3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238" y="1278633"/>
            <a:ext cx="5836288" cy="2000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E73B8-4C99-064A-A83F-DB426C492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" t="5419" b="2807"/>
          <a:stretch/>
        </p:blipFill>
        <p:spPr>
          <a:xfrm>
            <a:off x="447779" y="3406631"/>
            <a:ext cx="4405268" cy="257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983B0-84E3-4844-AF48-B25A7A7000B3}"/>
              </a:ext>
            </a:extLst>
          </p:cNvPr>
          <p:cNvSpPr txBox="1"/>
          <p:nvPr/>
        </p:nvSpPr>
        <p:spPr>
          <a:xfrm>
            <a:off x="3945475" y="366799"/>
            <a:ext cx="403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seismic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D0AF8-C451-2D45-852F-9E88A2F58A09}"/>
              </a:ext>
            </a:extLst>
          </p:cNvPr>
          <p:cNvSpPr txBox="1"/>
          <p:nvPr/>
        </p:nvSpPr>
        <p:spPr>
          <a:xfrm>
            <a:off x="346841" y="1278633"/>
            <a:ext cx="492811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000" noProof="0" dirty="0">
                <a:latin typeface="Times" pitchFamily="2" charset="0"/>
              </a:rPr>
              <a:t>We cluster the VLP seismic events detected at Marapi Jan-April 2018.</a:t>
            </a:r>
          </a:p>
          <a:p>
            <a:pPr algn="just"/>
            <a:endParaRPr lang="en-GB" sz="2000" noProof="0" dirty="0">
              <a:latin typeface="Times" pitchFamily="2" charset="0"/>
            </a:endParaRPr>
          </a:p>
          <a:p>
            <a:pPr algn="just"/>
            <a:r>
              <a:rPr lang="en-GB" sz="2000" noProof="0" dirty="0">
                <a:latin typeface="Times" pitchFamily="2" charset="0"/>
              </a:rPr>
              <a:t>We use the Agglomerative algorithm and as a measure of distance we use the </a:t>
            </a:r>
            <a:r>
              <a:rPr lang="en-GB" sz="2000" b="1" noProof="0" dirty="0">
                <a:latin typeface="Times" pitchFamily="2" charset="0"/>
              </a:rPr>
              <a:t>Dynamic Time Wrapping (DTW) </a:t>
            </a:r>
            <a:r>
              <a:rPr lang="en-GB" sz="2000" noProof="0" dirty="0">
                <a:latin typeface="Times" pitchFamily="2" charset="0"/>
              </a:rPr>
              <a:t>algorithm.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A9D9C3-A6BD-544D-8D02-C38027C9B5B8}"/>
              </a:ext>
            </a:extLst>
          </p:cNvPr>
          <p:cNvSpPr/>
          <p:nvPr/>
        </p:nvSpPr>
        <p:spPr>
          <a:xfrm>
            <a:off x="5649238" y="3406631"/>
            <a:ext cx="5836289" cy="20001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Times" pitchFamily="2" charset="0"/>
              </a:rPr>
              <a:t>DTW measures similarity between waveforms, even if they vary in speed or length.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Times" pitchFamily="2" charset="0"/>
              </a:rPr>
              <a:t>Constructs a cost matrix to find the optimal alignment path.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Times" pitchFamily="2" charset="0"/>
              </a:rPr>
              <a:t>This method can use time series without the need to extract features.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BF4C8F-F595-3BDE-488C-170A7201AC4C}"/>
              </a:ext>
            </a:extLst>
          </p:cNvPr>
          <p:cNvSpPr txBox="1"/>
          <p:nvPr/>
        </p:nvSpPr>
        <p:spPr>
          <a:xfrm>
            <a:off x="5649238" y="5644454"/>
            <a:ext cx="566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 been used to classify seismic events on volcanoes </a:t>
            </a:r>
          </a:p>
          <a:p>
            <a:r>
              <a:rPr lang="en-US" dirty="0" err="1"/>
              <a:t>e.g</a:t>
            </a:r>
            <a:r>
              <a:rPr lang="en-US" dirty="0"/>
              <a:t> . Y. Ida et al 2022.</a:t>
            </a:r>
          </a:p>
        </p:txBody>
      </p:sp>
    </p:spTree>
    <p:extLst>
      <p:ext uri="{BB962C8B-B14F-4D97-AF65-F5344CB8AC3E}">
        <p14:creationId xmlns:p14="http://schemas.microsoft.com/office/powerpoint/2010/main" val="3400583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</TotalTime>
  <Words>747</Words>
  <Application>Microsoft Macintosh PowerPoint</Application>
  <PresentationFormat>Widescreen</PresentationFormat>
  <Paragraphs>107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Espinosa Ortega (Dr)</dc:creator>
  <cp:lastModifiedBy>Tania Espinosa Ortega (Dr)</cp:lastModifiedBy>
  <cp:revision>104</cp:revision>
  <dcterms:created xsi:type="dcterms:W3CDTF">2025-02-17T03:20:21Z</dcterms:created>
  <dcterms:modified xsi:type="dcterms:W3CDTF">2025-11-17T11:19:50Z</dcterms:modified>
</cp:coreProperties>
</file>