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14"/>
  </p:notesMasterIdLst>
  <p:sldIdLst>
    <p:sldId id="4716" r:id="rId2"/>
    <p:sldId id="4814" r:id="rId3"/>
    <p:sldId id="373" r:id="rId4"/>
    <p:sldId id="4724" r:id="rId5"/>
    <p:sldId id="4851" r:id="rId6"/>
    <p:sldId id="4853" r:id="rId7"/>
    <p:sldId id="262" r:id="rId8"/>
    <p:sldId id="4854" r:id="rId9"/>
    <p:sldId id="4856" r:id="rId10"/>
    <p:sldId id="261" r:id="rId11"/>
    <p:sldId id="4852" r:id="rId12"/>
    <p:sldId id="4200" r:id="rId13"/>
  </p:sldIdLst>
  <p:sldSz cx="12192000" cy="6858000"/>
  <p:notesSz cx="6858000" cy="9144000"/>
  <p:embeddedFontLst>
    <p:embeddedFont>
      <p:font typeface="Bebas Neue" panose="020B0606020202050201" pitchFamily="34" charset="77"/>
      <p:regular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Arconado" initials="EA" lastIdx="2" clrIdx="0">
    <p:extLst>
      <p:ext uri="{19B8F6BF-5375-455C-9EA6-DF929625EA0E}">
        <p15:presenceInfo xmlns:p15="http://schemas.microsoft.com/office/powerpoint/2012/main" userId="bb0dbc01ea5ec2c9" providerId="Windows Live"/>
      </p:ext>
    </p:extLst>
  </p:cmAuthor>
  <p:cmAuthor id="2" name="VMEPD GEOCHEM" initials="VG" lastIdx="2" clrIdx="1">
    <p:extLst>
      <p:ext uri="{19B8F6BF-5375-455C-9EA6-DF929625EA0E}">
        <p15:presenceInfo xmlns:p15="http://schemas.microsoft.com/office/powerpoint/2012/main" userId="88a5b55466c13d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FF"/>
    <a:srgbClr val="FDFD00"/>
    <a:srgbClr val="38A800"/>
    <a:srgbClr val="00FF00"/>
    <a:srgbClr val="CC3300"/>
    <a:srgbClr val="F0F0F0"/>
    <a:srgbClr val="FCFC00"/>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3326C6-8B1D-4109-9F22-5099344A97CB}">
  <a:tblStyle styleId="{D13326C6-8B1D-4109-9F22-5099344A97C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747E97B-9CAD-4B4C-A6A2-8B7F0737097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7" autoAdjust="0"/>
    <p:restoredTop sz="74315" autoAdjust="0"/>
  </p:normalViewPr>
  <p:slideViewPr>
    <p:cSldViewPr snapToGrid="0">
      <p:cViewPr>
        <p:scale>
          <a:sx n="96" d="100"/>
          <a:sy n="96" d="100"/>
        </p:scale>
        <p:origin x="1696"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PH" sz="1200" b="0" i="0" u="none" strike="noStrike" cap="none" dirty="0">
                <a:solidFill>
                  <a:schemeClr val="dk1"/>
                </a:solidFill>
                <a:effectLst/>
                <a:latin typeface="Calibri"/>
                <a:ea typeface="Calibri"/>
                <a:cs typeface="Calibri"/>
                <a:sym typeface="Calibri"/>
              </a:rPr>
              <a:t>Good day everyone. My presentation is titled </a:t>
            </a:r>
            <a:r>
              <a:rPr lang="en-PH" sz="1200" b="1" i="0" u="none" strike="noStrike" cap="none" dirty="0">
                <a:solidFill>
                  <a:schemeClr val="dk1"/>
                </a:solidFill>
                <a:effectLst/>
                <a:latin typeface="Calibri"/>
                <a:ea typeface="Calibri"/>
                <a:cs typeface="Calibri"/>
                <a:sym typeface="Calibri"/>
              </a:rPr>
              <a:t>‘Significant Volcanic Seismic Signals Across Philippine Volcanoes: Observations and Monitoring Approaches. </a:t>
            </a:r>
            <a:r>
              <a:rPr lang="en-PH" sz="1200" b="0" i="0" u="none" strike="noStrike" cap="none" dirty="0">
                <a:solidFill>
                  <a:schemeClr val="dk1"/>
                </a:solidFill>
                <a:effectLst/>
                <a:latin typeface="Calibri"/>
                <a:ea typeface="Calibri"/>
                <a:cs typeface="Calibri"/>
                <a:sym typeface="Calibri"/>
              </a:rPr>
              <a:t>We’ve been looking at the different seismic fingerprints of our active Philippine volcanoes — </a:t>
            </a:r>
            <a:r>
              <a:rPr lang="en-PH" sz="1200" b="0" i="0" u="none" strike="noStrike" cap="none" dirty="0" err="1">
                <a:solidFill>
                  <a:schemeClr val="dk1"/>
                </a:solidFill>
                <a:effectLst/>
                <a:latin typeface="Calibri"/>
                <a:ea typeface="Calibri"/>
                <a:cs typeface="Calibri"/>
                <a:sym typeface="Calibri"/>
              </a:rPr>
              <a:t>Kanlaon</a:t>
            </a:r>
            <a:r>
              <a:rPr lang="en-PH" sz="1200" b="0" i="0" u="none" strike="noStrike" cap="none" dirty="0">
                <a:solidFill>
                  <a:schemeClr val="dk1"/>
                </a:solidFill>
                <a:effectLst/>
                <a:latin typeface="Calibri"/>
                <a:ea typeface="Calibri"/>
                <a:cs typeface="Calibri"/>
                <a:sym typeface="Calibri"/>
              </a:rPr>
              <a:t>, Mayon, and  Taal. Each one has its own personality: some produce deep LPs, some show VT swarms, others erupt almost quietly with rockfalls or tremor, and sometimes we even encounter ‘missing’ events because of attenuation or station geometry.</a:t>
            </a:r>
          </a:p>
          <a:p>
            <a:r>
              <a:rPr lang="en-PH" sz="1200" b="0" i="0" u="none" strike="noStrike" cap="none" dirty="0">
                <a:solidFill>
                  <a:schemeClr val="dk1"/>
                </a:solidFill>
                <a:effectLst/>
                <a:latin typeface="Calibri"/>
                <a:ea typeface="Calibri"/>
                <a:cs typeface="Calibri"/>
                <a:sym typeface="Calibri"/>
              </a:rPr>
              <a:t>Our team has been using tools like 3-D relocation, frequency-based analysis,  and some early-stage AI forecasting to better understand these signals and pick out the subtle changes that might matter for early warning.</a:t>
            </a:r>
          </a:p>
          <a:p>
            <a:r>
              <a:rPr lang="en-PH" sz="1200" b="0" i="0" u="none" strike="noStrike" cap="none" dirty="0">
                <a:solidFill>
                  <a:schemeClr val="dk1"/>
                </a:solidFill>
                <a:effectLst/>
                <a:latin typeface="Calibri"/>
                <a:ea typeface="Calibri"/>
                <a:cs typeface="Calibri"/>
                <a:sym typeface="Calibri"/>
              </a:rPr>
              <a:t>And we’re also really interested in how </a:t>
            </a:r>
            <a:r>
              <a:rPr lang="en-PH" sz="1200" b="0" i="1" u="none" strike="noStrike" cap="none" dirty="0">
                <a:solidFill>
                  <a:schemeClr val="dk1"/>
                </a:solidFill>
                <a:effectLst/>
                <a:latin typeface="Calibri"/>
                <a:ea typeface="Calibri"/>
                <a:cs typeface="Calibri"/>
                <a:sym typeface="Calibri"/>
              </a:rPr>
              <a:t>other observatories</a:t>
            </a:r>
            <a:r>
              <a:rPr lang="en-PH" sz="1200" b="0" i="0" u="none" strike="noStrike" cap="none" dirty="0">
                <a:solidFill>
                  <a:schemeClr val="dk1"/>
                </a:solidFill>
                <a:effectLst/>
                <a:latin typeface="Calibri"/>
                <a:ea typeface="Calibri"/>
                <a:cs typeface="Calibri"/>
                <a:sym typeface="Calibri"/>
              </a:rPr>
              <a:t> handle these kinds of tricky signals — the ones that don’t fit neatly into standard categories. How do you detect or classify them? What tools or workflows have worked well for you? We’d love to learn from your approaches and compare notes.</a:t>
            </a:r>
          </a:p>
          <a:p>
            <a:br>
              <a:rPr lang="en-PH" sz="1200" b="0" i="0" u="none" strike="noStrike" cap="none" dirty="0">
                <a:solidFill>
                  <a:schemeClr val="dk1"/>
                </a:solidFill>
                <a:effectLst/>
                <a:latin typeface="Calibri"/>
                <a:ea typeface="Calibri"/>
                <a:cs typeface="Calibri"/>
                <a:sym typeface="Calibri"/>
              </a:rPr>
            </a:br>
            <a:endParaRPr lang="en-PH" sz="1200" b="0" i="0" u="none" strike="noStrike" cap="none" dirty="0">
              <a:solidFill>
                <a:schemeClr val="dk1"/>
              </a:solidFill>
              <a:effectLst/>
              <a:latin typeface="Calibri"/>
              <a:ea typeface="Calibri"/>
              <a:cs typeface="Calibri"/>
              <a:sym typeface="Calibri"/>
            </a:endParaRPr>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a:extLst>
            <a:ext uri="{FF2B5EF4-FFF2-40B4-BE49-F238E27FC236}">
              <a16:creationId xmlns:a16="http://schemas.microsoft.com/office/drawing/2014/main" id="{D595945B-2BD0-146A-74A0-F8EE48F322B0}"/>
            </a:ext>
          </a:extLst>
        </p:cNvPr>
        <p:cNvGrpSpPr/>
        <p:nvPr/>
      </p:nvGrpSpPr>
      <p:grpSpPr>
        <a:xfrm>
          <a:off x="0" y="0"/>
          <a:ext cx="0" cy="0"/>
          <a:chOff x="0" y="0"/>
          <a:chExt cx="0" cy="0"/>
        </a:xfrm>
      </p:grpSpPr>
      <p:sp>
        <p:nvSpPr>
          <p:cNvPr id="569" name="Google Shape;569;p24:notes">
            <a:extLst>
              <a:ext uri="{FF2B5EF4-FFF2-40B4-BE49-F238E27FC236}">
                <a16:creationId xmlns:a16="http://schemas.microsoft.com/office/drawing/2014/main" id="{FF01E3ED-9FA2-EF76-8CE1-AECA55E51E3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24:notes">
            <a:extLst>
              <a:ext uri="{FF2B5EF4-FFF2-40B4-BE49-F238E27FC236}">
                <a16:creationId xmlns:a16="http://schemas.microsoft.com/office/drawing/2014/main" id="{D7CF9F9E-2CF1-422F-4C6E-880B284172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PH" dirty="0"/>
              <a:t>This eruption taught us that Mayon can erupt quietly, without VT swarms.</a:t>
            </a:r>
          </a:p>
          <a:p>
            <a:r>
              <a:rPr lang="en-PH" dirty="0"/>
              <a:t>In future work, we want to test whether rockfalls are really just random slope failures, or if some of them are quietly</a:t>
            </a:r>
          </a:p>
          <a:p>
            <a:r>
              <a:rPr lang="en-PH" dirty="0"/>
              <a:t>triggered by small low-frequency pulses. We can use ML to first detect tiny LP or tremor bursts hidden in the noise,</a:t>
            </a:r>
          </a:p>
          <a:p>
            <a:r>
              <a:rPr lang="en-PH" dirty="0"/>
              <a:t>and then look statistically at whether rockfalls tend to occur right after these pulses more often than expected by</a:t>
            </a:r>
          </a:p>
          <a:p>
            <a:r>
              <a:rPr lang="en-PH" dirty="0"/>
              <a:t>chance. If that relationship is real, rockfalls could become an indirect indicator of shallow gas pulses in otherwise</a:t>
            </a:r>
          </a:p>
          <a:p>
            <a:r>
              <a:rPr lang="en-PH" dirty="0"/>
              <a:t>‘quiet’ eruptions like Mayon 2023.</a:t>
            </a:r>
            <a:endParaRPr dirty="0"/>
          </a:p>
        </p:txBody>
      </p:sp>
      <p:sp>
        <p:nvSpPr>
          <p:cNvPr id="571" name="Google Shape;571;p24:notes">
            <a:extLst>
              <a:ext uri="{FF2B5EF4-FFF2-40B4-BE49-F238E27FC236}">
                <a16:creationId xmlns:a16="http://schemas.microsoft.com/office/drawing/2014/main" id="{08564CCA-7AAE-6798-7C77-CD4EDD9D430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11</a:t>
            </a:fld>
            <a:endParaRPr/>
          </a:p>
        </p:txBody>
      </p:sp>
    </p:spTree>
    <p:extLst>
      <p:ext uri="{BB962C8B-B14F-4D97-AF65-F5344CB8AC3E}">
        <p14:creationId xmlns:p14="http://schemas.microsoft.com/office/powerpoint/2010/main" val="130461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PH" dirty="0"/>
              <a:t>Our goal now is simple:</a:t>
            </a:r>
            <a:br>
              <a:rPr lang="en-PH" dirty="0"/>
            </a:br>
            <a:r>
              <a:rPr lang="en-PH" dirty="0"/>
              <a:t>to continue improving our ability to detect, interpret, and respond to these seismic fingerprints so that communities at risk can be protected sooner.</a:t>
            </a:r>
          </a:p>
          <a:p>
            <a:r>
              <a:rPr lang="en-PH" dirty="0"/>
              <a:t>Because in the end, if we can learn to hear the quiet signals,</a:t>
            </a:r>
            <a:br>
              <a:rPr lang="en-PH" dirty="0"/>
            </a:br>
            <a:r>
              <a:rPr lang="en-PH" b="1" dirty="0"/>
              <a:t>we might just predict the loud ones.</a:t>
            </a:r>
            <a:endParaRPr lang="en-PH" dirty="0"/>
          </a:p>
          <a:p>
            <a:r>
              <a:rPr lang="en-PH" dirty="0"/>
              <a:t>Thank you.</a:t>
            </a: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F7F59326-0F06-56A0-9002-99CF9A3C95CE}"/>
            </a:ext>
          </a:extLst>
        </p:cNvPr>
        <p:cNvGrpSpPr/>
        <p:nvPr/>
      </p:nvGrpSpPr>
      <p:grpSpPr>
        <a:xfrm>
          <a:off x="0" y="0"/>
          <a:ext cx="0" cy="0"/>
          <a:chOff x="0" y="0"/>
          <a:chExt cx="0" cy="0"/>
        </a:xfrm>
      </p:grpSpPr>
      <p:sp>
        <p:nvSpPr>
          <p:cNvPr id="122" name="Google Shape;122;p3:notes">
            <a:extLst>
              <a:ext uri="{FF2B5EF4-FFF2-40B4-BE49-F238E27FC236}">
                <a16:creationId xmlns:a16="http://schemas.microsoft.com/office/drawing/2014/main" id="{CAE00612-A0EE-5631-1A23-A3ADC6745F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a:extLst>
              <a:ext uri="{FF2B5EF4-FFF2-40B4-BE49-F238E27FC236}">
                <a16:creationId xmlns:a16="http://schemas.microsoft.com/office/drawing/2014/main" id="{A4FCBA46-AE93-2EAD-FFE0-7F0CE8A365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br>
              <a:rPr lang="en-PH" sz="1200" b="0" i="0" u="none" strike="noStrike" cap="none" dirty="0">
                <a:solidFill>
                  <a:schemeClr val="dk1"/>
                </a:solidFill>
                <a:effectLst/>
                <a:latin typeface="Calibri"/>
                <a:ea typeface="Calibri"/>
                <a:cs typeface="Calibri"/>
                <a:sym typeface="Calibri"/>
              </a:rPr>
            </a:br>
            <a:r>
              <a:rPr lang="en-PH" sz="1200" b="0" i="0" u="none" strike="noStrike" cap="none" dirty="0">
                <a:solidFill>
                  <a:schemeClr val="dk1"/>
                </a:solidFill>
                <a:effectLst/>
                <a:latin typeface="Calibri"/>
                <a:ea typeface="Calibri"/>
                <a:cs typeface="Calibri"/>
                <a:sym typeface="Calibri"/>
              </a:rPr>
              <a:t>-I will talk about </a:t>
            </a:r>
            <a:r>
              <a:rPr lang="en-PH" sz="1200" b="0" i="0" u="none" strike="noStrike" cap="none" dirty="0" err="1">
                <a:solidFill>
                  <a:schemeClr val="dk1"/>
                </a:solidFill>
                <a:effectLst/>
                <a:latin typeface="Calibri"/>
                <a:ea typeface="Calibri"/>
                <a:cs typeface="Calibri"/>
                <a:sym typeface="Calibri"/>
              </a:rPr>
              <a:t>Kanlaon</a:t>
            </a:r>
            <a:r>
              <a:rPr lang="en-PH" sz="1200" b="0" i="0" u="none" strike="noStrike" cap="none" dirty="0">
                <a:solidFill>
                  <a:schemeClr val="dk1"/>
                </a:solidFill>
                <a:effectLst/>
                <a:latin typeface="Calibri"/>
                <a:ea typeface="Calibri"/>
                <a:cs typeface="Calibri"/>
                <a:sym typeface="Calibri"/>
              </a:rPr>
              <a:t>, Taal, and Mayon. So to speak they talk different dialects but we need to listen to them.</a:t>
            </a:r>
          </a:p>
          <a:p>
            <a:r>
              <a:rPr lang="en-PH" sz="1200" b="0" i="0" u="none" strike="noStrike" cap="none" dirty="0">
                <a:solidFill>
                  <a:schemeClr val="dk1"/>
                </a:solidFill>
                <a:effectLst/>
                <a:latin typeface="Calibri"/>
                <a:ea typeface="Calibri"/>
                <a:cs typeface="Calibri"/>
                <a:sym typeface="Calibri"/>
              </a:rPr>
              <a:t>-every signal or waveform should be treated equally.</a:t>
            </a:r>
          </a:p>
          <a:p>
            <a:pPr marL="0" lvl="0" indent="0" algn="l" rtl="0">
              <a:spcBef>
                <a:spcPts val="0"/>
              </a:spcBef>
              <a:spcAft>
                <a:spcPts val="0"/>
              </a:spcAft>
              <a:buNone/>
            </a:pPr>
            <a:endParaRPr dirty="0"/>
          </a:p>
        </p:txBody>
      </p:sp>
      <p:sp>
        <p:nvSpPr>
          <p:cNvPr id="124" name="Google Shape;124;p3:notes">
            <a:extLst>
              <a:ext uri="{FF2B5EF4-FFF2-40B4-BE49-F238E27FC236}">
                <a16:creationId xmlns:a16="http://schemas.microsoft.com/office/drawing/2014/main" id="{BCF4225D-0C3C-60D1-D035-C2024726E77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a:t>
            </a:fld>
            <a:endParaRPr/>
          </a:p>
        </p:txBody>
      </p:sp>
    </p:spTree>
    <p:extLst>
      <p:ext uri="{BB962C8B-B14F-4D97-AF65-F5344CB8AC3E}">
        <p14:creationId xmlns:p14="http://schemas.microsoft.com/office/powerpoint/2010/main" val="843793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 2016 </a:t>
            </a:r>
            <a:r>
              <a:rPr lang="en-US" dirty="0" err="1"/>
              <a:t>Kanlaon</a:t>
            </a:r>
            <a:r>
              <a:rPr lang="en-US" dirty="0"/>
              <a:t> Eruption</a:t>
            </a:r>
          </a:p>
        </p:txBody>
      </p:sp>
      <p:sp>
        <p:nvSpPr>
          <p:cNvPr id="4" name="Slide Number Placeholder 3"/>
          <p:cNvSpPr>
            <a:spLocks noGrp="1"/>
          </p:cNvSpPr>
          <p:nvPr>
            <p:ph type="sldNum" sz="quarter" idx="5"/>
          </p:nvPr>
        </p:nvSpPr>
        <p:spPr/>
        <p:txBody>
          <a:bodyPr/>
          <a:lstStyle/>
          <a:p>
            <a:fld id="{90AB229E-05A6-C44D-BCFD-A6C402C3A961}" type="slidenum">
              <a:rPr lang="en-US" smtClean="0"/>
              <a:t>3</a:t>
            </a:fld>
            <a:endParaRPr lang="en-US"/>
          </a:p>
        </p:txBody>
      </p:sp>
    </p:spTree>
    <p:extLst>
      <p:ext uri="{BB962C8B-B14F-4D97-AF65-F5344CB8AC3E}">
        <p14:creationId xmlns:p14="http://schemas.microsoft.com/office/powerpoint/2010/main" val="1002442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PH" sz="1200" b="0" i="0" u="none" strike="noStrike" cap="none" dirty="0" err="1">
                <a:solidFill>
                  <a:schemeClr val="dk1"/>
                </a:solidFill>
                <a:effectLst/>
                <a:latin typeface="Calibri"/>
                <a:ea typeface="Calibri"/>
                <a:cs typeface="Calibri"/>
                <a:sym typeface="Calibri"/>
              </a:rPr>
              <a:t>Kanlaon</a:t>
            </a:r>
            <a:r>
              <a:rPr lang="en-PH" sz="1200" b="0" i="0" u="none" strike="noStrike" cap="none" dirty="0">
                <a:solidFill>
                  <a:schemeClr val="dk1"/>
                </a:solidFill>
                <a:effectLst/>
                <a:latin typeface="Calibri"/>
                <a:ea typeface="Calibri"/>
                <a:cs typeface="Calibri"/>
                <a:sym typeface="Calibri"/>
              </a:rPr>
              <a:t> is a good starting point because prior to the 2023 eruptive episode, we recorded a remarkably complete suite of seismic precursors — DLPs, LPs, spiky VTs, tremor, and even spatial migration. Few Philippine volcanoes express this level of seismic diversity in a single unrest period.</a:t>
            </a:r>
          </a:p>
          <a:p>
            <a:r>
              <a:rPr lang="en-PH" sz="1200" b="0" i="0" u="none" strike="noStrike" cap="none" dirty="0">
                <a:solidFill>
                  <a:schemeClr val="dk1"/>
                </a:solidFill>
                <a:effectLst/>
                <a:latin typeface="Calibri"/>
                <a:ea typeface="Calibri"/>
                <a:cs typeface="Calibri"/>
                <a:sym typeface="Calibri"/>
              </a:rPr>
              <a:t>This makes </a:t>
            </a:r>
            <a:r>
              <a:rPr lang="en-PH" sz="1200" b="0" i="0" u="none" strike="noStrike" cap="none" dirty="0" err="1">
                <a:solidFill>
                  <a:schemeClr val="dk1"/>
                </a:solidFill>
                <a:effectLst/>
                <a:latin typeface="Calibri"/>
                <a:ea typeface="Calibri"/>
                <a:cs typeface="Calibri"/>
                <a:sym typeface="Calibri"/>
              </a:rPr>
              <a:t>Kanlaon</a:t>
            </a:r>
            <a:r>
              <a:rPr lang="en-PH" sz="1200" b="0" i="0" u="none" strike="noStrike" cap="none" dirty="0">
                <a:solidFill>
                  <a:schemeClr val="dk1"/>
                </a:solidFill>
                <a:effectLst/>
                <a:latin typeface="Calibri"/>
                <a:ea typeface="Calibri"/>
                <a:cs typeface="Calibri"/>
                <a:sym typeface="Calibri"/>
              </a:rPr>
              <a:t> an ideal case to examine how different signal types emerge, interact, and transition as the volcano approaches eruption</a:t>
            </a:r>
          </a:p>
          <a:p>
            <a:r>
              <a:rPr lang="en-PH" sz="1200" b="0" i="0" u="none" strike="noStrike" cap="none" dirty="0">
                <a:solidFill>
                  <a:schemeClr val="dk1"/>
                </a:solidFill>
                <a:effectLst/>
                <a:latin typeface="Calibri"/>
                <a:ea typeface="Calibri"/>
                <a:cs typeface="Calibri"/>
                <a:sym typeface="Calibri"/>
              </a:rPr>
              <a:t>This plot gives us a long-term view of </a:t>
            </a:r>
            <a:r>
              <a:rPr lang="en-PH" sz="1200" b="0" i="0" u="none" strike="noStrike" cap="none" dirty="0" err="1">
                <a:solidFill>
                  <a:schemeClr val="dk1"/>
                </a:solidFill>
                <a:effectLst/>
                <a:latin typeface="Calibri"/>
                <a:ea typeface="Calibri"/>
                <a:cs typeface="Calibri"/>
                <a:sym typeface="Calibri"/>
              </a:rPr>
              <a:t>Kanlaon’s</a:t>
            </a:r>
            <a:r>
              <a:rPr lang="en-PH" sz="1200" b="0" i="0" u="none" strike="noStrike" cap="none" dirty="0">
                <a:solidFill>
                  <a:schemeClr val="dk1"/>
                </a:solidFill>
                <a:effectLst/>
                <a:latin typeface="Calibri"/>
                <a:ea typeface="Calibri"/>
                <a:cs typeface="Calibri"/>
                <a:sym typeface="Calibri"/>
              </a:rPr>
              <a:t> daily seismic activity from 2017 to 2025 with eruption markers.</a:t>
            </a:r>
          </a:p>
          <a:p>
            <a:r>
              <a:rPr lang="en-PH" sz="1200" b="0" i="0" u="none" strike="noStrike" cap="none" dirty="0">
                <a:solidFill>
                  <a:schemeClr val="dk1"/>
                </a:solidFill>
                <a:effectLst/>
                <a:latin typeface="Calibri"/>
                <a:ea typeface="Calibri"/>
                <a:cs typeface="Calibri"/>
                <a:sym typeface="Calibri"/>
              </a:rPr>
              <a:t>Early on, we see a cluster of deep long-period events, which tells us something was happening deeper in the system. When we first detected these deeper earthquakes beneath, they appeared simply as deep VT-like events at around 20 to 30 km. But their waveforms looked different — more emergent, longer in duration, and with dominant low-frequency energy.</a:t>
            </a:r>
          </a:p>
          <a:p>
            <a:r>
              <a:rPr lang="en-PH" sz="1200" b="0" i="0" u="none" strike="noStrike" cap="none" dirty="0">
                <a:solidFill>
                  <a:schemeClr val="dk1"/>
                </a:solidFill>
                <a:effectLst/>
                <a:latin typeface="Calibri"/>
                <a:ea typeface="Calibri"/>
                <a:cs typeface="Calibri"/>
                <a:sym typeface="Calibri"/>
              </a:rPr>
              <a:t>To confirm whether these were truly </a:t>
            </a:r>
            <a:r>
              <a:rPr lang="en-PH" sz="1200" b="1" i="0" u="none" strike="noStrike" cap="none" dirty="0">
                <a:solidFill>
                  <a:schemeClr val="dk1"/>
                </a:solidFill>
                <a:effectLst/>
                <a:latin typeface="Calibri"/>
                <a:ea typeface="Calibri"/>
                <a:cs typeface="Calibri"/>
                <a:sym typeface="Calibri"/>
              </a:rPr>
              <a:t>Deep Long-Period (DLP) events</a:t>
            </a:r>
            <a:r>
              <a:rPr lang="en-PH" sz="1200" b="0" i="0" u="none" strike="noStrike" cap="none" dirty="0">
                <a:solidFill>
                  <a:schemeClr val="dk1"/>
                </a:solidFill>
                <a:effectLst/>
                <a:latin typeface="Calibri"/>
                <a:ea typeface="Calibri"/>
                <a:cs typeface="Calibri"/>
                <a:sym typeface="Calibri"/>
              </a:rPr>
              <a:t>, we processed using </a:t>
            </a:r>
            <a:r>
              <a:rPr lang="en-PH" sz="1200" b="0" i="0" u="none" strike="noStrike" cap="none" dirty="0" err="1">
                <a:solidFill>
                  <a:schemeClr val="dk1"/>
                </a:solidFill>
                <a:effectLst/>
                <a:latin typeface="Calibri"/>
                <a:ea typeface="Calibri"/>
                <a:cs typeface="Calibri"/>
                <a:sym typeface="Calibri"/>
              </a:rPr>
              <a:t>REDPy</a:t>
            </a:r>
            <a:r>
              <a:rPr lang="en-PH" sz="1200" b="0" i="0" u="none" strike="noStrike" cap="none" dirty="0">
                <a:solidFill>
                  <a:schemeClr val="dk1"/>
                </a:solidFill>
                <a:effectLst/>
                <a:latin typeface="Calibri"/>
                <a:ea typeface="Calibri"/>
                <a:cs typeface="Calibri"/>
                <a:sym typeface="Calibri"/>
              </a:rPr>
              <a:t> to compute the Freq-index and grouped these deep events into a single waveform family and showed they shared similar low-frequency characteristics.</a:t>
            </a:r>
          </a:p>
          <a:p>
            <a:r>
              <a:rPr lang="en-PH" sz="1200" b="0" i="0" u="none" strike="noStrike" cap="none" dirty="0">
                <a:solidFill>
                  <a:schemeClr val="dk1"/>
                </a:solidFill>
                <a:effectLst/>
                <a:latin typeface="Calibri"/>
                <a:ea typeface="Calibri"/>
                <a:cs typeface="Calibri"/>
                <a:sym typeface="Calibri"/>
              </a:rPr>
              <a:t>The FI values consistently showed strong low-frequency dominance  exactly what we expect for DLPs.</a:t>
            </a:r>
          </a:p>
          <a:p>
            <a:r>
              <a:rPr lang="en-PH" sz="1200" b="0" i="0" u="none" strike="noStrike" cap="none" dirty="0">
                <a:solidFill>
                  <a:schemeClr val="dk1"/>
                </a:solidFill>
                <a:effectLst/>
                <a:latin typeface="Calibri"/>
                <a:ea typeface="Calibri"/>
                <a:cs typeface="Calibri"/>
                <a:sym typeface="Calibri"/>
              </a:rPr>
              <a:t>Then starting around 2020, the pattern changes  we see persistent VT activity, meaning the crust was cracking more often, likely due to magma intrusion.</a:t>
            </a:r>
          </a:p>
          <a:p>
            <a:r>
              <a:rPr lang="en-PH" sz="1200" b="0" i="0" u="none" strike="noStrike" cap="none" dirty="0">
                <a:solidFill>
                  <a:schemeClr val="dk1"/>
                </a:solidFill>
                <a:effectLst/>
                <a:latin typeface="Calibri"/>
                <a:ea typeface="Calibri"/>
                <a:cs typeface="Calibri"/>
                <a:sym typeface="Calibri"/>
              </a:rPr>
              <a:t>Before each of the 2024 and 2025 eruptions, the LP and VT counts spike or cluster. So the sequence shows a clear progression: deep processes at first, then mid-crustal intrusion, then shallow unrest leading to the eruptions.</a:t>
            </a:r>
          </a:p>
          <a:p>
            <a:r>
              <a:rPr lang="en-PH" sz="1200" b="0" i="0" u="none" strike="noStrike" cap="none" dirty="0">
                <a:solidFill>
                  <a:schemeClr val="dk1"/>
                </a:solidFill>
                <a:effectLst/>
                <a:latin typeface="Calibri"/>
                <a:ea typeface="Calibri"/>
                <a:cs typeface="Calibri"/>
                <a:sym typeface="Calibri"/>
              </a:rPr>
              <a:t>This long-term shift is a strong indicator of a magma system migrating upward over time.</a:t>
            </a:r>
          </a:p>
          <a:p>
            <a:br>
              <a:rPr lang="en-PH" sz="1200" b="0" i="0" u="none" strike="noStrike" cap="none" dirty="0">
                <a:solidFill>
                  <a:schemeClr val="dk1"/>
                </a:solidFill>
                <a:effectLst/>
                <a:latin typeface="Calibri"/>
                <a:ea typeface="Calibri"/>
                <a:cs typeface="Calibri"/>
                <a:sym typeface="Calibri"/>
              </a:rPr>
            </a:br>
            <a:endParaRPr lang="en-PH" sz="1200" b="0" i="0" u="none" strike="noStrike" cap="none" dirty="0">
              <a:solidFill>
                <a:schemeClr val="dk1"/>
              </a:solidFill>
              <a:effectLst/>
              <a:latin typeface="Calibri"/>
              <a:ea typeface="Calibri"/>
              <a:cs typeface="Calibri"/>
              <a:sym typeface="Calibri"/>
            </a:endParaRPr>
          </a:p>
        </p:txBody>
      </p:sp>
      <p:sp>
        <p:nvSpPr>
          <p:cNvPr id="571" name="Google Shape;57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a:t>
            </a:fld>
            <a:endParaRPr/>
          </a:p>
        </p:txBody>
      </p:sp>
    </p:spTree>
    <p:extLst>
      <p:ext uri="{BB962C8B-B14F-4D97-AF65-F5344CB8AC3E}">
        <p14:creationId xmlns:p14="http://schemas.microsoft.com/office/powerpoint/2010/main" val="1052904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a:extLst>
            <a:ext uri="{FF2B5EF4-FFF2-40B4-BE49-F238E27FC236}">
              <a16:creationId xmlns:a16="http://schemas.microsoft.com/office/drawing/2014/main" id="{E4E4C8DF-E3B2-E798-4FB9-68870B1CF7AF}"/>
            </a:ext>
          </a:extLst>
        </p:cNvPr>
        <p:cNvGrpSpPr/>
        <p:nvPr/>
      </p:nvGrpSpPr>
      <p:grpSpPr>
        <a:xfrm>
          <a:off x="0" y="0"/>
          <a:ext cx="0" cy="0"/>
          <a:chOff x="0" y="0"/>
          <a:chExt cx="0" cy="0"/>
        </a:xfrm>
      </p:grpSpPr>
      <p:sp>
        <p:nvSpPr>
          <p:cNvPr id="569" name="Google Shape;569;p24:notes">
            <a:extLst>
              <a:ext uri="{FF2B5EF4-FFF2-40B4-BE49-F238E27FC236}">
                <a16:creationId xmlns:a16="http://schemas.microsoft.com/office/drawing/2014/main" id="{BB0045FE-34F5-C4D4-72D9-B93F12FAAF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24:notes">
            <a:extLst>
              <a:ext uri="{FF2B5EF4-FFF2-40B4-BE49-F238E27FC236}">
                <a16:creationId xmlns:a16="http://schemas.microsoft.com/office/drawing/2014/main" id="{8F0FD01A-07CF-DF91-7A08-DB86B938BB2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PH" dirty="0"/>
              <a:t>Here I’m showing the frequency-index summary from </a:t>
            </a:r>
            <a:r>
              <a:rPr lang="en-PH" dirty="0" err="1"/>
              <a:t>REDPy</a:t>
            </a:r>
            <a:r>
              <a:rPr lang="en-PH" dirty="0"/>
              <a:t> for two key stations at </a:t>
            </a:r>
            <a:r>
              <a:rPr lang="en-PH" dirty="0" err="1"/>
              <a:t>Kanlaon</a:t>
            </a:r>
            <a:r>
              <a:rPr lang="en-PH" dirty="0"/>
              <a:t>, VKUP on the eastern flank, and VKSB on the western flank.</a:t>
            </a:r>
          </a:p>
          <a:p>
            <a:r>
              <a:rPr lang="en-PH" dirty="0"/>
              <a:t>The orange line shows the increase in seismic activity beginning September 9, 2024, and the yellow line marks the onset of what we later identified as the 'seismic anomaly' phase.</a:t>
            </a:r>
          </a:p>
          <a:p>
            <a:r>
              <a:rPr lang="en-PH" dirty="0"/>
              <a:t>What’s important here is the difference in detections between the two stations. VKUP, on the east, detected </a:t>
            </a:r>
            <a:r>
              <a:rPr lang="en-PH" i="1" dirty="0"/>
              <a:t>298</a:t>
            </a:r>
            <a:r>
              <a:rPr lang="en-PH" dirty="0"/>
              <a:t> events over this period, while VKSB on the west detected only </a:t>
            </a:r>
            <a:r>
              <a:rPr lang="en-PH" i="1" dirty="0"/>
              <a:t>177</a:t>
            </a:r>
            <a:r>
              <a:rPr lang="en-PH" dirty="0"/>
              <a:t>.  </a:t>
            </a:r>
          </a:p>
          <a:p>
            <a:r>
              <a:rPr lang="en-PH" dirty="0"/>
              <a:t>This is consistent with what we observed in the waveforms and spectrograms: many of the shallow VT events during the September swarm were only strong on the east side. The signals attenuate significantly as they travel westward across the edifice.</a:t>
            </a:r>
          </a:p>
          <a:p>
            <a:r>
              <a:rPr lang="en-PH" dirty="0"/>
              <a:t>As we move west and northwest, the amplitudes collapse into the noise and the event becomes nearly invisible.</a:t>
            </a:r>
          </a:p>
        </p:txBody>
      </p:sp>
      <p:sp>
        <p:nvSpPr>
          <p:cNvPr id="571" name="Google Shape;571;p24:notes">
            <a:extLst>
              <a:ext uri="{FF2B5EF4-FFF2-40B4-BE49-F238E27FC236}">
                <a16:creationId xmlns:a16="http://schemas.microsoft.com/office/drawing/2014/main" id="{243114F6-F3FF-F9CE-D80F-E3F59F967B2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spTree>
    <p:extLst>
      <p:ext uri="{BB962C8B-B14F-4D97-AF65-F5344CB8AC3E}">
        <p14:creationId xmlns:p14="http://schemas.microsoft.com/office/powerpoint/2010/main" val="1429740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a:extLst>
            <a:ext uri="{FF2B5EF4-FFF2-40B4-BE49-F238E27FC236}">
              <a16:creationId xmlns:a16="http://schemas.microsoft.com/office/drawing/2014/main" id="{8E9C4A87-3E83-4706-0E88-D40ADBA96A65}"/>
            </a:ext>
          </a:extLst>
        </p:cNvPr>
        <p:cNvGrpSpPr/>
        <p:nvPr/>
      </p:nvGrpSpPr>
      <p:grpSpPr>
        <a:xfrm>
          <a:off x="0" y="0"/>
          <a:ext cx="0" cy="0"/>
          <a:chOff x="0" y="0"/>
          <a:chExt cx="0" cy="0"/>
        </a:xfrm>
      </p:grpSpPr>
      <p:sp>
        <p:nvSpPr>
          <p:cNvPr id="569" name="Google Shape;569;p24:notes">
            <a:extLst>
              <a:ext uri="{FF2B5EF4-FFF2-40B4-BE49-F238E27FC236}">
                <a16:creationId xmlns:a16="http://schemas.microsoft.com/office/drawing/2014/main" id="{BE9D9130-FB69-56B2-CACE-ABCD4E9924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24:notes">
            <a:extLst>
              <a:ext uri="{FF2B5EF4-FFF2-40B4-BE49-F238E27FC236}">
                <a16:creationId xmlns:a16="http://schemas.microsoft.com/office/drawing/2014/main" id="{C19E16FB-C993-5D20-56A5-B0959BDFA23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PH" dirty="0"/>
              <a:t>We used LOTOS software for 3D relocation. Here is the final 3-D distribution of all </a:t>
            </a:r>
            <a:r>
              <a:rPr lang="en-PH" dirty="0" err="1"/>
              <a:t>Kanlaon</a:t>
            </a:r>
            <a:r>
              <a:rPr lang="en-PH" dirty="0"/>
              <a:t> VT events using the LOTOS algorithm.</a:t>
            </a:r>
            <a:br>
              <a:rPr lang="en-PH" dirty="0"/>
            </a:br>
            <a:r>
              <a:rPr lang="en-PH" dirty="0"/>
              <a:t>In our final relocation, we observe </a:t>
            </a:r>
            <a:r>
              <a:rPr lang="en-PH" b="0" dirty="0"/>
              <a:t>four major clusters</a:t>
            </a:r>
            <a:r>
              <a:rPr lang="en-PH" dirty="0"/>
              <a:t>, each likely representing distinct portions of the magmatic–hydrothermal system:</a:t>
            </a:r>
          </a:p>
          <a:p>
            <a:r>
              <a:rPr lang="en-PH" dirty="0"/>
              <a:t>      1. Green - This uppermost cluster sits just beneath the summit crater at depths of ~0–4 km.</a:t>
            </a:r>
            <a:br>
              <a:rPr lang="en-PH" dirty="0"/>
            </a:br>
            <a:r>
              <a:rPr lang="en-PH" dirty="0"/>
              <a:t>It likely represents </a:t>
            </a:r>
            <a:r>
              <a:rPr lang="en-PH" b="0" dirty="0"/>
              <a:t>shallow fracturing</a:t>
            </a:r>
            <a:r>
              <a:rPr lang="en-PH" dirty="0"/>
              <a:t>, degassing, and the brittle response of the conduit region.</a:t>
            </a:r>
          </a:p>
          <a:p>
            <a:r>
              <a:rPr lang="en-PH" dirty="0"/>
              <a:t>      2. blue -A second shallow cluster extends toward the N-NE flank</a:t>
            </a:r>
            <a:br>
              <a:rPr lang="en-PH" dirty="0"/>
            </a:br>
            <a:r>
              <a:rPr lang="en-PH" dirty="0"/>
              <a:t>This corresponds to the area where we observed the ‘missing VTs’ in VKSB — the activity was there, but </a:t>
            </a:r>
            <a:r>
              <a:rPr lang="en-PH" b="0" dirty="0"/>
              <a:t>attenuation and station geometry prevented detection </a:t>
            </a:r>
            <a:r>
              <a:rPr lang="en-PH" dirty="0"/>
              <a:t>on the western array.</a:t>
            </a:r>
          </a:p>
          <a:p>
            <a:r>
              <a:rPr lang="en-PH" dirty="0"/>
              <a:t>      3. orange -Around 5–10 km depth reveals a tight mid-crustal cluster. Could be the start of intrusion</a:t>
            </a:r>
            <a:br>
              <a:rPr lang="en-PH" dirty="0"/>
            </a:br>
            <a:r>
              <a:rPr lang="en-PH" dirty="0"/>
              <a:t>This is often interpreted as a </a:t>
            </a:r>
            <a:r>
              <a:rPr lang="en-PH" b="1" dirty="0"/>
              <a:t>transitional zone</a:t>
            </a:r>
            <a:r>
              <a:rPr lang="en-PH" dirty="0"/>
              <a:t>, possibly where ascending fluids or magma interact with pre-existing structures.</a:t>
            </a:r>
            <a:br>
              <a:rPr lang="en-PH" dirty="0"/>
            </a:br>
            <a:r>
              <a:rPr lang="en-PH" dirty="0"/>
              <a:t>4. At depths of 17–25 km are the DLPs observed in 2017. It resolves a broad, deeper reservoir-scale zone.</a:t>
            </a:r>
            <a:br>
              <a:rPr lang="en-PH" dirty="0"/>
            </a:br>
            <a:r>
              <a:rPr lang="en-PH" dirty="0"/>
              <a:t>This is a strong candidate for the </a:t>
            </a:r>
            <a:r>
              <a:rPr lang="en-PH" b="1" dirty="0"/>
              <a:t>lower magma storage region</a:t>
            </a:r>
            <a:r>
              <a:rPr lang="en-PH" dirty="0"/>
              <a:t>, feeding the mid-crustal pathway during episodes of unrest.</a:t>
            </a:r>
            <a:br>
              <a:rPr lang="en-PH" dirty="0"/>
            </a:br>
            <a:br>
              <a:rPr lang="en-PH" dirty="0"/>
            </a:br>
            <a:r>
              <a:rPr lang="en-PH" dirty="0"/>
              <a:t>Together, these clusters outline a </a:t>
            </a:r>
            <a:r>
              <a:rPr lang="en-PH" b="1" dirty="0"/>
              <a:t>vertically connected system</a:t>
            </a:r>
            <a:r>
              <a:rPr lang="en-PH" dirty="0"/>
              <a:t>, from the deep reservoir to the shallow summit.</a:t>
            </a:r>
          </a:p>
        </p:txBody>
      </p:sp>
      <p:sp>
        <p:nvSpPr>
          <p:cNvPr id="571" name="Google Shape;571;p24:notes">
            <a:extLst>
              <a:ext uri="{FF2B5EF4-FFF2-40B4-BE49-F238E27FC236}">
                <a16:creationId xmlns:a16="http://schemas.microsoft.com/office/drawing/2014/main" id="{7CE7E275-973D-D8B1-340E-8408C31F1F9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a:t>
            </a:fld>
            <a:endParaRPr/>
          </a:p>
        </p:txBody>
      </p:sp>
    </p:spTree>
    <p:extLst>
      <p:ext uri="{BB962C8B-B14F-4D97-AF65-F5344CB8AC3E}">
        <p14:creationId xmlns:p14="http://schemas.microsoft.com/office/powerpoint/2010/main" val="847845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b="0" i="0" u="none" strike="noStrike" cap="none" dirty="0">
                <a:solidFill>
                  <a:schemeClr val="dk1"/>
                </a:solidFill>
                <a:effectLst/>
                <a:latin typeface="Calibri"/>
                <a:ea typeface="Calibri"/>
                <a:cs typeface="Calibri"/>
                <a:sym typeface="Calibri"/>
              </a:rPr>
              <a:t>From deep LPs and migrating VTs, we now shift to a very different volcano —</a:t>
            </a:r>
          </a:p>
          <a:p>
            <a:r>
              <a:rPr lang="en-PH" sz="1200" b="0" i="0" u="none" strike="noStrike" cap="none" dirty="0">
                <a:solidFill>
                  <a:schemeClr val="dk1"/>
                </a:solidFill>
                <a:effectLst/>
                <a:latin typeface="Calibri"/>
                <a:ea typeface="Calibri"/>
                <a:cs typeface="Calibri"/>
                <a:sym typeface="Calibri"/>
              </a:rPr>
              <a:t>where low-frequency tremor and degassing dominate the precursors.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6498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a:extLst>
            <a:ext uri="{FF2B5EF4-FFF2-40B4-BE49-F238E27FC236}">
              <a16:creationId xmlns:a16="http://schemas.microsoft.com/office/drawing/2014/main" id="{28015891-35E1-095E-A588-0ABE0B61E3D1}"/>
            </a:ext>
          </a:extLst>
        </p:cNvPr>
        <p:cNvGrpSpPr/>
        <p:nvPr/>
      </p:nvGrpSpPr>
      <p:grpSpPr>
        <a:xfrm>
          <a:off x="0" y="0"/>
          <a:ext cx="0" cy="0"/>
          <a:chOff x="0" y="0"/>
          <a:chExt cx="0" cy="0"/>
        </a:xfrm>
      </p:grpSpPr>
      <p:sp>
        <p:nvSpPr>
          <p:cNvPr id="569" name="Google Shape;569;p24:notes">
            <a:extLst>
              <a:ext uri="{FF2B5EF4-FFF2-40B4-BE49-F238E27FC236}">
                <a16:creationId xmlns:a16="http://schemas.microsoft.com/office/drawing/2014/main" id="{83EB4160-2C0B-E0A1-E458-4C20DB455F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24:notes">
            <a:extLst>
              <a:ext uri="{FF2B5EF4-FFF2-40B4-BE49-F238E27FC236}">
                <a16:creationId xmlns:a16="http://schemas.microsoft.com/office/drawing/2014/main" id="{EEEB6153-585A-92DC-542F-3482B0C4AF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PH" sz="1200" b="0" i="0" u="none" strike="noStrike" cap="none" dirty="0">
                <a:solidFill>
                  <a:schemeClr val="dk1"/>
                </a:solidFill>
                <a:effectLst/>
                <a:latin typeface="Calibri"/>
                <a:ea typeface="Calibri"/>
                <a:cs typeface="Calibri"/>
                <a:sym typeface="Calibri"/>
              </a:rPr>
              <a:t> Here is another interesting case from Taal Volcano that still not in the open. You guys are lucky, you’ll be the first one to hear it.</a:t>
            </a:r>
          </a:p>
          <a:p>
            <a:r>
              <a:rPr lang="en-PH" sz="1200" b="0" i="0" u="none" strike="noStrike" cap="none" dirty="0">
                <a:solidFill>
                  <a:schemeClr val="dk1"/>
                </a:solidFill>
                <a:effectLst/>
                <a:latin typeface="Calibri"/>
                <a:ea typeface="Calibri"/>
                <a:cs typeface="Calibri"/>
                <a:sym typeface="Calibri"/>
              </a:rPr>
              <a:t>Inside the main crater, there is a small hydrothermal vent we informally call ‘Tak’s Vent.’</a:t>
            </a:r>
          </a:p>
          <a:p>
            <a:r>
              <a:rPr lang="en-PH" sz="1200" b="0" i="0" u="none" strike="noStrike" cap="none" dirty="0">
                <a:solidFill>
                  <a:schemeClr val="dk1"/>
                </a:solidFill>
                <a:effectLst/>
                <a:latin typeface="Calibri"/>
                <a:ea typeface="Calibri"/>
                <a:cs typeface="Calibri"/>
                <a:sym typeface="Calibri"/>
              </a:rPr>
              <a:t>From as early as 2006 up to 2019, this vent consistently generated repeating seismic signatures , almost like its own heartbeat. But when we compare</a:t>
            </a:r>
          </a:p>
          <a:p>
            <a:r>
              <a:rPr lang="en-PH" sz="1200" b="0" i="0" u="none" strike="noStrike" cap="none" dirty="0">
                <a:solidFill>
                  <a:schemeClr val="dk1"/>
                </a:solidFill>
                <a:effectLst/>
                <a:latin typeface="Calibri"/>
                <a:ea typeface="Calibri"/>
                <a:cs typeface="Calibri"/>
                <a:sym typeface="Calibri"/>
              </a:rPr>
              <a:t>the spectrograms year by year, we start to see something important:</a:t>
            </a:r>
          </a:p>
          <a:p>
            <a:r>
              <a:rPr lang="en-PH" sz="1200" b="0" i="0" u="none" strike="noStrike" cap="none" dirty="0">
                <a:solidFill>
                  <a:schemeClr val="dk1"/>
                </a:solidFill>
                <a:effectLst/>
                <a:latin typeface="Calibri"/>
                <a:ea typeface="Calibri"/>
                <a:cs typeface="Calibri"/>
                <a:sym typeface="Calibri"/>
              </a:rPr>
              <a:t>The character of the signal slowly evolves.</a:t>
            </a:r>
          </a:p>
          <a:p>
            <a:r>
              <a:rPr lang="en-PH" sz="1200" b="0" i="0" u="none" strike="noStrike" cap="none" dirty="0">
                <a:solidFill>
                  <a:schemeClr val="dk1"/>
                </a:solidFill>
                <a:effectLst/>
                <a:latin typeface="Calibri"/>
                <a:ea typeface="Calibri"/>
                <a:cs typeface="Calibri"/>
                <a:sym typeface="Calibri"/>
              </a:rPr>
              <a:t>From 2006 to around 2012 it is stable, harmonic, and low in variability.</a:t>
            </a:r>
          </a:p>
          <a:p>
            <a:r>
              <a:rPr lang="en-PH" sz="1200" b="0" i="0" u="none" strike="noStrike" cap="none" dirty="0">
                <a:solidFill>
                  <a:schemeClr val="dk1"/>
                </a:solidFill>
                <a:effectLst/>
                <a:latin typeface="Calibri"/>
                <a:ea typeface="Calibri"/>
                <a:cs typeface="Calibri"/>
                <a:sym typeface="Calibri"/>
              </a:rPr>
              <a:t>But beginning around 2014–2019, the signal becomes more energetic, broader in frequency, more tremor-like…</a:t>
            </a:r>
          </a:p>
          <a:p>
            <a:r>
              <a:rPr lang="en-PH" sz="1200" b="0" i="0" u="none" strike="noStrike" cap="none" dirty="0">
                <a:solidFill>
                  <a:schemeClr val="dk1"/>
                </a:solidFill>
                <a:effectLst/>
                <a:latin typeface="Calibri"/>
                <a:ea typeface="Calibri"/>
                <a:cs typeface="Calibri"/>
                <a:sym typeface="Calibri"/>
              </a:rPr>
              <a:t>These changes suggest a strengthening hydrothermal system, possibly reflecting higher heat flow, more vigorous degassing, or the pressurization of shallow fluids. And as we all know in January 2020, Taal erupted after more than 40 years of relative quiet.</a:t>
            </a:r>
          </a:p>
          <a:p>
            <a:r>
              <a:rPr lang="en-PH" sz="1200" b="0" i="0" u="none" strike="noStrike" cap="none" dirty="0">
                <a:solidFill>
                  <a:schemeClr val="dk1"/>
                </a:solidFill>
                <a:effectLst/>
                <a:latin typeface="Calibri"/>
                <a:ea typeface="Calibri"/>
                <a:cs typeface="Calibri"/>
                <a:sym typeface="Calibri"/>
              </a:rPr>
              <a:t>This raises a compelling question:</a:t>
            </a:r>
            <a:br>
              <a:rPr lang="en-PH" sz="1200" b="0" i="0" u="none" strike="noStrike" cap="none" dirty="0">
                <a:solidFill>
                  <a:schemeClr val="dk1"/>
                </a:solidFill>
                <a:effectLst/>
                <a:latin typeface="Calibri"/>
                <a:ea typeface="Calibri"/>
                <a:cs typeface="Calibri"/>
                <a:sym typeface="Calibri"/>
              </a:rPr>
            </a:br>
            <a:endParaRPr lang="en-PH" sz="1200" b="0" i="0" u="none" strike="noStrike" cap="none" dirty="0">
              <a:solidFill>
                <a:schemeClr val="dk1"/>
              </a:solidFill>
              <a:effectLst/>
              <a:latin typeface="Calibri"/>
              <a:ea typeface="Calibri"/>
              <a:cs typeface="Calibri"/>
              <a:sym typeface="Calibri"/>
            </a:endParaRPr>
          </a:p>
          <a:p>
            <a:r>
              <a:rPr lang="en-PH" sz="1200" b="0" i="0" u="none" strike="noStrike" cap="none" dirty="0">
                <a:solidFill>
                  <a:schemeClr val="dk1"/>
                </a:solidFill>
                <a:effectLst/>
                <a:latin typeface="Calibri"/>
                <a:ea typeface="Calibri"/>
                <a:cs typeface="Calibri"/>
                <a:sym typeface="Calibri"/>
              </a:rPr>
              <a:t>Was Tak’s Vent already telling us something years before the eruption?</a:t>
            </a:r>
          </a:p>
          <a:p>
            <a:r>
              <a:rPr lang="en-PH" sz="1200" b="0" i="0" u="none" strike="noStrike" cap="none" dirty="0">
                <a:solidFill>
                  <a:schemeClr val="dk1"/>
                </a:solidFill>
                <a:effectLst/>
                <a:latin typeface="Calibri"/>
                <a:ea typeface="Calibri"/>
                <a:cs typeface="Calibri"/>
                <a:sym typeface="Calibri"/>
              </a:rPr>
              <a:t>This dataset is a perfect candidate for retrospective analysis: applying modern tools such as machine learning, tremor</a:t>
            </a:r>
          </a:p>
          <a:p>
            <a:r>
              <a:rPr lang="en-PH" sz="1200" b="0" i="0" u="none" strike="noStrike" cap="none" dirty="0">
                <a:solidFill>
                  <a:schemeClr val="dk1"/>
                </a:solidFill>
                <a:effectLst/>
                <a:latin typeface="Calibri"/>
                <a:ea typeface="Calibri"/>
                <a:cs typeface="Calibri"/>
                <a:sym typeface="Calibri"/>
              </a:rPr>
              <a:t>characterization to extract subtle trends that may not have been obvious at the time (or maybe listen to it’s </a:t>
            </a:r>
            <a:r>
              <a:rPr lang="en-PH" sz="1200" b="0" i="0" u="none" strike="noStrike" cap="none" dirty="0" err="1">
                <a:solidFill>
                  <a:schemeClr val="dk1"/>
                </a:solidFill>
                <a:effectLst/>
                <a:latin typeface="Calibri"/>
                <a:ea typeface="Calibri"/>
                <a:cs typeface="Calibri"/>
                <a:sym typeface="Calibri"/>
              </a:rPr>
              <a:t>sonified</a:t>
            </a:r>
            <a:r>
              <a:rPr lang="en-PH" sz="1200" b="0" i="0" u="none" strike="noStrike" cap="none" dirty="0">
                <a:solidFill>
                  <a:schemeClr val="dk1"/>
                </a:solidFill>
                <a:effectLst/>
                <a:latin typeface="Calibri"/>
                <a:ea typeface="Calibri"/>
                <a:cs typeface="Calibri"/>
                <a:sym typeface="Calibri"/>
              </a:rPr>
              <a:t> version.)</a:t>
            </a:r>
          </a:p>
          <a:p>
            <a:r>
              <a:rPr lang="en-PH" sz="1200" b="0" i="0" u="none" strike="noStrike" cap="none" dirty="0">
                <a:solidFill>
                  <a:schemeClr val="dk1"/>
                </a:solidFill>
                <a:effectLst/>
                <a:latin typeface="Calibri"/>
                <a:ea typeface="Calibri"/>
                <a:cs typeface="Calibri"/>
                <a:sym typeface="Calibri"/>
              </a:rPr>
              <a:t>Or it might hold important clues for understanding early hydrothermal precursors at Taal</a:t>
            </a:r>
          </a:p>
        </p:txBody>
      </p:sp>
      <p:sp>
        <p:nvSpPr>
          <p:cNvPr id="571" name="Google Shape;571;p24:notes">
            <a:extLst>
              <a:ext uri="{FF2B5EF4-FFF2-40B4-BE49-F238E27FC236}">
                <a16:creationId xmlns:a16="http://schemas.microsoft.com/office/drawing/2014/main" id="{0F981E6F-82B2-B149-59B7-04748058D4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a:t>
            </a:fld>
            <a:endParaRPr/>
          </a:p>
        </p:txBody>
      </p:sp>
    </p:spTree>
    <p:extLst>
      <p:ext uri="{BB962C8B-B14F-4D97-AF65-F5344CB8AC3E}">
        <p14:creationId xmlns:p14="http://schemas.microsoft.com/office/powerpoint/2010/main" val="97755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a:extLst>
            <a:ext uri="{FF2B5EF4-FFF2-40B4-BE49-F238E27FC236}">
              <a16:creationId xmlns:a16="http://schemas.microsoft.com/office/drawing/2014/main" id="{28015891-35E1-095E-A588-0ABE0B61E3D1}"/>
            </a:ext>
          </a:extLst>
        </p:cNvPr>
        <p:cNvGrpSpPr/>
        <p:nvPr/>
      </p:nvGrpSpPr>
      <p:grpSpPr>
        <a:xfrm>
          <a:off x="0" y="0"/>
          <a:ext cx="0" cy="0"/>
          <a:chOff x="0" y="0"/>
          <a:chExt cx="0" cy="0"/>
        </a:xfrm>
      </p:grpSpPr>
      <p:sp>
        <p:nvSpPr>
          <p:cNvPr id="569" name="Google Shape;569;p24:notes">
            <a:extLst>
              <a:ext uri="{FF2B5EF4-FFF2-40B4-BE49-F238E27FC236}">
                <a16:creationId xmlns:a16="http://schemas.microsoft.com/office/drawing/2014/main" id="{83EB4160-2C0B-E0A1-E458-4C20DB455F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24:notes">
            <a:extLst>
              <a:ext uri="{FF2B5EF4-FFF2-40B4-BE49-F238E27FC236}">
                <a16:creationId xmlns:a16="http://schemas.microsoft.com/office/drawing/2014/main" id="{EEEB6153-585A-92DC-542F-3482B0C4AF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PH" dirty="0"/>
              <a:t>This prototype applies supervised deep-learning specifically LSTM and GRU recurrent neural networks: to perform short-term eruption probability</a:t>
            </a:r>
          </a:p>
          <a:p>
            <a:r>
              <a:rPr lang="en-PH" dirty="0"/>
              <a:t>estimation from RSAM data. What it does is very simple in concept: we feed long RSAM time-series into deep-learning models — specifically LSTM and GRU networks — and the system tries to learn the rhythm of unrest. The network is retrained after every eruptive episode so its internal weights adapt to Taal’s evolving behavior. It runs on</a:t>
            </a:r>
          </a:p>
          <a:p>
            <a:r>
              <a:rPr lang="en-PH" dirty="0"/>
              <a:t>rolling 24/48-hour window and updates every 15 minutes. It’s strictly experimental and used only for research validation.</a:t>
            </a:r>
            <a:endParaRPr dirty="0"/>
          </a:p>
        </p:txBody>
      </p:sp>
      <p:sp>
        <p:nvSpPr>
          <p:cNvPr id="571" name="Google Shape;571;p24:notes">
            <a:extLst>
              <a:ext uri="{FF2B5EF4-FFF2-40B4-BE49-F238E27FC236}">
                <a16:creationId xmlns:a16="http://schemas.microsoft.com/office/drawing/2014/main" id="{0F981E6F-82B2-B149-59B7-04748058D4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a:t>
            </a:fld>
            <a:endParaRPr/>
          </a:p>
        </p:txBody>
      </p:sp>
    </p:spTree>
    <p:extLst>
      <p:ext uri="{BB962C8B-B14F-4D97-AF65-F5344CB8AC3E}">
        <p14:creationId xmlns:p14="http://schemas.microsoft.com/office/powerpoint/2010/main" val="2483160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831852"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9"/>
          <p:cNvSpPr txBox="1">
            <a:spLocks noGrp="1"/>
          </p:cNvSpPr>
          <p:nvPr>
            <p:ph type="body" idx="1"/>
          </p:nvPr>
        </p:nvSpPr>
        <p:spPr>
          <a:xfrm>
            <a:off x="831852" y="4589464"/>
            <a:ext cx="10515600" cy="1500187"/>
          </a:xfrm>
          <a:prstGeom prst="rect">
            <a:avLst/>
          </a:prstGeom>
          <a:noFill/>
          <a:ln>
            <a:noFill/>
          </a:ln>
        </p:spPr>
        <p:txBody>
          <a:bodyPr spcFirstLastPara="1" wrap="square" lIns="91425" tIns="45700" rIns="91425" bIns="45700" anchor="t" anchorCtr="0">
            <a:normAutofit/>
          </a:bodyPr>
          <a:lstStyle>
            <a:lvl1pPr marL="457206" lvl="0" indent="-228604" algn="l">
              <a:lnSpc>
                <a:spcPct val="90000"/>
              </a:lnSpc>
              <a:spcBef>
                <a:spcPts val="1001"/>
              </a:spcBef>
              <a:spcAft>
                <a:spcPts val="0"/>
              </a:spcAft>
              <a:buClr>
                <a:srgbClr val="888888"/>
              </a:buClr>
              <a:buSzPts val="2400"/>
              <a:buNone/>
              <a:defRPr sz="2400">
                <a:solidFill>
                  <a:srgbClr val="888888"/>
                </a:solidFill>
              </a:defRPr>
            </a:lvl1pPr>
            <a:lvl2pPr marL="914411" lvl="1" indent="-228604" algn="l">
              <a:lnSpc>
                <a:spcPct val="90000"/>
              </a:lnSpc>
              <a:spcBef>
                <a:spcPts val="500"/>
              </a:spcBef>
              <a:spcAft>
                <a:spcPts val="0"/>
              </a:spcAft>
              <a:buClr>
                <a:srgbClr val="888888"/>
              </a:buClr>
              <a:buSzPts val="2000"/>
              <a:buNone/>
              <a:defRPr sz="2000">
                <a:solidFill>
                  <a:srgbClr val="888888"/>
                </a:solidFill>
              </a:defRPr>
            </a:lvl2pPr>
            <a:lvl3pPr marL="1371617" lvl="2" indent="-228604" algn="l">
              <a:lnSpc>
                <a:spcPct val="90000"/>
              </a:lnSpc>
              <a:spcBef>
                <a:spcPts val="500"/>
              </a:spcBef>
              <a:spcAft>
                <a:spcPts val="0"/>
              </a:spcAft>
              <a:buClr>
                <a:srgbClr val="888888"/>
              </a:buClr>
              <a:buSzPts val="1800"/>
              <a:buNone/>
              <a:defRPr sz="1801">
                <a:solidFill>
                  <a:srgbClr val="888888"/>
                </a:solidFill>
              </a:defRPr>
            </a:lvl3pPr>
            <a:lvl4pPr marL="1828823" lvl="3" indent="-228604" algn="l">
              <a:lnSpc>
                <a:spcPct val="90000"/>
              </a:lnSpc>
              <a:spcBef>
                <a:spcPts val="500"/>
              </a:spcBef>
              <a:spcAft>
                <a:spcPts val="0"/>
              </a:spcAft>
              <a:buClr>
                <a:srgbClr val="888888"/>
              </a:buClr>
              <a:buSzPts val="1600"/>
              <a:buNone/>
              <a:defRPr sz="1600">
                <a:solidFill>
                  <a:srgbClr val="888888"/>
                </a:solidFill>
              </a:defRPr>
            </a:lvl4pPr>
            <a:lvl5pPr marL="2286029" lvl="4" indent="-228604" algn="l">
              <a:lnSpc>
                <a:spcPct val="90000"/>
              </a:lnSpc>
              <a:spcBef>
                <a:spcPts val="500"/>
              </a:spcBef>
              <a:spcAft>
                <a:spcPts val="0"/>
              </a:spcAft>
              <a:buClr>
                <a:srgbClr val="888888"/>
              </a:buClr>
              <a:buSzPts val="1600"/>
              <a:buNone/>
              <a:defRPr sz="1600">
                <a:solidFill>
                  <a:srgbClr val="888888"/>
                </a:solidFill>
              </a:defRPr>
            </a:lvl5pPr>
            <a:lvl6pPr marL="2743234" lvl="5" indent="-228604" algn="l">
              <a:lnSpc>
                <a:spcPct val="90000"/>
              </a:lnSpc>
              <a:spcBef>
                <a:spcPts val="500"/>
              </a:spcBef>
              <a:spcAft>
                <a:spcPts val="0"/>
              </a:spcAft>
              <a:buClr>
                <a:srgbClr val="888888"/>
              </a:buClr>
              <a:buSzPts val="1600"/>
              <a:buNone/>
              <a:defRPr sz="1600">
                <a:solidFill>
                  <a:srgbClr val="888888"/>
                </a:solidFill>
              </a:defRPr>
            </a:lvl6pPr>
            <a:lvl7pPr marL="3200440" lvl="6" indent="-228604" algn="l">
              <a:lnSpc>
                <a:spcPct val="90000"/>
              </a:lnSpc>
              <a:spcBef>
                <a:spcPts val="500"/>
              </a:spcBef>
              <a:spcAft>
                <a:spcPts val="0"/>
              </a:spcAft>
              <a:buClr>
                <a:srgbClr val="888888"/>
              </a:buClr>
              <a:buSzPts val="1600"/>
              <a:buNone/>
              <a:defRPr sz="1600">
                <a:solidFill>
                  <a:srgbClr val="888888"/>
                </a:solidFill>
              </a:defRPr>
            </a:lvl7pPr>
            <a:lvl8pPr marL="3657646" lvl="7" indent="-228604" algn="l">
              <a:lnSpc>
                <a:spcPct val="90000"/>
              </a:lnSpc>
              <a:spcBef>
                <a:spcPts val="500"/>
              </a:spcBef>
              <a:spcAft>
                <a:spcPts val="0"/>
              </a:spcAft>
              <a:buClr>
                <a:srgbClr val="888888"/>
              </a:buClr>
              <a:buSzPts val="1600"/>
              <a:buNone/>
              <a:defRPr sz="1600">
                <a:solidFill>
                  <a:srgbClr val="888888"/>
                </a:solidFill>
              </a:defRPr>
            </a:lvl8pPr>
            <a:lvl9pPr marL="4114851" lvl="8" indent="-22860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9"/>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9"/>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2"/>
        <p:cNvGrpSpPr/>
        <p:nvPr/>
      </p:nvGrpSpPr>
      <p:grpSpPr>
        <a:xfrm>
          <a:off x="0" y="0"/>
          <a:ext cx="0" cy="0"/>
          <a:chOff x="0" y="0"/>
          <a:chExt cx="0" cy="0"/>
        </a:xfrm>
      </p:grpSpPr>
      <p:sp>
        <p:nvSpPr>
          <p:cNvPr id="43" name="Google Shape;43;p8"/>
          <p:cNvSpPr txBox="1">
            <a:spLocks noGrp="1"/>
          </p:cNvSpPr>
          <p:nvPr>
            <p:ph type="ctrTitle"/>
          </p:nvPr>
        </p:nvSpPr>
        <p:spPr>
          <a:xfrm>
            <a:off x="7010401" y="720000"/>
            <a:ext cx="3535600" cy="10972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5200"/>
              <a:buFont typeface="Calibri"/>
              <a:buNone/>
              <a:defRPr sz="9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4" name="Google Shape;44;p8"/>
          <p:cNvSpPr txBox="1">
            <a:spLocks noGrp="1"/>
          </p:cNvSpPr>
          <p:nvPr>
            <p:ph type="subTitle" idx="1"/>
          </p:nvPr>
        </p:nvSpPr>
        <p:spPr>
          <a:xfrm>
            <a:off x="7010401" y="2148084"/>
            <a:ext cx="3535600" cy="134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2133"/>
            </a:lvl1pPr>
            <a:lvl2pPr lvl="1" algn="ctr">
              <a:lnSpc>
                <a:spcPct val="100000"/>
              </a:lnSpc>
              <a:spcBef>
                <a:spcPts val="0"/>
              </a:spcBef>
              <a:spcAft>
                <a:spcPts val="0"/>
              </a:spcAft>
              <a:buClr>
                <a:schemeClr val="dk1"/>
              </a:buClr>
              <a:buSzPts val="1800"/>
              <a:buNone/>
              <a:defRPr sz="2400"/>
            </a:lvl2pPr>
            <a:lvl3pPr lvl="2" algn="ctr">
              <a:lnSpc>
                <a:spcPct val="100000"/>
              </a:lnSpc>
              <a:spcBef>
                <a:spcPts val="0"/>
              </a:spcBef>
              <a:spcAft>
                <a:spcPts val="0"/>
              </a:spcAft>
              <a:buClr>
                <a:schemeClr val="dk1"/>
              </a:buClr>
              <a:buSzPts val="1800"/>
              <a:buNone/>
              <a:defRPr sz="2400"/>
            </a:lvl3pPr>
            <a:lvl4pPr lvl="3" algn="ctr">
              <a:lnSpc>
                <a:spcPct val="100000"/>
              </a:lnSpc>
              <a:spcBef>
                <a:spcPts val="0"/>
              </a:spcBef>
              <a:spcAft>
                <a:spcPts val="0"/>
              </a:spcAft>
              <a:buClr>
                <a:schemeClr val="dk1"/>
              </a:buClr>
              <a:buSzPts val="1800"/>
              <a:buNone/>
              <a:defRPr sz="2400"/>
            </a:lvl4pPr>
            <a:lvl5pPr lvl="4" algn="ctr">
              <a:lnSpc>
                <a:spcPct val="100000"/>
              </a:lnSpc>
              <a:spcBef>
                <a:spcPts val="0"/>
              </a:spcBef>
              <a:spcAft>
                <a:spcPts val="0"/>
              </a:spcAft>
              <a:buClr>
                <a:schemeClr val="dk1"/>
              </a:buClr>
              <a:buSzPts val="1800"/>
              <a:buNone/>
              <a:defRPr sz="2400"/>
            </a:lvl5pPr>
            <a:lvl6pPr lvl="5" algn="ctr">
              <a:lnSpc>
                <a:spcPct val="100000"/>
              </a:lnSpc>
              <a:spcBef>
                <a:spcPts val="0"/>
              </a:spcBef>
              <a:spcAft>
                <a:spcPts val="0"/>
              </a:spcAft>
              <a:buClr>
                <a:schemeClr val="dk1"/>
              </a:buClr>
              <a:buSzPts val="1800"/>
              <a:buNone/>
              <a:defRPr sz="2400"/>
            </a:lvl6pPr>
            <a:lvl7pPr lvl="6" algn="ctr">
              <a:lnSpc>
                <a:spcPct val="100000"/>
              </a:lnSpc>
              <a:spcBef>
                <a:spcPts val="0"/>
              </a:spcBef>
              <a:spcAft>
                <a:spcPts val="0"/>
              </a:spcAft>
              <a:buClr>
                <a:schemeClr val="dk1"/>
              </a:buClr>
              <a:buSzPts val="1800"/>
              <a:buNone/>
              <a:defRPr sz="2400"/>
            </a:lvl7pPr>
            <a:lvl8pPr lvl="7" algn="ctr">
              <a:lnSpc>
                <a:spcPct val="100000"/>
              </a:lnSpc>
              <a:spcBef>
                <a:spcPts val="0"/>
              </a:spcBef>
              <a:spcAft>
                <a:spcPts val="0"/>
              </a:spcAft>
              <a:buClr>
                <a:schemeClr val="dk1"/>
              </a:buClr>
              <a:buSzPts val="1800"/>
              <a:buNone/>
              <a:defRPr sz="2400"/>
            </a:lvl8pPr>
            <a:lvl9pPr lvl="8" algn="ctr">
              <a:lnSpc>
                <a:spcPct val="100000"/>
              </a:lnSpc>
              <a:spcBef>
                <a:spcPts val="0"/>
              </a:spcBef>
              <a:spcAft>
                <a:spcPts val="0"/>
              </a:spcAft>
              <a:buClr>
                <a:schemeClr val="dk1"/>
              </a:buClr>
              <a:buSzPts val="1800"/>
              <a:buNone/>
              <a:defRPr sz="2400"/>
            </a:lvl9pPr>
          </a:lstStyle>
          <a:p>
            <a:endParaRPr/>
          </a:p>
        </p:txBody>
      </p:sp>
    </p:spTree>
    <p:extLst>
      <p:ext uri="{BB962C8B-B14F-4D97-AF65-F5344CB8AC3E}">
        <p14:creationId xmlns:p14="http://schemas.microsoft.com/office/powerpoint/2010/main" val="2584270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1DD4-3FCD-66A5-03E3-F34EFCCC624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5D33D54-4E42-90BC-0242-27F927E2F0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00C3D-33A5-52E9-049B-D7DB611D290F}"/>
              </a:ext>
            </a:extLst>
          </p:cNvPr>
          <p:cNvSpPr>
            <a:spLocks noGrp="1"/>
          </p:cNvSpPr>
          <p:nvPr>
            <p:ph type="dt" sz="half" idx="10"/>
          </p:nvPr>
        </p:nvSpPr>
        <p:spPr/>
        <p:txBody>
          <a:bodyPr/>
          <a:lstStyle/>
          <a:p>
            <a:fld id="{A894F9F0-D275-914F-BE82-AC9D9B5A445D}" type="datetimeFigureOut">
              <a:rPr lang="en-US" smtClean="0"/>
              <a:t>11/17/25</a:t>
            </a:fld>
            <a:endParaRPr lang="en-US"/>
          </a:p>
        </p:txBody>
      </p:sp>
      <p:sp>
        <p:nvSpPr>
          <p:cNvPr id="5" name="Footer Placeholder 4">
            <a:extLst>
              <a:ext uri="{FF2B5EF4-FFF2-40B4-BE49-F238E27FC236}">
                <a16:creationId xmlns:a16="http://schemas.microsoft.com/office/drawing/2014/main" id="{CC60830D-5483-7ED3-94FC-16EB60EDC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29FD0-5C7C-78B8-564E-C59D8B33E08E}"/>
              </a:ext>
            </a:extLst>
          </p:cNvPr>
          <p:cNvSpPr>
            <a:spLocks noGrp="1"/>
          </p:cNvSpPr>
          <p:nvPr>
            <p:ph type="sldNum" sz="quarter" idx="12"/>
          </p:nvPr>
        </p:nvSpPr>
        <p:spPr/>
        <p:txBody>
          <a:bodyPr/>
          <a:lstStyle/>
          <a:p>
            <a:fld id="{B4310596-8F41-5649-935D-74221CDBCD59}" type="slidenum">
              <a:rPr lang="en-US" smtClean="0"/>
              <a:t>‹#›</a:t>
            </a:fld>
            <a:endParaRPr lang="en-US"/>
          </a:p>
        </p:txBody>
      </p:sp>
    </p:spTree>
    <p:extLst>
      <p:ext uri="{BB962C8B-B14F-4D97-AF65-F5344CB8AC3E}">
        <p14:creationId xmlns:p14="http://schemas.microsoft.com/office/powerpoint/2010/main" val="3064692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0"/>
          <p:cNvSpPr txBox="1">
            <a:spLocks noGrp="1"/>
          </p:cNvSpPr>
          <p:nvPr>
            <p:ph type="body" idx="1"/>
          </p:nvPr>
        </p:nvSpPr>
        <p:spPr>
          <a:xfrm>
            <a:off x="838201" y="1825625"/>
            <a:ext cx="5181600" cy="4351338"/>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54" name="Google Shape;54;p10"/>
          <p:cNvSpPr txBox="1">
            <a:spLocks noGrp="1"/>
          </p:cNvSpPr>
          <p:nvPr>
            <p:ph type="body" idx="2"/>
          </p:nvPr>
        </p:nvSpPr>
        <p:spPr>
          <a:xfrm>
            <a:off x="6172201" y="1825625"/>
            <a:ext cx="5181600" cy="4351338"/>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55" name="Google Shape;55;p10"/>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839789"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6" lvl="0" indent="-228604" algn="l">
              <a:lnSpc>
                <a:spcPct val="90000"/>
              </a:lnSpc>
              <a:spcBef>
                <a:spcPts val="1001"/>
              </a:spcBef>
              <a:spcAft>
                <a:spcPts val="0"/>
              </a:spcAft>
              <a:buClr>
                <a:schemeClr val="dk1"/>
              </a:buClr>
              <a:buSzPts val="2400"/>
              <a:buNone/>
              <a:defRPr sz="2400" b="1"/>
            </a:lvl1pPr>
            <a:lvl2pPr marL="914411" lvl="1" indent="-228604" algn="l">
              <a:lnSpc>
                <a:spcPct val="90000"/>
              </a:lnSpc>
              <a:spcBef>
                <a:spcPts val="500"/>
              </a:spcBef>
              <a:spcAft>
                <a:spcPts val="0"/>
              </a:spcAft>
              <a:buClr>
                <a:schemeClr val="dk1"/>
              </a:buClr>
              <a:buSzPts val="2000"/>
              <a:buNone/>
              <a:defRPr sz="2000" b="1"/>
            </a:lvl2pPr>
            <a:lvl3pPr marL="1371617" lvl="2" indent="-228604" algn="l">
              <a:lnSpc>
                <a:spcPct val="90000"/>
              </a:lnSpc>
              <a:spcBef>
                <a:spcPts val="500"/>
              </a:spcBef>
              <a:spcAft>
                <a:spcPts val="0"/>
              </a:spcAft>
              <a:buClr>
                <a:schemeClr val="dk1"/>
              </a:buClr>
              <a:buSzPts val="1800"/>
              <a:buNone/>
              <a:defRPr sz="1801" b="1"/>
            </a:lvl3pPr>
            <a:lvl4pPr marL="1828823" lvl="3" indent="-228604" algn="l">
              <a:lnSpc>
                <a:spcPct val="90000"/>
              </a:lnSpc>
              <a:spcBef>
                <a:spcPts val="500"/>
              </a:spcBef>
              <a:spcAft>
                <a:spcPts val="0"/>
              </a:spcAft>
              <a:buClr>
                <a:schemeClr val="dk1"/>
              </a:buClr>
              <a:buSzPts val="1600"/>
              <a:buNone/>
              <a:defRPr sz="1600" b="1"/>
            </a:lvl4pPr>
            <a:lvl5pPr marL="2286029" lvl="4" indent="-228604" algn="l">
              <a:lnSpc>
                <a:spcPct val="90000"/>
              </a:lnSpc>
              <a:spcBef>
                <a:spcPts val="500"/>
              </a:spcBef>
              <a:spcAft>
                <a:spcPts val="0"/>
              </a:spcAft>
              <a:buClr>
                <a:schemeClr val="dk1"/>
              </a:buClr>
              <a:buSzPts val="1600"/>
              <a:buNone/>
              <a:defRPr sz="1600" b="1"/>
            </a:lvl5pPr>
            <a:lvl6pPr marL="2743234" lvl="5" indent="-228604" algn="l">
              <a:lnSpc>
                <a:spcPct val="90000"/>
              </a:lnSpc>
              <a:spcBef>
                <a:spcPts val="500"/>
              </a:spcBef>
              <a:spcAft>
                <a:spcPts val="0"/>
              </a:spcAft>
              <a:buClr>
                <a:schemeClr val="dk1"/>
              </a:buClr>
              <a:buSzPts val="1600"/>
              <a:buNone/>
              <a:defRPr sz="1600" b="1"/>
            </a:lvl6pPr>
            <a:lvl7pPr marL="3200440" lvl="6" indent="-228604" algn="l">
              <a:lnSpc>
                <a:spcPct val="90000"/>
              </a:lnSpc>
              <a:spcBef>
                <a:spcPts val="500"/>
              </a:spcBef>
              <a:spcAft>
                <a:spcPts val="0"/>
              </a:spcAft>
              <a:buClr>
                <a:schemeClr val="dk1"/>
              </a:buClr>
              <a:buSzPts val="1600"/>
              <a:buNone/>
              <a:defRPr sz="1600" b="1"/>
            </a:lvl7pPr>
            <a:lvl8pPr marL="3657646" lvl="7" indent="-228604" algn="l">
              <a:lnSpc>
                <a:spcPct val="90000"/>
              </a:lnSpc>
              <a:spcBef>
                <a:spcPts val="500"/>
              </a:spcBef>
              <a:spcAft>
                <a:spcPts val="0"/>
              </a:spcAft>
              <a:buClr>
                <a:schemeClr val="dk1"/>
              </a:buClr>
              <a:buSzPts val="1600"/>
              <a:buNone/>
              <a:defRPr sz="1600" b="1"/>
            </a:lvl8pPr>
            <a:lvl9pPr marL="4114851" lvl="8" indent="-228604" algn="l">
              <a:lnSpc>
                <a:spcPct val="90000"/>
              </a:lnSpc>
              <a:spcBef>
                <a:spcPts val="500"/>
              </a:spcBef>
              <a:spcAft>
                <a:spcPts val="0"/>
              </a:spcAft>
              <a:buClr>
                <a:schemeClr val="dk1"/>
              </a:buClr>
              <a:buSzPts val="1600"/>
              <a:buNone/>
              <a:defRPr sz="1600" b="1"/>
            </a:lvl9pPr>
          </a:lstStyle>
          <a:p>
            <a:endParaRPr/>
          </a:p>
        </p:txBody>
      </p:sp>
      <p:sp>
        <p:nvSpPr>
          <p:cNvPr id="61" name="Google Shape;61;p11"/>
          <p:cNvSpPr txBox="1">
            <a:spLocks noGrp="1"/>
          </p:cNvSpPr>
          <p:nvPr>
            <p:ph type="body" idx="2"/>
          </p:nvPr>
        </p:nvSpPr>
        <p:spPr>
          <a:xfrm>
            <a:off x="839789" y="2505076"/>
            <a:ext cx="5157787" cy="3684588"/>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62" name="Google Shape;62;p11"/>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6" lvl="0" indent="-228604" algn="l">
              <a:lnSpc>
                <a:spcPct val="90000"/>
              </a:lnSpc>
              <a:spcBef>
                <a:spcPts val="1001"/>
              </a:spcBef>
              <a:spcAft>
                <a:spcPts val="0"/>
              </a:spcAft>
              <a:buClr>
                <a:schemeClr val="dk1"/>
              </a:buClr>
              <a:buSzPts val="2400"/>
              <a:buNone/>
              <a:defRPr sz="2400" b="1"/>
            </a:lvl1pPr>
            <a:lvl2pPr marL="914411" lvl="1" indent="-228604" algn="l">
              <a:lnSpc>
                <a:spcPct val="90000"/>
              </a:lnSpc>
              <a:spcBef>
                <a:spcPts val="500"/>
              </a:spcBef>
              <a:spcAft>
                <a:spcPts val="0"/>
              </a:spcAft>
              <a:buClr>
                <a:schemeClr val="dk1"/>
              </a:buClr>
              <a:buSzPts val="2000"/>
              <a:buNone/>
              <a:defRPr sz="2000" b="1"/>
            </a:lvl2pPr>
            <a:lvl3pPr marL="1371617" lvl="2" indent="-228604" algn="l">
              <a:lnSpc>
                <a:spcPct val="90000"/>
              </a:lnSpc>
              <a:spcBef>
                <a:spcPts val="500"/>
              </a:spcBef>
              <a:spcAft>
                <a:spcPts val="0"/>
              </a:spcAft>
              <a:buClr>
                <a:schemeClr val="dk1"/>
              </a:buClr>
              <a:buSzPts val="1800"/>
              <a:buNone/>
              <a:defRPr sz="1801" b="1"/>
            </a:lvl3pPr>
            <a:lvl4pPr marL="1828823" lvl="3" indent="-228604" algn="l">
              <a:lnSpc>
                <a:spcPct val="90000"/>
              </a:lnSpc>
              <a:spcBef>
                <a:spcPts val="500"/>
              </a:spcBef>
              <a:spcAft>
                <a:spcPts val="0"/>
              </a:spcAft>
              <a:buClr>
                <a:schemeClr val="dk1"/>
              </a:buClr>
              <a:buSzPts val="1600"/>
              <a:buNone/>
              <a:defRPr sz="1600" b="1"/>
            </a:lvl4pPr>
            <a:lvl5pPr marL="2286029" lvl="4" indent="-228604" algn="l">
              <a:lnSpc>
                <a:spcPct val="90000"/>
              </a:lnSpc>
              <a:spcBef>
                <a:spcPts val="500"/>
              </a:spcBef>
              <a:spcAft>
                <a:spcPts val="0"/>
              </a:spcAft>
              <a:buClr>
                <a:schemeClr val="dk1"/>
              </a:buClr>
              <a:buSzPts val="1600"/>
              <a:buNone/>
              <a:defRPr sz="1600" b="1"/>
            </a:lvl5pPr>
            <a:lvl6pPr marL="2743234" lvl="5" indent="-228604" algn="l">
              <a:lnSpc>
                <a:spcPct val="90000"/>
              </a:lnSpc>
              <a:spcBef>
                <a:spcPts val="500"/>
              </a:spcBef>
              <a:spcAft>
                <a:spcPts val="0"/>
              </a:spcAft>
              <a:buClr>
                <a:schemeClr val="dk1"/>
              </a:buClr>
              <a:buSzPts val="1600"/>
              <a:buNone/>
              <a:defRPr sz="1600" b="1"/>
            </a:lvl6pPr>
            <a:lvl7pPr marL="3200440" lvl="6" indent="-228604" algn="l">
              <a:lnSpc>
                <a:spcPct val="90000"/>
              </a:lnSpc>
              <a:spcBef>
                <a:spcPts val="500"/>
              </a:spcBef>
              <a:spcAft>
                <a:spcPts val="0"/>
              </a:spcAft>
              <a:buClr>
                <a:schemeClr val="dk1"/>
              </a:buClr>
              <a:buSzPts val="1600"/>
              <a:buNone/>
              <a:defRPr sz="1600" b="1"/>
            </a:lvl7pPr>
            <a:lvl8pPr marL="3657646" lvl="7" indent="-228604" algn="l">
              <a:lnSpc>
                <a:spcPct val="90000"/>
              </a:lnSpc>
              <a:spcBef>
                <a:spcPts val="500"/>
              </a:spcBef>
              <a:spcAft>
                <a:spcPts val="0"/>
              </a:spcAft>
              <a:buClr>
                <a:schemeClr val="dk1"/>
              </a:buClr>
              <a:buSzPts val="1600"/>
              <a:buNone/>
              <a:defRPr sz="1600" b="1"/>
            </a:lvl8pPr>
            <a:lvl9pPr marL="4114851" lvl="8" indent="-228604" algn="l">
              <a:lnSpc>
                <a:spcPct val="90000"/>
              </a:lnSpc>
              <a:spcBef>
                <a:spcPts val="500"/>
              </a:spcBef>
              <a:spcAft>
                <a:spcPts val="0"/>
              </a:spcAft>
              <a:buClr>
                <a:schemeClr val="dk1"/>
              </a:buClr>
              <a:buSzPts val="1600"/>
              <a:buNone/>
              <a:defRPr sz="1600" b="1"/>
            </a:lvl9pPr>
          </a:lstStyle>
          <a:p>
            <a:endParaRPr/>
          </a:p>
        </p:txBody>
      </p:sp>
      <p:sp>
        <p:nvSpPr>
          <p:cNvPr id="63" name="Google Shape;63;p11"/>
          <p:cNvSpPr txBox="1">
            <a:spLocks noGrp="1"/>
          </p:cNvSpPr>
          <p:nvPr>
            <p:ph type="body" idx="4"/>
          </p:nvPr>
        </p:nvSpPr>
        <p:spPr>
          <a:xfrm>
            <a:off x="6172202" y="2505076"/>
            <a:ext cx="5183188" cy="3684588"/>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64" name="Google Shape;64;p11"/>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1"/>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839790" y="457200"/>
            <a:ext cx="3932236"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
          <p:cNvSpPr txBox="1">
            <a:spLocks noGrp="1"/>
          </p:cNvSpPr>
          <p:nvPr>
            <p:ph type="body" idx="1"/>
          </p:nvPr>
        </p:nvSpPr>
        <p:spPr>
          <a:xfrm>
            <a:off x="5183188" y="987425"/>
            <a:ext cx="6172201" cy="4873625"/>
          </a:xfrm>
          <a:prstGeom prst="rect">
            <a:avLst/>
          </a:prstGeom>
          <a:noFill/>
          <a:ln>
            <a:noFill/>
          </a:ln>
        </p:spPr>
        <p:txBody>
          <a:bodyPr spcFirstLastPara="1" wrap="square" lIns="91425" tIns="45700" rIns="91425" bIns="45700" anchor="t" anchorCtr="0">
            <a:normAutofit/>
          </a:bodyPr>
          <a:lstStyle>
            <a:lvl1pPr marL="457206" lvl="0" indent="-431806" algn="l">
              <a:lnSpc>
                <a:spcPct val="90000"/>
              </a:lnSpc>
              <a:spcBef>
                <a:spcPts val="1001"/>
              </a:spcBef>
              <a:spcAft>
                <a:spcPts val="0"/>
              </a:spcAft>
              <a:buClr>
                <a:schemeClr val="dk1"/>
              </a:buClr>
              <a:buSzPts val="3200"/>
              <a:buChar char="•"/>
              <a:defRPr sz="3200"/>
            </a:lvl1pPr>
            <a:lvl2pPr marL="914411" lvl="1" indent="-406405" algn="l">
              <a:lnSpc>
                <a:spcPct val="90000"/>
              </a:lnSpc>
              <a:spcBef>
                <a:spcPts val="500"/>
              </a:spcBef>
              <a:spcAft>
                <a:spcPts val="0"/>
              </a:spcAft>
              <a:buClr>
                <a:schemeClr val="dk1"/>
              </a:buClr>
              <a:buSzPts val="2800"/>
              <a:buChar char="•"/>
              <a:defRPr sz="2800"/>
            </a:lvl2pPr>
            <a:lvl3pPr marL="1371617" lvl="2" indent="-381006" algn="l">
              <a:lnSpc>
                <a:spcPct val="90000"/>
              </a:lnSpc>
              <a:spcBef>
                <a:spcPts val="500"/>
              </a:spcBef>
              <a:spcAft>
                <a:spcPts val="0"/>
              </a:spcAft>
              <a:buClr>
                <a:schemeClr val="dk1"/>
              </a:buClr>
              <a:buSzPts val="2400"/>
              <a:buChar char="•"/>
              <a:defRPr sz="2400"/>
            </a:lvl3pPr>
            <a:lvl4pPr marL="1828823" lvl="3" indent="-355604" algn="l">
              <a:lnSpc>
                <a:spcPct val="90000"/>
              </a:lnSpc>
              <a:spcBef>
                <a:spcPts val="500"/>
              </a:spcBef>
              <a:spcAft>
                <a:spcPts val="0"/>
              </a:spcAft>
              <a:buClr>
                <a:schemeClr val="dk1"/>
              </a:buClr>
              <a:buSzPts val="2000"/>
              <a:buChar char="•"/>
              <a:defRPr sz="2000"/>
            </a:lvl4pPr>
            <a:lvl5pPr marL="2286029" lvl="4" indent="-355604" algn="l">
              <a:lnSpc>
                <a:spcPct val="90000"/>
              </a:lnSpc>
              <a:spcBef>
                <a:spcPts val="500"/>
              </a:spcBef>
              <a:spcAft>
                <a:spcPts val="0"/>
              </a:spcAft>
              <a:buClr>
                <a:schemeClr val="dk1"/>
              </a:buClr>
              <a:buSzPts val="2000"/>
              <a:buChar char="•"/>
              <a:defRPr sz="2000"/>
            </a:lvl5pPr>
            <a:lvl6pPr marL="2743234" lvl="5" indent="-355604" algn="l">
              <a:lnSpc>
                <a:spcPct val="90000"/>
              </a:lnSpc>
              <a:spcBef>
                <a:spcPts val="500"/>
              </a:spcBef>
              <a:spcAft>
                <a:spcPts val="0"/>
              </a:spcAft>
              <a:buClr>
                <a:schemeClr val="dk1"/>
              </a:buClr>
              <a:buSzPts val="2000"/>
              <a:buChar char="•"/>
              <a:defRPr sz="2000"/>
            </a:lvl6pPr>
            <a:lvl7pPr marL="3200440" lvl="6" indent="-355604" algn="l">
              <a:lnSpc>
                <a:spcPct val="90000"/>
              </a:lnSpc>
              <a:spcBef>
                <a:spcPts val="500"/>
              </a:spcBef>
              <a:spcAft>
                <a:spcPts val="0"/>
              </a:spcAft>
              <a:buClr>
                <a:schemeClr val="dk1"/>
              </a:buClr>
              <a:buSzPts val="2000"/>
              <a:buChar char="•"/>
              <a:defRPr sz="2000"/>
            </a:lvl7pPr>
            <a:lvl8pPr marL="3657646" lvl="7" indent="-355604" algn="l">
              <a:lnSpc>
                <a:spcPct val="90000"/>
              </a:lnSpc>
              <a:spcBef>
                <a:spcPts val="500"/>
              </a:spcBef>
              <a:spcAft>
                <a:spcPts val="0"/>
              </a:spcAft>
              <a:buClr>
                <a:schemeClr val="dk1"/>
              </a:buClr>
              <a:buSzPts val="2000"/>
              <a:buChar char="•"/>
              <a:defRPr sz="2000"/>
            </a:lvl8pPr>
            <a:lvl9pPr marL="4114851" lvl="8" indent="-355604" algn="l">
              <a:lnSpc>
                <a:spcPct val="90000"/>
              </a:lnSpc>
              <a:spcBef>
                <a:spcPts val="500"/>
              </a:spcBef>
              <a:spcAft>
                <a:spcPts val="0"/>
              </a:spcAft>
              <a:buClr>
                <a:schemeClr val="dk1"/>
              </a:buClr>
              <a:buSzPts val="2000"/>
              <a:buChar char="•"/>
              <a:defRPr sz="2000"/>
            </a:lvl9pPr>
          </a:lstStyle>
          <a:p>
            <a:endParaRPr/>
          </a:p>
        </p:txBody>
      </p:sp>
      <p:sp>
        <p:nvSpPr>
          <p:cNvPr id="75" name="Google Shape;75;p13"/>
          <p:cNvSpPr txBox="1">
            <a:spLocks noGrp="1"/>
          </p:cNvSpPr>
          <p:nvPr>
            <p:ph type="body" idx="2"/>
          </p:nvPr>
        </p:nvSpPr>
        <p:spPr>
          <a:xfrm>
            <a:off x="839790" y="2057400"/>
            <a:ext cx="3932236" cy="3811588"/>
          </a:xfrm>
          <a:prstGeom prst="rect">
            <a:avLst/>
          </a:prstGeom>
          <a:noFill/>
          <a:ln>
            <a:noFill/>
          </a:ln>
        </p:spPr>
        <p:txBody>
          <a:bodyPr spcFirstLastPara="1" wrap="square" lIns="91425" tIns="45700" rIns="91425" bIns="45700" anchor="t" anchorCtr="0">
            <a:normAutofit/>
          </a:bodyPr>
          <a:lstStyle>
            <a:lvl1pPr marL="457206" lvl="0" indent="-228604" algn="l">
              <a:lnSpc>
                <a:spcPct val="90000"/>
              </a:lnSpc>
              <a:spcBef>
                <a:spcPts val="1001"/>
              </a:spcBef>
              <a:spcAft>
                <a:spcPts val="0"/>
              </a:spcAft>
              <a:buClr>
                <a:schemeClr val="dk1"/>
              </a:buClr>
              <a:buSzPts val="1600"/>
              <a:buNone/>
              <a:defRPr sz="1600"/>
            </a:lvl1pPr>
            <a:lvl2pPr marL="914411" lvl="1" indent="-228604" algn="l">
              <a:lnSpc>
                <a:spcPct val="90000"/>
              </a:lnSpc>
              <a:spcBef>
                <a:spcPts val="500"/>
              </a:spcBef>
              <a:spcAft>
                <a:spcPts val="0"/>
              </a:spcAft>
              <a:buClr>
                <a:schemeClr val="dk1"/>
              </a:buClr>
              <a:buSzPts val="1400"/>
              <a:buNone/>
              <a:defRPr sz="1401"/>
            </a:lvl2pPr>
            <a:lvl3pPr marL="1371617" lvl="2" indent="-228604" algn="l">
              <a:lnSpc>
                <a:spcPct val="90000"/>
              </a:lnSpc>
              <a:spcBef>
                <a:spcPts val="500"/>
              </a:spcBef>
              <a:spcAft>
                <a:spcPts val="0"/>
              </a:spcAft>
              <a:buClr>
                <a:schemeClr val="dk1"/>
              </a:buClr>
              <a:buSzPts val="1200"/>
              <a:buNone/>
              <a:defRPr sz="1200"/>
            </a:lvl3pPr>
            <a:lvl4pPr marL="1828823" lvl="3" indent="-228604" algn="l">
              <a:lnSpc>
                <a:spcPct val="90000"/>
              </a:lnSpc>
              <a:spcBef>
                <a:spcPts val="500"/>
              </a:spcBef>
              <a:spcAft>
                <a:spcPts val="0"/>
              </a:spcAft>
              <a:buClr>
                <a:schemeClr val="dk1"/>
              </a:buClr>
              <a:buSzPts val="1000"/>
              <a:buNone/>
              <a:defRPr sz="1001"/>
            </a:lvl4pPr>
            <a:lvl5pPr marL="2286029" lvl="4" indent="-228604" algn="l">
              <a:lnSpc>
                <a:spcPct val="90000"/>
              </a:lnSpc>
              <a:spcBef>
                <a:spcPts val="500"/>
              </a:spcBef>
              <a:spcAft>
                <a:spcPts val="0"/>
              </a:spcAft>
              <a:buClr>
                <a:schemeClr val="dk1"/>
              </a:buClr>
              <a:buSzPts val="1000"/>
              <a:buNone/>
              <a:defRPr sz="1001"/>
            </a:lvl5pPr>
            <a:lvl6pPr marL="2743234" lvl="5" indent="-228604" algn="l">
              <a:lnSpc>
                <a:spcPct val="90000"/>
              </a:lnSpc>
              <a:spcBef>
                <a:spcPts val="500"/>
              </a:spcBef>
              <a:spcAft>
                <a:spcPts val="0"/>
              </a:spcAft>
              <a:buClr>
                <a:schemeClr val="dk1"/>
              </a:buClr>
              <a:buSzPts val="1000"/>
              <a:buNone/>
              <a:defRPr sz="1001"/>
            </a:lvl6pPr>
            <a:lvl7pPr marL="3200440" lvl="6" indent="-228604" algn="l">
              <a:lnSpc>
                <a:spcPct val="90000"/>
              </a:lnSpc>
              <a:spcBef>
                <a:spcPts val="500"/>
              </a:spcBef>
              <a:spcAft>
                <a:spcPts val="0"/>
              </a:spcAft>
              <a:buClr>
                <a:schemeClr val="dk1"/>
              </a:buClr>
              <a:buSzPts val="1000"/>
              <a:buNone/>
              <a:defRPr sz="1001"/>
            </a:lvl7pPr>
            <a:lvl8pPr marL="3657646" lvl="7" indent="-228604" algn="l">
              <a:lnSpc>
                <a:spcPct val="90000"/>
              </a:lnSpc>
              <a:spcBef>
                <a:spcPts val="500"/>
              </a:spcBef>
              <a:spcAft>
                <a:spcPts val="0"/>
              </a:spcAft>
              <a:buClr>
                <a:schemeClr val="dk1"/>
              </a:buClr>
              <a:buSzPts val="1000"/>
              <a:buNone/>
              <a:defRPr sz="1001"/>
            </a:lvl8pPr>
            <a:lvl9pPr marL="4114851" lvl="8" indent="-228604" algn="l">
              <a:lnSpc>
                <a:spcPct val="90000"/>
              </a:lnSpc>
              <a:spcBef>
                <a:spcPts val="500"/>
              </a:spcBef>
              <a:spcAft>
                <a:spcPts val="0"/>
              </a:spcAft>
              <a:buClr>
                <a:schemeClr val="dk1"/>
              </a:buClr>
              <a:buSzPts val="1000"/>
              <a:buNone/>
              <a:defRPr sz="1001"/>
            </a:lvl9pPr>
          </a:lstStyle>
          <a:p>
            <a:endParaRPr/>
          </a:p>
        </p:txBody>
      </p:sp>
      <p:sp>
        <p:nvSpPr>
          <p:cNvPr id="76" name="Google Shape;76;p13"/>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839790" y="457200"/>
            <a:ext cx="3932236"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4"/>
          <p:cNvSpPr>
            <a:spLocks noGrp="1"/>
          </p:cNvSpPr>
          <p:nvPr>
            <p:ph type="pic" idx="2"/>
          </p:nvPr>
        </p:nvSpPr>
        <p:spPr>
          <a:xfrm>
            <a:off x="5183188" y="987425"/>
            <a:ext cx="6172201" cy="4873625"/>
          </a:xfrm>
          <a:prstGeom prst="rect">
            <a:avLst/>
          </a:prstGeom>
          <a:noFill/>
          <a:ln>
            <a:noFill/>
          </a:ln>
        </p:spPr>
      </p:sp>
      <p:sp>
        <p:nvSpPr>
          <p:cNvPr id="82" name="Google Shape;82;p14"/>
          <p:cNvSpPr txBox="1">
            <a:spLocks noGrp="1"/>
          </p:cNvSpPr>
          <p:nvPr>
            <p:ph type="body" idx="1"/>
          </p:nvPr>
        </p:nvSpPr>
        <p:spPr>
          <a:xfrm>
            <a:off x="839790" y="2057400"/>
            <a:ext cx="3932236" cy="3811588"/>
          </a:xfrm>
          <a:prstGeom prst="rect">
            <a:avLst/>
          </a:prstGeom>
          <a:noFill/>
          <a:ln>
            <a:noFill/>
          </a:ln>
        </p:spPr>
        <p:txBody>
          <a:bodyPr spcFirstLastPara="1" wrap="square" lIns="91425" tIns="45700" rIns="91425" bIns="45700" anchor="t" anchorCtr="0">
            <a:normAutofit/>
          </a:bodyPr>
          <a:lstStyle>
            <a:lvl1pPr marL="457206" lvl="0" indent="-228604" algn="l">
              <a:lnSpc>
                <a:spcPct val="90000"/>
              </a:lnSpc>
              <a:spcBef>
                <a:spcPts val="1001"/>
              </a:spcBef>
              <a:spcAft>
                <a:spcPts val="0"/>
              </a:spcAft>
              <a:buClr>
                <a:schemeClr val="dk1"/>
              </a:buClr>
              <a:buSzPts val="1600"/>
              <a:buNone/>
              <a:defRPr sz="1600"/>
            </a:lvl1pPr>
            <a:lvl2pPr marL="914411" lvl="1" indent="-228604" algn="l">
              <a:lnSpc>
                <a:spcPct val="90000"/>
              </a:lnSpc>
              <a:spcBef>
                <a:spcPts val="500"/>
              </a:spcBef>
              <a:spcAft>
                <a:spcPts val="0"/>
              </a:spcAft>
              <a:buClr>
                <a:schemeClr val="dk1"/>
              </a:buClr>
              <a:buSzPts val="1400"/>
              <a:buNone/>
              <a:defRPr sz="1401"/>
            </a:lvl2pPr>
            <a:lvl3pPr marL="1371617" lvl="2" indent="-228604" algn="l">
              <a:lnSpc>
                <a:spcPct val="90000"/>
              </a:lnSpc>
              <a:spcBef>
                <a:spcPts val="500"/>
              </a:spcBef>
              <a:spcAft>
                <a:spcPts val="0"/>
              </a:spcAft>
              <a:buClr>
                <a:schemeClr val="dk1"/>
              </a:buClr>
              <a:buSzPts val="1200"/>
              <a:buNone/>
              <a:defRPr sz="1200"/>
            </a:lvl3pPr>
            <a:lvl4pPr marL="1828823" lvl="3" indent="-228604" algn="l">
              <a:lnSpc>
                <a:spcPct val="90000"/>
              </a:lnSpc>
              <a:spcBef>
                <a:spcPts val="500"/>
              </a:spcBef>
              <a:spcAft>
                <a:spcPts val="0"/>
              </a:spcAft>
              <a:buClr>
                <a:schemeClr val="dk1"/>
              </a:buClr>
              <a:buSzPts val="1000"/>
              <a:buNone/>
              <a:defRPr sz="1001"/>
            </a:lvl4pPr>
            <a:lvl5pPr marL="2286029" lvl="4" indent="-228604" algn="l">
              <a:lnSpc>
                <a:spcPct val="90000"/>
              </a:lnSpc>
              <a:spcBef>
                <a:spcPts val="500"/>
              </a:spcBef>
              <a:spcAft>
                <a:spcPts val="0"/>
              </a:spcAft>
              <a:buClr>
                <a:schemeClr val="dk1"/>
              </a:buClr>
              <a:buSzPts val="1000"/>
              <a:buNone/>
              <a:defRPr sz="1001"/>
            </a:lvl5pPr>
            <a:lvl6pPr marL="2743234" lvl="5" indent="-228604" algn="l">
              <a:lnSpc>
                <a:spcPct val="90000"/>
              </a:lnSpc>
              <a:spcBef>
                <a:spcPts val="500"/>
              </a:spcBef>
              <a:spcAft>
                <a:spcPts val="0"/>
              </a:spcAft>
              <a:buClr>
                <a:schemeClr val="dk1"/>
              </a:buClr>
              <a:buSzPts val="1000"/>
              <a:buNone/>
              <a:defRPr sz="1001"/>
            </a:lvl6pPr>
            <a:lvl7pPr marL="3200440" lvl="6" indent="-228604" algn="l">
              <a:lnSpc>
                <a:spcPct val="90000"/>
              </a:lnSpc>
              <a:spcBef>
                <a:spcPts val="500"/>
              </a:spcBef>
              <a:spcAft>
                <a:spcPts val="0"/>
              </a:spcAft>
              <a:buClr>
                <a:schemeClr val="dk1"/>
              </a:buClr>
              <a:buSzPts val="1000"/>
              <a:buNone/>
              <a:defRPr sz="1001"/>
            </a:lvl7pPr>
            <a:lvl8pPr marL="3657646" lvl="7" indent="-228604" algn="l">
              <a:lnSpc>
                <a:spcPct val="90000"/>
              </a:lnSpc>
              <a:spcBef>
                <a:spcPts val="500"/>
              </a:spcBef>
              <a:spcAft>
                <a:spcPts val="0"/>
              </a:spcAft>
              <a:buClr>
                <a:schemeClr val="dk1"/>
              </a:buClr>
              <a:buSzPts val="1000"/>
              <a:buNone/>
              <a:defRPr sz="1001"/>
            </a:lvl8pPr>
            <a:lvl9pPr marL="4114851" lvl="8" indent="-228604" algn="l">
              <a:lnSpc>
                <a:spcPct val="90000"/>
              </a:lnSpc>
              <a:spcBef>
                <a:spcPts val="500"/>
              </a:spcBef>
              <a:spcAft>
                <a:spcPts val="0"/>
              </a:spcAft>
              <a:buClr>
                <a:schemeClr val="dk1"/>
              </a:buClr>
              <a:buSzPts val="1000"/>
              <a:buNone/>
              <a:defRPr sz="1001"/>
            </a:lvl9pPr>
          </a:lstStyle>
          <a:p>
            <a:endParaRPr/>
          </a:p>
        </p:txBody>
      </p:sp>
      <p:sp>
        <p:nvSpPr>
          <p:cNvPr id="83" name="Google Shape;83;p14"/>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4"/>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4"/>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89" name="Google Shape;89;p15"/>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5"/>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5"/>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rot="5400000">
            <a:off x="7133430"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6"/>
          <p:cNvSpPr txBox="1">
            <a:spLocks noGrp="1"/>
          </p:cNvSpPr>
          <p:nvPr>
            <p:ph type="body" idx="1"/>
          </p:nvPr>
        </p:nvSpPr>
        <p:spPr>
          <a:xfrm rot="5400000">
            <a:off x="1799430" y="-596106"/>
            <a:ext cx="5811838" cy="7734300"/>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95" name="Google Shape;95;p16"/>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6"/>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6"/>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DA13-204A-B26F-0E3C-8465183FB4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2A97510C-9626-7024-1847-09E166830B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7CE4FCF8-2780-CDCC-08B0-9E7016370B9F}"/>
              </a:ext>
            </a:extLst>
          </p:cNvPr>
          <p:cNvSpPr>
            <a:spLocks noGrp="1"/>
          </p:cNvSpPr>
          <p:nvPr>
            <p:ph type="dt" sz="half" idx="10"/>
          </p:nvPr>
        </p:nvSpPr>
        <p:spPr/>
        <p:txBody>
          <a:bodyPr/>
          <a:lstStyle/>
          <a:p>
            <a:fld id="{511D3498-AC3B-4110-94E4-E231CAE69401}" type="datetimeFigureOut">
              <a:rPr lang="en-PH" smtClean="0"/>
              <a:t>11/15/25</a:t>
            </a:fld>
            <a:endParaRPr lang="en-PH"/>
          </a:p>
        </p:txBody>
      </p:sp>
      <p:sp>
        <p:nvSpPr>
          <p:cNvPr id="5" name="Footer Placeholder 4">
            <a:extLst>
              <a:ext uri="{FF2B5EF4-FFF2-40B4-BE49-F238E27FC236}">
                <a16:creationId xmlns:a16="http://schemas.microsoft.com/office/drawing/2014/main" id="{A24AEDD6-F04A-EC7A-CFCB-468066160C63}"/>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6A45027F-1138-F489-68A2-397F865CBC4B}"/>
              </a:ext>
            </a:extLst>
          </p:cNvPr>
          <p:cNvSpPr>
            <a:spLocks noGrp="1"/>
          </p:cNvSpPr>
          <p:nvPr>
            <p:ph type="sldNum" sz="quarter" idx="12"/>
          </p:nvPr>
        </p:nvSpPr>
        <p:spPr/>
        <p:txBody>
          <a:bodyPr/>
          <a:lstStyle/>
          <a:p>
            <a:fld id="{D5EA1E75-6FAE-43C3-AA1E-5BFB959EB549}" type="slidenum">
              <a:rPr lang="en-PH" smtClean="0"/>
              <a:t>‹#›</a:t>
            </a:fld>
            <a:endParaRPr lang="en-PH"/>
          </a:p>
        </p:txBody>
      </p:sp>
    </p:spTree>
    <p:extLst>
      <p:ext uri="{BB962C8B-B14F-4D97-AF65-F5344CB8AC3E}">
        <p14:creationId xmlns:p14="http://schemas.microsoft.com/office/powerpoint/2010/main" val="1283696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963CCC-E312-ED28-2A29-3F608547FB7F}"/>
              </a:ext>
            </a:extLst>
          </p:cNvPr>
          <p:cNvSpPr>
            <a:spLocks noGrp="1"/>
          </p:cNvSpPr>
          <p:nvPr>
            <p:ph type="dt" sz="half" idx="10"/>
          </p:nvPr>
        </p:nvSpPr>
        <p:spPr/>
        <p:txBody>
          <a:bodyPr/>
          <a:lstStyle/>
          <a:p>
            <a:fld id="{511D3498-AC3B-4110-94E4-E231CAE69401}" type="datetimeFigureOut">
              <a:rPr lang="en-PH" smtClean="0"/>
              <a:t>11/15/25</a:t>
            </a:fld>
            <a:endParaRPr lang="en-PH"/>
          </a:p>
        </p:txBody>
      </p:sp>
      <p:sp>
        <p:nvSpPr>
          <p:cNvPr id="3" name="Footer Placeholder 2">
            <a:extLst>
              <a:ext uri="{FF2B5EF4-FFF2-40B4-BE49-F238E27FC236}">
                <a16:creationId xmlns:a16="http://schemas.microsoft.com/office/drawing/2014/main" id="{5AE3D34C-9D2D-8FA7-8FBB-7928E8FD0C55}"/>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40897926-8964-113D-D14D-0615759B803F}"/>
              </a:ext>
            </a:extLst>
          </p:cNvPr>
          <p:cNvSpPr>
            <a:spLocks noGrp="1"/>
          </p:cNvSpPr>
          <p:nvPr>
            <p:ph type="sldNum" sz="quarter" idx="12"/>
          </p:nvPr>
        </p:nvSpPr>
        <p:spPr/>
        <p:txBody>
          <a:bodyPr/>
          <a:lstStyle/>
          <a:p>
            <a:fld id="{D5EA1E75-6FAE-43C3-AA1E-5BFB959EB549}" type="slidenum">
              <a:rPr lang="en-PH" smtClean="0"/>
              <a:t>‹#›</a:t>
            </a:fld>
            <a:endParaRPr lang="en-PH"/>
          </a:p>
        </p:txBody>
      </p:sp>
    </p:spTree>
    <p:extLst>
      <p:ext uri="{BB962C8B-B14F-4D97-AF65-F5344CB8AC3E}">
        <p14:creationId xmlns:p14="http://schemas.microsoft.com/office/powerpoint/2010/main" val="2505778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2"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1"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9" r:id="rId4"/>
    <p:sldLayoutId id="2147483660" r:id="rId5"/>
    <p:sldLayoutId id="2147483661" r:id="rId6"/>
    <p:sldLayoutId id="2147483662" r:id="rId7"/>
    <p:sldLayoutId id="2147483664" r:id="rId8"/>
    <p:sldLayoutId id="2147483665"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1.xml"/><Relationship Id="rId5" Type="http://schemas.openxmlformats.org/officeDocument/2006/relationships/image" Target="../media/image48.emf"/><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slideLayout" Target="../slideLayouts/slideLayout8.xml"/><Relationship Id="rId21"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video" Target="../media/media1.MP4"/><Relationship Id="rId16" Type="http://schemas.openxmlformats.org/officeDocument/2006/relationships/image" Target="../media/image38.png"/><Relationship Id="rId20" Type="http://schemas.openxmlformats.org/officeDocument/2006/relationships/image" Target="../media/image42.png"/><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notesSlide" Target="../notesSlides/notesSlide8.xml"/><Relationship Id="rId9" Type="http://schemas.openxmlformats.org/officeDocument/2006/relationships/image" Target="../media/image31.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9" name="Google Shape;109;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4086" y="3749427"/>
            <a:ext cx="1809292" cy="1290260"/>
          </a:xfrm>
          <a:prstGeom prst="roundRect">
            <a:avLst>
              <a:gd name="adj" fmla="val 8594"/>
            </a:avLst>
          </a:prstGeom>
          <a:solidFill>
            <a:srgbClr val="ECECEC"/>
          </a:solidFill>
          <a:ln>
            <a:noFill/>
          </a:ln>
        </p:spPr>
      </p:pic>
      <p:pic>
        <p:nvPicPr>
          <p:cNvPr id="110" name="Google Shape;110;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57960" y="3749427"/>
            <a:ext cx="2178491" cy="1319348"/>
          </a:xfrm>
          <a:prstGeom prst="roundRect">
            <a:avLst>
              <a:gd name="adj" fmla="val 8594"/>
            </a:avLst>
          </a:prstGeom>
          <a:solidFill>
            <a:srgbClr val="ECECEC"/>
          </a:solidFill>
          <a:ln>
            <a:noFill/>
          </a:ln>
        </p:spPr>
      </p:pic>
      <p:pic>
        <p:nvPicPr>
          <p:cNvPr id="111" name="Google Shape;111;p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90269" y="3749427"/>
            <a:ext cx="1850096" cy="1319348"/>
          </a:xfrm>
          <a:prstGeom prst="roundRect">
            <a:avLst>
              <a:gd name="adj" fmla="val 8594"/>
            </a:avLst>
          </a:prstGeom>
          <a:solidFill>
            <a:srgbClr val="ECECEC"/>
          </a:solidFill>
          <a:ln>
            <a:noFill/>
          </a:ln>
        </p:spPr>
      </p:pic>
      <p:pic>
        <p:nvPicPr>
          <p:cNvPr id="112" name="Google Shape;112;p1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094186" y="3749427"/>
            <a:ext cx="1850085" cy="1319342"/>
          </a:xfrm>
          <a:prstGeom prst="roundRect">
            <a:avLst>
              <a:gd name="adj" fmla="val 8594"/>
            </a:avLst>
          </a:prstGeom>
          <a:solidFill>
            <a:srgbClr val="ECECEC"/>
          </a:solidFill>
          <a:ln>
            <a:noFill/>
          </a:ln>
        </p:spPr>
      </p:pic>
      <p:pic>
        <p:nvPicPr>
          <p:cNvPr id="113" name="Google Shape;113;p1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074606" y="5139200"/>
            <a:ext cx="1850094" cy="1319348"/>
          </a:xfrm>
          <a:prstGeom prst="roundRect">
            <a:avLst>
              <a:gd name="adj" fmla="val 8594"/>
            </a:avLst>
          </a:prstGeom>
          <a:solidFill>
            <a:srgbClr val="ECECEC"/>
          </a:solidFill>
          <a:ln>
            <a:noFill/>
          </a:ln>
        </p:spPr>
      </p:pic>
      <p:pic>
        <p:nvPicPr>
          <p:cNvPr id="114" name="Google Shape;114;p1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977357" y="5121260"/>
            <a:ext cx="1851248" cy="1319348"/>
          </a:xfrm>
          <a:prstGeom prst="roundRect">
            <a:avLst>
              <a:gd name="adj" fmla="val 8594"/>
            </a:avLst>
          </a:prstGeom>
          <a:solidFill>
            <a:srgbClr val="ECECEC"/>
          </a:solidFill>
          <a:ln>
            <a:noFill/>
          </a:ln>
        </p:spPr>
      </p:pic>
      <p:pic>
        <p:nvPicPr>
          <p:cNvPr id="115" name="Google Shape;115;p1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176243" y="3757271"/>
            <a:ext cx="1810891" cy="1290260"/>
          </a:xfrm>
          <a:prstGeom prst="roundRect">
            <a:avLst>
              <a:gd name="adj" fmla="val 8594"/>
            </a:avLst>
          </a:prstGeom>
          <a:solidFill>
            <a:srgbClr val="ECECEC"/>
          </a:solidFill>
          <a:ln>
            <a:noFill/>
          </a:ln>
        </p:spPr>
      </p:pic>
      <p:pic>
        <p:nvPicPr>
          <p:cNvPr id="116" name="Google Shape;116;p1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040952" y="3757273"/>
            <a:ext cx="1863191" cy="1290260"/>
          </a:xfrm>
          <a:prstGeom prst="roundRect">
            <a:avLst>
              <a:gd name="adj" fmla="val 8594"/>
            </a:avLst>
          </a:prstGeom>
          <a:solidFill>
            <a:srgbClr val="ECECEC"/>
          </a:solidFill>
          <a:ln>
            <a:noFill/>
          </a:ln>
        </p:spPr>
      </p:pic>
      <p:cxnSp>
        <p:nvCxnSpPr>
          <p:cNvPr id="118" name="Google Shape;118;p18"/>
          <p:cNvCxnSpPr/>
          <p:nvPr/>
        </p:nvCxnSpPr>
        <p:spPr>
          <a:xfrm>
            <a:off x="93780" y="2228164"/>
            <a:ext cx="11947657" cy="0"/>
          </a:xfrm>
          <a:prstGeom prst="straightConnector1">
            <a:avLst/>
          </a:prstGeom>
          <a:noFill/>
          <a:ln w="19050" cap="flat" cmpd="sng">
            <a:solidFill>
              <a:srgbClr val="C00000"/>
            </a:solidFill>
            <a:prstDash val="solid"/>
            <a:miter lim="800000"/>
            <a:headEnd type="none" w="sm" len="sm"/>
            <a:tailEnd type="none" w="sm" len="sm"/>
          </a:ln>
        </p:spPr>
      </p:cxnSp>
      <p:pic>
        <p:nvPicPr>
          <p:cNvPr id="120" name="Google Shape;120;p18"/>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05373" y="6164855"/>
            <a:ext cx="3449723" cy="634444"/>
          </a:xfrm>
          <a:prstGeom prst="rect">
            <a:avLst/>
          </a:prstGeom>
          <a:noFill/>
          <a:ln>
            <a:noFill/>
          </a:ln>
        </p:spPr>
      </p:pic>
      <p:sp>
        <p:nvSpPr>
          <p:cNvPr id="4" name="Title 1">
            <a:extLst>
              <a:ext uri="{FF2B5EF4-FFF2-40B4-BE49-F238E27FC236}">
                <a16:creationId xmlns:a16="http://schemas.microsoft.com/office/drawing/2014/main" id="{C5355C9F-20B5-400A-A8D4-4CBD9F7C6FDB}"/>
              </a:ext>
            </a:extLst>
          </p:cNvPr>
          <p:cNvSpPr>
            <a:spLocks noGrp="1"/>
          </p:cNvSpPr>
          <p:nvPr>
            <p:ph type="ctrTitle"/>
          </p:nvPr>
        </p:nvSpPr>
        <p:spPr>
          <a:xfrm>
            <a:off x="685800" y="1169949"/>
            <a:ext cx="10707414" cy="1470025"/>
          </a:xfrm>
        </p:spPr>
        <p:txBody>
          <a:bodyPr>
            <a:noAutofit/>
          </a:bodyPr>
          <a:lstStyle/>
          <a:p>
            <a:r>
              <a:rPr sz="4000" dirty="0"/>
              <a:t>Significant Volcanic Seismic Signals Across Philippine Volcanoes</a:t>
            </a:r>
            <a:r>
              <a:rPr lang="en-US" sz="4000" dirty="0"/>
              <a:t>: </a:t>
            </a:r>
            <a:r>
              <a:rPr lang="en-PH" sz="4000" dirty="0"/>
              <a:t>Observations and Monitoring Approaches</a:t>
            </a:r>
            <a:br>
              <a:rPr lang="en-PH" sz="4000" dirty="0"/>
            </a:br>
            <a:endParaRPr sz="4000" dirty="0"/>
          </a:p>
        </p:txBody>
      </p:sp>
      <p:sp>
        <p:nvSpPr>
          <p:cNvPr id="7" name="Subtitle 2">
            <a:extLst>
              <a:ext uri="{FF2B5EF4-FFF2-40B4-BE49-F238E27FC236}">
                <a16:creationId xmlns:a16="http://schemas.microsoft.com/office/drawing/2014/main" id="{2DE63353-73AE-A46A-38C2-8A210AF8508D}"/>
              </a:ext>
            </a:extLst>
          </p:cNvPr>
          <p:cNvSpPr>
            <a:spLocks noGrp="1"/>
          </p:cNvSpPr>
          <p:nvPr>
            <p:ph type="subTitle" idx="1"/>
          </p:nvPr>
        </p:nvSpPr>
        <p:spPr>
          <a:xfrm>
            <a:off x="2879834" y="2224427"/>
            <a:ext cx="6608425" cy="1752600"/>
          </a:xfrm>
        </p:spPr>
        <p:txBody>
          <a:bodyPr>
            <a:normAutofit/>
          </a:bodyPr>
          <a:lstStyle/>
          <a:p>
            <a:r>
              <a:rPr dirty="0"/>
              <a:t>Christian Joseph Clarito</a:t>
            </a:r>
          </a:p>
          <a:p>
            <a:r>
              <a:rPr dirty="0"/>
              <a:t>PHIVOLCS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AB94-EF69-51AB-215E-8FBD4C1FC5FE}"/>
              </a:ext>
            </a:extLst>
          </p:cNvPr>
          <p:cNvSpPr>
            <a:spLocks noGrp="1"/>
          </p:cNvSpPr>
          <p:nvPr>
            <p:ph type="title"/>
          </p:nvPr>
        </p:nvSpPr>
        <p:spPr>
          <a:xfrm>
            <a:off x="612648" y="365124"/>
            <a:ext cx="5221224" cy="2066544"/>
          </a:xfrm>
        </p:spPr>
        <p:txBody>
          <a:bodyPr anchor="b">
            <a:normAutofit/>
          </a:bodyPr>
          <a:lstStyle/>
          <a:p>
            <a:r>
              <a:rPr lang="en-US" sz="5400" dirty="0">
                <a:latin typeface="Bebas Neue" panose="020B0606020202050201" pitchFamily="34" charset="77"/>
              </a:rPr>
              <a:t>BULKANG MAYON</a:t>
            </a:r>
          </a:p>
        </p:txBody>
      </p:sp>
      <p:pic>
        <p:nvPicPr>
          <p:cNvPr id="5" name="Content Placeholder 4" descr="A picture containing text, screenshot, map&#10;&#10;Description automatically generated">
            <a:extLst>
              <a:ext uri="{FF2B5EF4-FFF2-40B4-BE49-F238E27FC236}">
                <a16:creationId xmlns:a16="http://schemas.microsoft.com/office/drawing/2014/main" id="{3A0BA5BB-B1F0-6666-BB2E-30F6D85AAB57}"/>
              </a:ext>
            </a:extLst>
          </p:cNvPr>
          <p:cNvPicPr>
            <a:picLocks noChangeAspect="1"/>
          </p:cNvPicPr>
          <p:nvPr/>
        </p:nvPicPr>
        <p:blipFill rotWithShape="1">
          <a:blip r:embed="rId2"/>
          <a:srcRect l="-1374" r="-1452"/>
          <a:stretch/>
        </p:blipFill>
        <p:spPr>
          <a:xfrm>
            <a:off x="5613723" y="2414808"/>
            <a:ext cx="6457510" cy="4443191"/>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7172" name="Picture 4" descr="Mayon at night">
            <a:extLst>
              <a:ext uri="{FF2B5EF4-FFF2-40B4-BE49-F238E27FC236}">
                <a16:creationId xmlns:a16="http://schemas.microsoft.com/office/drawing/2014/main" id="{F7727097-6C2A-D344-BA36-9EB0574C7E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83" r="18748" b="3"/>
          <a:stretch/>
        </p:blipFill>
        <p:spPr bwMode="auto">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descr="Global Volcanism Program | Mayon">
            <a:extLst>
              <a:ext uri="{FF2B5EF4-FFF2-40B4-BE49-F238E27FC236}">
                <a16:creationId xmlns:a16="http://schemas.microsoft.com/office/drawing/2014/main" id="{8670CE7B-277A-5955-DCC8-5E7B3BA67F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76" r="2" b="2"/>
          <a:stretch/>
        </p:blipFill>
        <p:spPr bwMode="auto">
          <a:xfrm>
            <a:off x="5755261" y="-34725"/>
            <a:ext cx="3531015" cy="2520152"/>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7EF3699-D991-B9BB-54BE-A63D188C4B27}"/>
              </a:ext>
            </a:extLst>
          </p:cNvPr>
          <p:cNvPicPr>
            <a:picLocks noChangeAspect="1"/>
          </p:cNvPicPr>
          <p:nvPr/>
        </p:nvPicPr>
        <p:blipFill>
          <a:blip r:embed="rId5"/>
          <a:stretch>
            <a:fillRect/>
          </a:stretch>
        </p:blipFill>
        <p:spPr>
          <a:xfrm>
            <a:off x="731520" y="2942878"/>
            <a:ext cx="3449722" cy="634444"/>
          </a:xfrm>
          <a:prstGeom prst="rect">
            <a:avLst/>
          </a:prstGeom>
        </p:spPr>
      </p:pic>
    </p:spTree>
    <p:extLst>
      <p:ext uri="{BB962C8B-B14F-4D97-AF65-F5344CB8AC3E}">
        <p14:creationId xmlns:p14="http://schemas.microsoft.com/office/powerpoint/2010/main" val="3224036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76D8245D-B0B7-B3D1-9FE1-A5226A546057}"/>
            </a:ext>
          </a:extLst>
        </p:cNvPr>
        <p:cNvGrpSpPr/>
        <p:nvPr/>
      </p:nvGrpSpPr>
      <p:grpSpPr>
        <a:xfrm>
          <a:off x="0" y="0"/>
          <a:ext cx="0" cy="0"/>
          <a:chOff x="0" y="0"/>
          <a:chExt cx="0" cy="0"/>
        </a:xfrm>
      </p:grpSpPr>
      <p:cxnSp>
        <p:nvCxnSpPr>
          <p:cNvPr id="574" name="Google Shape;574;p41">
            <a:extLst>
              <a:ext uri="{FF2B5EF4-FFF2-40B4-BE49-F238E27FC236}">
                <a16:creationId xmlns:a16="http://schemas.microsoft.com/office/drawing/2014/main" id="{170064CD-BEA9-56E9-78AD-CC0E5DB3F873}"/>
              </a:ext>
            </a:extLst>
          </p:cNvPr>
          <p:cNvCxnSpPr/>
          <p:nvPr/>
        </p:nvCxnSpPr>
        <p:spPr>
          <a:xfrm>
            <a:off x="123189" y="1154347"/>
            <a:ext cx="11947657" cy="0"/>
          </a:xfrm>
          <a:prstGeom prst="straightConnector1">
            <a:avLst/>
          </a:prstGeom>
          <a:noFill/>
          <a:ln w="19050" cap="flat" cmpd="sng">
            <a:solidFill>
              <a:srgbClr val="C00000"/>
            </a:solidFill>
            <a:prstDash val="solid"/>
            <a:miter lim="800000"/>
            <a:headEnd type="none" w="sm" len="sm"/>
            <a:tailEnd type="none" w="sm" len="sm"/>
          </a:ln>
        </p:spPr>
      </p:cxnSp>
      <p:sp>
        <p:nvSpPr>
          <p:cNvPr id="575" name="Google Shape;575;p41">
            <a:extLst>
              <a:ext uri="{FF2B5EF4-FFF2-40B4-BE49-F238E27FC236}">
                <a16:creationId xmlns:a16="http://schemas.microsoft.com/office/drawing/2014/main" id="{E9919070-6FC5-8984-FEBA-F0C63FE22CF2}"/>
              </a:ext>
            </a:extLst>
          </p:cNvPr>
          <p:cNvSpPr txBox="1"/>
          <p:nvPr/>
        </p:nvSpPr>
        <p:spPr>
          <a:xfrm>
            <a:off x="1130668" y="342120"/>
            <a:ext cx="9709610" cy="732247"/>
          </a:xfrm>
          <a:prstGeom prst="rect">
            <a:avLst/>
          </a:prstGeom>
          <a:noFill/>
          <a:ln>
            <a:noFill/>
          </a:ln>
        </p:spPr>
        <p:txBody>
          <a:bodyPr spcFirstLastPara="1" wrap="square" lIns="91426" tIns="45700" rIns="91426" bIns="45700" anchor="ctr" anchorCtr="0">
            <a:noAutofit/>
          </a:bodyPr>
          <a:lstStyle/>
          <a:p>
            <a:pPr algn="ctr">
              <a:lnSpc>
                <a:spcPct val="90000"/>
              </a:lnSpc>
              <a:buClr>
                <a:srgbClr val="C00000"/>
              </a:buClr>
              <a:buSzPts val="3200"/>
            </a:pPr>
            <a:r>
              <a:rPr lang="en-PH" sz="3200" dirty="0">
                <a:solidFill>
                  <a:srgbClr val="00B0F0"/>
                </a:solidFill>
              </a:rPr>
              <a:t>Mayon Volcano</a:t>
            </a:r>
          </a:p>
          <a:p>
            <a:pPr algn="ctr">
              <a:lnSpc>
                <a:spcPct val="90000"/>
              </a:lnSpc>
              <a:buClr>
                <a:srgbClr val="C00000"/>
              </a:buClr>
              <a:buSzPts val="3200"/>
            </a:pPr>
            <a:r>
              <a:rPr lang="en-PH" sz="2000" dirty="0">
                <a:solidFill>
                  <a:srgbClr val="00B0F0"/>
                </a:solidFill>
              </a:rPr>
              <a:t>“When rocks start falling, the volcano starts talking”</a:t>
            </a:r>
            <a:endParaRPr sz="2000" dirty="0">
              <a:solidFill>
                <a:srgbClr val="00B0F0"/>
              </a:solidFill>
              <a:latin typeface="+mj-lt"/>
            </a:endParaRPr>
          </a:p>
        </p:txBody>
      </p:sp>
      <p:pic>
        <p:nvPicPr>
          <p:cNvPr id="578" name="Google Shape;578;p41">
            <a:extLst>
              <a:ext uri="{FF2B5EF4-FFF2-40B4-BE49-F238E27FC236}">
                <a16:creationId xmlns:a16="http://schemas.microsoft.com/office/drawing/2014/main" id="{592D191F-770E-C94A-0CBE-D7291AACA97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609915" y="6314313"/>
            <a:ext cx="2391586" cy="439840"/>
          </a:xfrm>
          <a:prstGeom prst="rect">
            <a:avLst/>
          </a:prstGeom>
          <a:noFill/>
          <a:ln>
            <a:noFill/>
          </a:ln>
        </p:spPr>
      </p:pic>
      <p:pic>
        <p:nvPicPr>
          <p:cNvPr id="2" name="Picture 1">
            <a:extLst>
              <a:ext uri="{FF2B5EF4-FFF2-40B4-BE49-F238E27FC236}">
                <a16:creationId xmlns:a16="http://schemas.microsoft.com/office/drawing/2014/main" id="{FEA993BE-E949-48ED-F80E-3E607F93F36A}"/>
              </a:ext>
            </a:extLst>
          </p:cNvPr>
          <p:cNvPicPr>
            <a:picLocks noChangeAspect="1"/>
          </p:cNvPicPr>
          <p:nvPr/>
        </p:nvPicPr>
        <p:blipFill>
          <a:blip r:embed="rId4"/>
          <a:stretch>
            <a:fillRect/>
          </a:stretch>
        </p:blipFill>
        <p:spPr>
          <a:xfrm>
            <a:off x="1848980" y="1234297"/>
            <a:ext cx="3151699" cy="1975910"/>
          </a:xfrm>
          <a:prstGeom prst="rect">
            <a:avLst/>
          </a:prstGeom>
        </p:spPr>
      </p:pic>
      <p:pic>
        <p:nvPicPr>
          <p:cNvPr id="3" name="Picture 2">
            <a:extLst>
              <a:ext uri="{FF2B5EF4-FFF2-40B4-BE49-F238E27FC236}">
                <a16:creationId xmlns:a16="http://schemas.microsoft.com/office/drawing/2014/main" id="{FD94CA87-F1AD-C685-A68E-8C39BCB19E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89485" y="1449738"/>
            <a:ext cx="6157292" cy="2924851"/>
          </a:xfrm>
          <a:prstGeom prst="rect">
            <a:avLst/>
          </a:prstGeom>
        </p:spPr>
      </p:pic>
      <p:pic>
        <p:nvPicPr>
          <p:cNvPr id="4" name="Picture 3">
            <a:extLst>
              <a:ext uri="{FF2B5EF4-FFF2-40B4-BE49-F238E27FC236}">
                <a16:creationId xmlns:a16="http://schemas.microsoft.com/office/drawing/2014/main" id="{05278A5A-88FF-FA2E-32E1-8431DD85031E}"/>
              </a:ext>
            </a:extLst>
          </p:cNvPr>
          <p:cNvPicPr>
            <a:picLocks noChangeAspect="1"/>
          </p:cNvPicPr>
          <p:nvPr/>
        </p:nvPicPr>
        <p:blipFill>
          <a:blip r:embed="rId6"/>
          <a:stretch>
            <a:fillRect/>
          </a:stretch>
        </p:blipFill>
        <p:spPr>
          <a:xfrm>
            <a:off x="1848979" y="2985918"/>
            <a:ext cx="3151699" cy="1864144"/>
          </a:xfrm>
          <a:prstGeom prst="rect">
            <a:avLst/>
          </a:prstGeom>
        </p:spPr>
      </p:pic>
      <p:pic>
        <p:nvPicPr>
          <p:cNvPr id="5" name="Picture 4">
            <a:extLst>
              <a:ext uri="{FF2B5EF4-FFF2-40B4-BE49-F238E27FC236}">
                <a16:creationId xmlns:a16="http://schemas.microsoft.com/office/drawing/2014/main" id="{809F7627-3D57-722D-02D2-8E135A394AB3}"/>
              </a:ext>
            </a:extLst>
          </p:cNvPr>
          <p:cNvPicPr>
            <a:picLocks noChangeAspect="1"/>
          </p:cNvPicPr>
          <p:nvPr/>
        </p:nvPicPr>
        <p:blipFill>
          <a:blip r:embed="rId7"/>
          <a:stretch>
            <a:fillRect/>
          </a:stretch>
        </p:blipFill>
        <p:spPr>
          <a:xfrm>
            <a:off x="1875483" y="4641381"/>
            <a:ext cx="3186847" cy="1864144"/>
          </a:xfrm>
          <a:prstGeom prst="rect">
            <a:avLst/>
          </a:prstGeom>
        </p:spPr>
      </p:pic>
      <p:sp>
        <p:nvSpPr>
          <p:cNvPr id="6" name="TextBox 5">
            <a:extLst>
              <a:ext uri="{FF2B5EF4-FFF2-40B4-BE49-F238E27FC236}">
                <a16:creationId xmlns:a16="http://schemas.microsoft.com/office/drawing/2014/main" id="{FFB76F79-411E-834E-DEC5-D47D5A2A8A88}"/>
              </a:ext>
            </a:extLst>
          </p:cNvPr>
          <p:cNvSpPr txBox="1"/>
          <p:nvPr/>
        </p:nvSpPr>
        <p:spPr>
          <a:xfrm>
            <a:off x="5632775" y="4534100"/>
            <a:ext cx="3378704" cy="1815882"/>
          </a:xfrm>
          <a:prstGeom prst="rect">
            <a:avLst/>
          </a:prstGeom>
          <a:noFill/>
        </p:spPr>
        <p:txBody>
          <a:bodyPr wrap="square" rtlCol="0">
            <a:spAutoFit/>
          </a:bodyPr>
          <a:lstStyle/>
          <a:p>
            <a:r>
              <a:rPr lang="en-PH" b="1" dirty="0"/>
              <a:t>Rockfall energy/frequency characterization</a:t>
            </a:r>
          </a:p>
          <a:p>
            <a:r>
              <a:rPr lang="en-PH" dirty="0"/>
              <a:t>For future study/</a:t>
            </a:r>
            <a:r>
              <a:rPr lang="en-PH" dirty="0" err="1"/>
              <a:t>ies</a:t>
            </a:r>
            <a:r>
              <a:rPr lang="en-PH" dirty="0"/>
              <a:t>: </a:t>
            </a:r>
          </a:p>
          <a:p>
            <a:pPr marL="285750" indent="-285750">
              <a:buFont typeface="Arial" panose="020B0604020202020204" pitchFamily="34" charset="0"/>
              <a:buChar char="•"/>
            </a:pPr>
            <a:r>
              <a:rPr lang="en-PH" dirty="0"/>
              <a:t>proportion of large vs small rockfalls</a:t>
            </a:r>
          </a:p>
          <a:p>
            <a:pPr marL="285750" indent="-285750">
              <a:buFont typeface="Arial" panose="020B0604020202020204" pitchFamily="34" charset="0"/>
              <a:buChar char="•"/>
            </a:pPr>
            <a:r>
              <a:rPr lang="en-PH" dirty="0"/>
              <a:t>energy trends</a:t>
            </a:r>
          </a:p>
          <a:p>
            <a:pPr marL="285750" indent="-285750">
              <a:buFont typeface="Arial" panose="020B0604020202020204" pitchFamily="34" charset="0"/>
              <a:buChar char="•"/>
            </a:pPr>
            <a:r>
              <a:rPr lang="en-PH" dirty="0"/>
              <a:t>time-of-day clustering</a:t>
            </a:r>
          </a:p>
          <a:p>
            <a:pPr marL="285750" indent="-285750">
              <a:buFont typeface="Arial" panose="020B0604020202020204" pitchFamily="34" charset="0"/>
              <a:buChar char="•"/>
            </a:pPr>
            <a:r>
              <a:rPr lang="en-PH" dirty="0"/>
              <a:t>spectral changes</a:t>
            </a:r>
          </a:p>
          <a:p>
            <a:endParaRPr lang="en-US" dirty="0"/>
          </a:p>
        </p:txBody>
      </p:sp>
      <p:sp>
        <p:nvSpPr>
          <p:cNvPr id="9" name="TextBox 8">
            <a:extLst>
              <a:ext uri="{FF2B5EF4-FFF2-40B4-BE49-F238E27FC236}">
                <a16:creationId xmlns:a16="http://schemas.microsoft.com/office/drawing/2014/main" id="{30B3A6AB-E16B-617D-31B6-96EB845234E0}"/>
              </a:ext>
            </a:extLst>
          </p:cNvPr>
          <p:cNvSpPr txBox="1"/>
          <p:nvPr/>
        </p:nvSpPr>
        <p:spPr>
          <a:xfrm>
            <a:off x="9026795" y="4641381"/>
            <a:ext cx="2810385" cy="738664"/>
          </a:xfrm>
          <a:prstGeom prst="rect">
            <a:avLst/>
          </a:prstGeom>
          <a:noFill/>
        </p:spPr>
        <p:txBody>
          <a:bodyPr wrap="none" rtlCol="0">
            <a:spAutoFit/>
          </a:bodyPr>
          <a:lstStyle/>
          <a:p>
            <a:r>
              <a:rPr lang="en-PH" b="1" dirty="0"/>
              <a:t>Evaluate whether rockfalls are</a:t>
            </a:r>
            <a:r>
              <a:rPr lang="en-PH" dirty="0"/>
              <a:t>:</a:t>
            </a:r>
          </a:p>
          <a:p>
            <a:pPr marL="285750" indent="-285750">
              <a:buFont typeface="Arial" panose="020B0604020202020204" pitchFamily="34" charset="0"/>
              <a:buChar char="•"/>
            </a:pPr>
            <a:r>
              <a:rPr lang="en-PH" dirty="0"/>
              <a:t>Random </a:t>
            </a:r>
          </a:p>
          <a:p>
            <a:pPr marL="285750" indent="-285750">
              <a:buFont typeface="Arial" panose="020B0604020202020204" pitchFamily="34" charset="0"/>
              <a:buChar char="•"/>
            </a:pPr>
            <a:r>
              <a:rPr lang="en-PH" dirty="0"/>
              <a:t>correlated with micro LPs</a:t>
            </a:r>
          </a:p>
        </p:txBody>
      </p:sp>
    </p:spTree>
    <p:extLst>
      <p:ext uri="{BB962C8B-B14F-4D97-AF65-F5344CB8AC3E}">
        <p14:creationId xmlns:p14="http://schemas.microsoft.com/office/powerpoint/2010/main" val="1222631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pic>
        <p:nvPicPr>
          <p:cNvPr id="4" name="Picture 3" descr="A smoke coming out of a crater&#10;&#10;Description automatically generated">
            <a:extLst>
              <a:ext uri="{FF2B5EF4-FFF2-40B4-BE49-F238E27FC236}">
                <a16:creationId xmlns:a16="http://schemas.microsoft.com/office/drawing/2014/main" id="{8815D0B9-0DE5-8453-D616-1671F4687939}"/>
              </a:ext>
            </a:extLst>
          </p:cNvPr>
          <p:cNvPicPr>
            <a:picLocks noChangeAspect="1"/>
          </p:cNvPicPr>
          <p:nvPr/>
        </p:nvPicPr>
        <p:blipFill>
          <a:blip r:embed="rId3"/>
          <a:stretch>
            <a:fillRect/>
          </a:stretch>
        </p:blipFill>
        <p:spPr>
          <a:xfrm>
            <a:off x="0" y="2"/>
            <a:ext cx="12192000" cy="6858000"/>
          </a:xfrm>
          <a:prstGeom prst="rect">
            <a:avLst/>
          </a:prstGeom>
        </p:spPr>
      </p:pic>
      <p:sp>
        <p:nvSpPr>
          <p:cNvPr id="1256" name="Google Shape;1256;p84"/>
          <p:cNvSpPr txBox="1">
            <a:spLocks noGrp="1"/>
          </p:cNvSpPr>
          <p:nvPr>
            <p:ph type="subTitle" idx="1"/>
          </p:nvPr>
        </p:nvSpPr>
        <p:spPr>
          <a:xfrm>
            <a:off x="7437360" y="5159356"/>
            <a:ext cx="4754640" cy="1790846"/>
          </a:xfrm>
          <a:prstGeom prst="rect">
            <a:avLst/>
          </a:prstGeom>
          <a:noFill/>
          <a:ln>
            <a:noFill/>
          </a:ln>
          <a:effectLst>
            <a:outerShdw blurRad="50800" dist="38100" dir="5400000" algn="t" rotWithShape="0">
              <a:srgbClr val="000000">
                <a:alpha val="40000"/>
              </a:srgbClr>
            </a:outerShdw>
          </a:effectLst>
        </p:spPr>
        <p:txBody>
          <a:bodyPr spcFirstLastPara="1" wrap="square" lIns="121900" tIns="121900" rIns="121900" bIns="121900" anchor="ctr" anchorCtr="0">
            <a:noAutofit/>
          </a:bodyPr>
          <a:lstStyle/>
          <a:p>
            <a:pPr marL="0" indent="0" algn="l">
              <a:buClr>
                <a:schemeClr val="lt1"/>
              </a:buClr>
              <a:buSzPts val="1100"/>
            </a:pPr>
            <a:r>
              <a:rPr lang="en-US" sz="3200" b="1" dirty="0">
                <a:solidFill>
                  <a:schemeClr val="bg1"/>
                </a:solidFill>
                <a:latin typeface="Arial"/>
                <a:ea typeface="Arial"/>
                <a:cs typeface="Arial"/>
                <a:sym typeface="Arial"/>
              </a:rPr>
              <a:t>VMEPD:</a:t>
            </a:r>
            <a:endParaRPr dirty="0">
              <a:solidFill>
                <a:schemeClr val="bg1"/>
              </a:solidFill>
            </a:endParaRPr>
          </a:p>
          <a:p>
            <a:pPr marL="0" indent="0" algn="l">
              <a:buClr>
                <a:schemeClr val="lt1"/>
              </a:buClr>
              <a:buSzPts val="1100"/>
            </a:pPr>
            <a:r>
              <a:rPr lang="en-US" sz="2000" dirty="0" err="1">
                <a:solidFill>
                  <a:schemeClr val="bg1"/>
                </a:solidFill>
                <a:latin typeface="Arial"/>
                <a:ea typeface="Arial"/>
                <a:cs typeface="Arial"/>
                <a:sym typeface="Arial"/>
              </a:rPr>
              <a:t>mail.vmepd@phivolcs.dost.gov.ph</a:t>
            </a:r>
            <a:endParaRPr sz="2000" dirty="0">
              <a:solidFill>
                <a:schemeClr val="bg1"/>
              </a:solidFill>
              <a:latin typeface="Arial"/>
              <a:ea typeface="Arial"/>
              <a:cs typeface="Arial"/>
              <a:sym typeface="Arial"/>
            </a:endParaRPr>
          </a:p>
          <a:p>
            <a:pPr marL="0" indent="0" algn="l">
              <a:buClr>
                <a:schemeClr val="lt1"/>
              </a:buClr>
              <a:buSzPts val="1100"/>
            </a:pPr>
            <a:r>
              <a:rPr lang="en-US" sz="2000" dirty="0">
                <a:solidFill>
                  <a:schemeClr val="bg1"/>
                </a:solidFill>
                <a:latin typeface="Arial"/>
                <a:ea typeface="Arial"/>
                <a:cs typeface="Arial"/>
                <a:sym typeface="Arial"/>
              </a:rPr>
              <a:t>https://</a:t>
            </a:r>
            <a:r>
              <a:rPr lang="en-US" sz="2000" dirty="0" err="1">
                <a:solidFill>
                  <a:schemeClr val="bg1"/>
                </a:solidFill>
                <a:latin typeface="Arial"/>
                <a:ea typeface="Arial"/>
                <a:cs typeface="Arial"/>
                <a:sym typeface="Arial"/>
              </a:rPr>
              <a:t>www.phivolcs.dost.gov.ph</a:t>
            </a:r>
            <a:endParaRPr dirty="0">
              <a:solidFill>
                <a:schemeClr val="bg1"/>
              </a:solidFill>
            </a:endParaRPr>
          </a:p>
        </p:txBody>
      </p:sp>
      <p:sp>
        <p:nvSpPr>
          <p:cNvPr id="1257" name="Google Shape;1257;p84"/>
          <p:cNvSpPr txBox="1"/>
          <p:nvPr/>
        </p:nvSpPr>
        <p:spPr>
          <a:xfrm>
            <a:off x="734650" y="1036396"/>
            <a:ext cx="10730523" cy="1698990"/>
          </a:xfrm>
          <a:prstGeom prst="rect">
            <a:avLst/>
          </a:prstGeom>
          <a:noFill/>
          <a:ln>
            <a:noFill/>
          </a:ln>
        </p:spPr>
        <p:txBody>
          <a:bodyPr spcFirstLastPara="1" wrap="square" lIns="0" tIns="0" rIns="0" bIns="0" anchor="ctr" anchorCtr="0">
            <a:normAutofit/>
          </a:bodyPr>
          <a:lstStyle/>
          <a:p>
            <a:pPr algn="ctr">
              <a:lnSpc>
                <a:spcPct val="90000"/>
              </a:lnSpc>
              <a:buClr>
                <a:srgbClr val="C00000"/>
              </a:buClr>
              <a:buSzPts val="5200"/>
            </a:pPr>
            <a:r>
              <a:rPr lang="en-US" sz="4400" b="1" dirty="0">
                <a:solidFill>
                  <a:srgbClr val="C00000"/>
                </a:solidFill>
              </a:rPr>
              <a:t>THANK YOU FOR YOUR ATTENTION</a:t>
            </a:r>
            <a:endParaRPr sz="4400" dirty="0">
              <a:solidFill>
                <a:srgbClr val="C00000"/>
              </a:solidFill>
              <a:latin typeface="Calibri"/>
              <a:ea typeface="Calibri"/>
              <a:cs typeface="Calibri"/>
              <a:sym typeface="Calibri"/>
            </a:endParaRPr>
          </a:p>
        </p:txBody>
      </p:sp>
      <p:cxnSp>
        <p:nvCxnSpPr>
          <p:cNvPr id="1258" name="Google Shape;1258;p84"/>
          <p:cNvCxnSpPr/>
          <p:nvPr/>
        </p:nvCxnSpPr>
        <p:spPr>
          <a:xfrm>
            <a:off x="93780" y="2228164"/>
            <a:ext cx="11947657" cy="0"/>
          </a:xfrm>
          <a:prstGeom prst="straightConnector1">
            <a:avLst/>
          </a:prstGeom>
          <a:noFill/>
          <a:ln w="19050" cap="flat" cmpd="sng">
            <a:solidFill>
              <a:srgbClr val="C00000"/>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258"/>
                                        </p:tgtEl>
                                        <p:attrNameLst>
                                          <p:attrName>style.visibility</p:attrName>
                                        </p:attrNameLst>
                                      </p:cBhvr>
                                      <p:to>
                                        <p:strVal val="visible"/>
                                      </p:to>
                                    </p:set>
                                    <p:animEffect transition="in" filter="fade">
                                      <p:cBhvr>
                                        <p:cTn id="7" dur="500"/>
                                        <p:tgtEl>
                                          <p:spTgt spid="1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D1411C62-6667-5BA5-F967-1C37DE472783}"/>
            </a:ext>
          </a:extLst>
        </p:cNvPr>
        <p:cNvGrpSpPr/>
        <p:nvPr/>
      </p:nvGrpSpPr>
      <p:grpSpPr>
        <a:xfrm>
          <a:off x="0" y="0"/>
          <a:ext cx="0" cy="0"/>
          <a:chOff x="0" y="0"/>
          <a:chExt cx="0" cy="0"/>
        </a:xfrm>
      </p:grpSpPr>
      <p:pic>
        <p:nvPicPr>
          <p:cNvPr id="282" name="Google Shape;282;p19">
            <a:extLst>
              <a:ext uri="{FF2B5EF4-FFF2-40B4-BE49-F238E27FC236}">
                <a16:creationId xmlns:a16="http://schemas.microsoft.com/office/drawing/2014/main" id="{85273122-4396-961B-DA70-35D67C32F30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373" y="6205457"/>
            <a:ext cx="2841016" cy="559492"/>
          </a:xfrm>
          <a:prstGeom prst="rect">
            <a:avLst/>
          </a:prstGeom>
          <a:noFill/>
          <a:ln>
            <a:noFill/>
          </a:ln>
        </p:spPr>
      </p:pic>
      <p:sp>
        <p:nvSpPr>
          <p:cNvPr id="2" name="Title 1">
            <a:extLst>
              <a:ext uri="{FF2B5EF4-FFF2-40B4-BE49-F238E27FC236}">
                <a16:creationId xmlns:a16="http://schemas.microsoft.com/office/drawing/2014/main" id="{B95387FC-A562-FBE3-C135-B26621257A61}"/>
              </a:ext>
            </a:extLst>
          </p:cNvPr>
          <p:cNvSpPr txBox="1">
            <a:spLocks/>
          </p:cNvSpPr>
          <p:nvPr/>
        </p:nvSpPr>
        <p:spPr>
          <a:xfrm>
            <a:off x="457199" y="377906"/>
            <a:ext cx="11104179" cy="114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a:lstStyle>
          <a:p>
            <a:pPr algn="ctr"/>
            <a:r>
              <a:rPr lang="en-PH" sz="5400" dirty="0">
                <a:solidFill>
                  <a:srgbClr val="00B0F0"/>
                </a:solidFill>
              </a:rPr>
              <a:t>Motivation</a:t>
            </a:r>
          </a:p>
        </p:txBody>
      </p:sp>
      <p:sp>
        <p:nvSpPr>
          <p:cNvPr id="3" name="Content Placeholder 2">
            <a:extLst>
              <a:ext uri="{FF2B5EF4-FFF2-40B4-BE49-F238E27FC236}">
                <a16:creationId xmlns:a16="http://schemas.microsoft.com/office/drawing/2014/main" id="{EEC3287A-8D3A-85B1-E6FF-B71309CAFBA9}"/>
              </a:ext>
            </a:extLst>
          </p:cNvPr>
          <p:cNvSpPr txBox="1">
            <a:spLocks/>
          </p:cNvSpPr>
          <p:nvPr/>
        </p:nvSpPr>
        <p:spPr>
          <a:xfrm>
            <a:off x="630622" y="1166018"/>
            <a:ext cx="11377448" cy="45259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a:lstStyle>
          <a:p>
            <a:endParaRPr lang="en-PH" sz="3600" dirty="0">
              <a:solidFill>
                <a:srgbClr val="00B0F0"/>
              </a:solidFill>
            </a:endParaRPr>
          </a:p>
          <a:p>
            <a:r>
              <a:rPr lang="en-PH" sz="3600" dirty="0">
                <a:solidFill>
                  <a:srgbClr val="00B0F0"/>
                </a:solidFill>
              </a:rPr>
              <a:t>•</a:t>
            </a:r>
            <a:r>
              <a:rPr lang="en-PH" sz="4000" dirty="0">
                <a:solidFill>
                  <a:srgbClr val="00B0F0"/>
                </a:solidFill>
              </a:rPr>
              <a:t>Volcanoes in the Philippines erupt frequently, but with different styles of precursors.</a:t>
            </a:r>
            <a:endParaRPr lang="en-PH" sz="3600" dirty="0">
              <a:solidFill>
                <a:srgbClr val="00B0F0"/>
              </a:solidFill>
            </a:endParaRPr>
          </a:p>
          <a:p>
            <a:r>
              <a:rPr lang="en-PH" sz="3600" dirty="0">
                <a:solidFill>
                  <a:srgbClr val="00B0F0"/>
                </a:solidFill>
              </a:rPr>
              <a:t>• From waveform to warning, making every signal count.</a:t>
            </a:r>
          </a:p>
        </p:txBody>
      </p:sp>
    </p:spTree>
    <p:extLst>
      <p:ext uri="{BB962C8B-B14F-4D97-AF65-F5344CB8AC3E}">
        <p14:creationId xmlns:p14="http://schemas.microsoft.com/office/powerpoint/2010/main" val="3330654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Global Volcanism Program | Kanlaon">
            <a:extLst>
              <a:ext uri="{FF2B5EF4-FFF2-40B4-BE49-F238E27FC236}">
                <a16:creationId xmlns:a16="http://schemas.microsoft.com/office/drawing/2014/main" id="{45A245DA-E677-E03D-32F1-438811AED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070" y="3943431"/>
            <a:ext cx="4371854" cy="29145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EF5852-D8E6-E1A3-BF64-F2E595A52D88}"/>
              </a:ext>
            </a:extLst>
          </p:cNvPr>
          <p:cNvSpPr>
            <a:spLocks noGrp="1"/>
          </p:cNvSpPr>
          <p:nvPr>
            <p:ph type="title"/>
          </p:nvPr>
        </p:nvSpPr>
        <p:spPr>
          <a:xfrm>
            <a:off x="456236" y="4965110"/>
            <a:ext cx="6314954" cy="1173700"/>
          </a:xfrm>
        </p:spPr>
        <p:txBody>
          <a:bodyPr anchor="t">
            <a:noAutofit/>
          </a:bodyPr>
          <a:lstStyle/>
          <a:p>
            <a:r>
              <a:rPr lang="en-US" sz="6600" b="1" dirty="0" err="1">
                <a:solidFill>
                  <a:srgbClr val="00B0F0"/>
                </a:solidFill>
                <a:latin typeface="Bebas Neue" panose="020B0606020202050201" pitchFamily="34" charset="77"/>
              </a:rPr>
              <a:t>Bulkang</a:t>
            </a:r>
            <a:r>
              <a:rPr lang="en-US" sz="6600" b="1" dirty="0">
                <a:solidFill>
                  <a:srgbClr val="00B0F0"/>
                </a:solidFill>
                <a:latin typeface="Bebas Neue" panose="020B0606020202050201" pitchFamily="34" charset="77"/>
              </a:rPr>
              <a:t> </a:t>
            </a:r>
            <a:r>
              <a:rPr lang="en-US" sz="6600" b="1" dirty="0" err="1">
                <a:solidFill>
                  <a:srgbClr val="00B0F0"/>
                </a:solidFill>
                <a:latin typeface="Bebas Neue" panose="020B0606020202050201" pitchFamily="34" charset="77"/>
              </a:rPr>
              <a:t>KanlaoN</a:t>
            </a:r>
            <a:endParaRPr lang="en-US" sz="6600" b="1" dirty="0">
              <a:solidFill>
                <a:srgbClr val="00B0F0"/>
              </a:solidFill>
              <a:latin typeface="Bebas Neue" panose="020B0606020202050201" pitchFamily="34" charset="77"/>
            </a:endParaRPr>
          </a:p>
        </p:txBody>
      </p:sp>
      <p:pic>
        <p:nvPicPr>
          <p:cNvPr id="1028" name="Picture 4" descr="A mountain with smoke coming out of it&#10;&#10;Description automatically generated with low confidence">
            <a:extLst>
              <a:ext uri="{FF2B5EF4-FFF2-40B4-BE49-F238E27FC236}">
                <a16:creationId xmlns:a16="http://schemas.microsoft.com/office/drawing/2014/main" id="{ADAA10EA-3C25-DDB2-997B-5183B427BB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92" b="1"/>
          <a:stretch/>
        </p:blipFill>
        <p:spPr bwMode="auto">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Lst>
        </p:spPr>
      </p:pic>
      <p:pic>
        <p:nvPicPr>
          <p:cNvPr id="6" name="Content Placeholder 4" descr="A picture containing text, screenshot, map&#10;&#10;Description automatically generated">
            <a:extLst>
              <a:ext uri="{FF2B5EF4-FFF2-40B4-BE49-F238E27FC236}">
                <a16:creationId xmlns:a16="http://schemas.microsoft.com/office/drawing/2014/main" id="{6A0EEB7C-8CF1-FB2B-D2D5-992AA2E0142F}"/>
              </a:ext>
            </a:extLst>
          </p:cNvPr>
          <p:cNvPicPr>
            <a:picLocks noChangeAspect="1"/>
          </p:cNvPicPr>
          <p:nvPr/>
        </p:nvPicPr>
        <p:blipFill rotWithShape="1">
          <a:blip r:embed="rId5"/>
          <a:srcRect t="67" b="1"/>
          <a:stretch/>
        </p:blipFill>
        <p:spPr>
          <a:xfrm>
            <a:off x="6000755" y="-1"/>
            <a:ext cx="6191239" cy="4377350"/>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pic>
        <p:nvPicPr>
          <p:cNvPr id="3" name="Picture 2">
            <a:extLst>
              <a:ext uri="{FF2B5EF4-FFF2-40B4-BE49-F238E27FC236}">
                <a16:creationId xmlns:a16="http://schemas.microsoft.com/office/drawing/2014/main" id="{007D074B-5655-4598-6ED7-719A82B66A42}"/>
              </a:ext>
            </a:extLst>
          </p:cNvPr>
          <p:cNvPicPr>
            <a:picLocks noChangeAspect="1"/>
          </p:cNvPicPr>
          <p:nvPr/>
        </p:nvPicPr>
        <p:blipFill>
          <a:blip r:embed="rId6"/>
          <a:stretch>
            <a:fillRect/>
          </a:stretch>
        </p:blipFill>
        <p:spPr>
          <a:xfrm>
            <a:off x="10246804" y="4258409"/>
            <a:ext cx="1945190" cy="2587103"/>
          </a:xfrm>
          <a:prstGeom prst="rect">
            <a:avLst/>
          </a:prstGeom>
        </p:spPr>
      </p:pic>
    </p:spTree>
    <p:extLst>
      <p:ext uri="{BB962C8B-B14F-4D97-AF65-F5344CB8AC3E}">
        <p14:creationId xmlns:p14="http://schemas.microsoft.com/office/powerpoint/2010/main" val="3629414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cxnSp>
        <p:nvCxnSpPr>
          <p:cNvPr id="574" name="Google Shape;574;p41"/>
          <p:cNvCxnSpPr/>
          <p:nvPr/>
        </p:nvCxnSpPr>
        <p:spPr>
          <a:xfrm>
            <a:off x="123189" y="1154347"/>
            <a:ext cx="11947657" cy="0"/>
          </a:xfrm>
          <a:prstGeom prst="straightConnector1">
            <a:avLst/>
          </a:prstGeom>
          <a:noFill/>
          <a:ln w="19050" cap="flat" cmpd="sng">
            <a:solidFill>
              <a:srgbClr val="C00000"/>
            </a:solidFill>
            <a:prstDash val="solid"/>
            <a:miter lim="800000"/>
            <a:headEnd type="none" w="sm" len="sm"/>
            <a:tailEnd type="none" w="sm" len="sm"/>
          </a:ln>
        </p:spPr>
      </p:cxnSp>
      <p:sp>
        <p:nvSpPr>
          <p:cNvPr id="575" name="Google Shape;575;p41"/>
          <p:cNvSpPr txBox="1"/>
          <p:nvPr/>
        </p:nvSpPr>
        <p:spPr>
          <a:xfrm>
            <a:off x="1528233" y="341580"/>
            <a:ext cx="9135534" cy="592050"/>
          </a:xfrm>
          <a:prstGeom prst="rect">
            <a:avLst/>
          </a:prstGeom>
          <a:noFill/>
          <a:ln>
            <a:noFill/>
          </a:ln>
        </p:spPr>
        <p:txBody>
          <a:bodyPr spcFirstLastPara="1" wrap="square" lIns="91426" tIns="45700" rIns="91426" bIns="45700" anchor="ctr" anchorCtr="0">
            <a:noAutofit/>
          </a:bodyPr>
          <a:lstStyle/>
          <a:p>
            <a:pPr algn="ctr">
              <a:lnSpc>
                <a:spcPct val="90000"/>
              </a:lnSpc>
              <a:buClr>
                <a:srgbClr val="C00000"/>
              </a:buClr>
              <a:buSzPts val="3200"/>
            </a:pPr>
            <a:r>
              <a:rPr lang="en-PH" sz="3200" dirty="0" err="1">
                <a:solidFill>
                  <a:srgbClr val="00B0F0"/>
                </a:solidFill>
              </a:rPr>
              <a:t>Kanlaon</a:t>
            </a:r>
            <a:r>
              <a:rPr lang="en-PH" sz="3200" dirty="0">
                <a:solidFill>
                  <a:srgbClr val="00B0F0"/>
                </a:solidFill>
              </a:rPr>
              <a:t> Volcano</a:t>
            </a:r>
          </a:p>
          <a:p>
            <a:pPr algn="ctr">
              <a:lnSpc>
                <a:spcPct val="90000"/>
              </a:lnSpc>
              <a:buClr>
                <a:srgbClr val="C00000"/>
              </a:buClr>
              <a:buSzPts val="3200"/>
            </a:pPr>
            <a:r>
              <a:rPr lang="en-PH" sz="2000" dirty="0">
                <a:solidFill>
                  <a:srgbClr val="00B0F0"/>
                </a:solidFill>
              </a:rPr>
              <a:t>From DLPs to “Missing VTs”: New Seismic Perspectives on </a:t>
            </a:r>
            <a:r>
              <a:rPr lang="en-PH" sz="2000" dirty="0" err="1">
                <a:solidFill>
                  <a:srgbClr val="00B0F0"/>
                </a:solidFill>
              </a:rPr>
              <a:t>Kanlaon’s</a:t>
            </a:r>
            <a:r>
              <a:rPr lang="en-PH" sz="2000" dirty="0">
                <a:solidFill>
                  <a:srgbClr val="00B0F0"/>
                </a:solidFill>
              </a:rPr>
              <a:t> Recent Unrest</a:t>
            </a:r>
            <a:endParaRPr sz="2000" dirty="0">
              <a:solidFill>
                <a:srgbClr val="00B0F0"/>
              </a:solidFill>
              <a:latin typeface="+mj-lt"/>
            </a:endParaRPr>
          </a:p>
        </p:txBody>
      </p:sp>
      <p:pic>
        <p:nvPicPr>
          <p:cNvPr id="578" name="Google Shape;578;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609915" y="6314313"/>
            <a:ext cx="2391586" cy="439840"/>
          </a:xfrm>
          <a:prstGeom prst="rect">
            <a:avLst/>
          </a:prstGeom>
          <a:noFill/>
          <a:ln>
            <a:noFill/>
          </a:ln>
        </p:spPr>
      </p:pic>
      <p:pic>
        <p:nvPicPr>
          <p:cNvPr id="7" name="Picture 6">
            <a:extLst>
              <a:ext uri="{FF2B5EF4-FFF2-40B4-BE49-F238E27FC236}">
                <a16:creationId xmlns:a16="http://schemas.microsoft.com/office/drawing/2014/main" id="{EE6EFF46-506D-403D-DDAB-F7166E3DC8C4}"/>
              </a:ext>
            </a:extLst>
          </p:cNvPr>
          <p:cNvPicPr>
            <a:picLocks noChangeAspect="1"/>
          </p:cNvPicPr>
          <p:nvPr/>
        </p:nvPicPr>
        <p:blipFill>
          <a:blip r:embed="rId4"/>
          <a:stretch>
            <a:fillRect/>
          </a:stretch>
        </p:blipFill>
        <p:spPr>
          <a:xfrm>
            <a:off x="260931" y="1299500"/>
            <a:ext cx="8719135" cy="4306157"/>
          </a:xfrm>
          <a:prstGeom prst="rect">
            <a:avLst/>
          </a:prstGeom>
        </p:spPr>
      </p:pic>
      <p:sp>
        <p:nvSpPr>
          <p:cNvPr id="8" name="TextBox 7">
            <a:extLst>
              <a:ext uri="{FF2B5EF4-FFF2-40B4-BE49-F238E27FC236}">
                <a16:creationId xmlns:a16="http://schemas.microsoft.com/office/drawing/2014/main" id="{CABDBB87-D0A7-4117-E106-2F2D5615EE07}"/>
              </a:ext>
            </a:extLst>
          </p:cNvPr>
          <p:cNvSpPr txBox="1"/>
          <p:nvPr/>
        </p:nvSpPr>
        <p:spPr>
          <a:xfrm>
            <a:off x="441554" y="5558500"/>
            <a:ext cx="7605257" cy="738664"/>
          </a:xfrm>
          <a:prstGeom prst="rect">
            <a:avLst/>
          </a:prstGeom>
          <a:noFill/>
        </p:spPr>
        <p:txBody>
          <a:bodyPr wrap="square" rtlCol="0">
            <a:spAutoFit/>
          </a:bodyPr>
          <a:lstStyle/>
          <a:p>
            <a:r>
              <a:rPr lang="en-PH" dirty="0"/>
              <a:t>Long-term seismic evolution at </a:t>
            </a:r>
            <a:r>
              <a:rPr lang="en-PH" dirty="0" err="1"/>
              <a:t>Kanlaon</a:t>
            </a:r>
            <a:r>
              <a:rPr lang="en-PH" dirty="0"/>
              <a:t> shows a progression from deep fluid-driven events (DLPs) to persistent brittle failure (VTs), with each eruptive episode preceded by increased LP and VT activity.</a:t>
            </a:r>
            <a:endParaRPr lang="en-US" dirty="0"/>
          </a:p>
        </p:txBody>
      </p:sp>
      <p:pic>
        <p:nvPicPr>
          <p:cNvPr id="9" name="Picture 8">
            <a:extLst>
              <a:ext uri="{FF2B5EF4-FFF2-40B4-BE49-F238E27FC236}">
                <a16:creationId xmlns:a16="http://schemas.microsoft.com/office/drawing/2014/main" id="{A3D16202-79F7-A5BC-27C2-584315FEBA0C}"/>
              </a:ext>
            </a:extLst>
          </p:cNvPr>
          <p:cNvPicPr>
            <a:picLocks noChangeAspect="1"/>
          </p:cNvPicPr>
          <p:nvPr/>
        </p:nvPicPr>
        <p:blipFill>
          <a:blip r:embed="rId5"/>
          <a:stretch>
            <a:fillRect/>
          </a:stretch>
        </p:blipFill>
        <p:spPr>
          <a:xfrm>
            <a:off x="8222746" y="2846261"/>
            <a:ext cx="3848100" cy="2070100"/>
          </a:xfrm>
          <a:prstGeom prst="rect">
            <a:avLst/>
          </a:prstGeom>
        </p:spPr>
      </p:pic>
    </p:spTree>
    <p:extLst>
      <p:ext uri="{BB962C8B-B14F-4D97-AF65-F5344CB8AC3E}">
        <p14:creationId xmlns:p14="http://schemas.microsoft.com/office/powerpoint/2010/main" val="2456213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5515B9C7-01D5-CA7F-7BB8-B0E68B32D487}"/>
            </a:ext>
          </a:extLst>
        </p:cNvPr>
        <p:cNvGrpSpPr/>
        <p:nvPr/>
      </p:nvGrpSpPr>
      <p:grpSpPr>
        <a:xfrm>
          <a:off x="0" y="0"/>
          <a:ext cx="0" cy="0"/>
          <a:chOff x="0" y="0"/>
          <a:chExt cx="0" cy="0"/>
        </a:xfrm>
      </p:grpSpPr>
      <p:cxnSp>
        <p:nvCxnSpPr>
          <p:cNvPr id="574" name="Google Shape;574;p41">
            <a:extLst>
              <a:ext uri="{FF2B5EF4-FFF2-40B4-BE49-F238E27FC236}">
                <a16:creationId xmlns:a16="http://schemas.microsoft.com/office/drawing/2014/main" id="{0023BB3A-60CB-7F60-CF3A-C79DEDBE77E0}"/>
              </a:ext>
            </a:extLst>
          </p:cNvPr>
          <p:cNvCxnSpPr/>
          <p:nvPr/>
        </p:nvCxnSpPr>
        <p:spPr>
          <a:xfrm>
            <a:off x="123189" y="1043507"/>
            <a:ext cx="11947657" cy="0"/>
          </a:xfrm>
          <a:prstGeom prst="straightConnector1">
            <a:avLst/>
          </a:prstGeom>
          <a:noFill/>
          <a:ln w="19050" cap="flat" cmpd="sng">
            <a:solidFill>
              <a:srgbClr val="C00000"/>
            </a:solidFill>
            <a:prstDash val="solid"/>
            <a:miter lim="800000"/>
            <a:headEnd type="none" w="sm" len="sm"/>
            <a:tailEnd type="none" w="sm" len="sm"/>
          </a:ln>
        </p:spPr>
      </p:cxnSp>
      <p:sp>
        <p:nvSpPr>
          <p:cNvPr id="575" name="Google Shape;575;p41">
            <a:extLst>
              <a:ext uri="{FF2B5EF4-FFF2-40B4-BE49-F238E27FC236}">
                <a16:creationId xmlns:a16="http://schemas.microsoft.com/office/drawing/2014/main" id="{0CF56C9B-A32E-77B5-0240-BBFE6271F10D}"/>
              </a:ext>
            </a:extLst>
          </p:cNvPr>
          <p:cNvSpPr txBox="1"/>
          <p:nvPr/>
        </p:nvSpPr>
        <p:spPr>
          <a:xfrm>
            <a:off x="1011384" y="203033"/>
            <a:ext cx="9832494" cy="592050"/>
          </a:xfrm>
          <a:prstGeom prst="rect">
            <a:avLst/>
          </a:prstGeom>
          <a:noFill/>
          <a:ln>
            <a:noFill/>
          </a:ln>
        </p:spPr>
        <p:txBody>
          <a:bodyPr spcFirstLastPara="1" wrap="square" lIns="91426" tIns="45700" rIns="91426" bIns="45700" anchor="ctr" anchorCtr="0">
            <a:noAutofit/>
          </a:bodyPr>
          <a:lstStyle/>
          <a:p>
            <a:pPr algn="ctr">
              <a:lnSpc>
                <a:spcPct val="90000"/>
              </a:lnSpc>
              <a:buClr>
                <a:srgbClr val="C00000"/>
              </a:buClr>
              <a:buSzPts val="3200"/>
            </a:pPr>
            <a:r>
              <a:rPr lang="en-PH" sz="3200" dirty="0" err="1">
                <a:solidFill>
                  <a:srgbClr val="00B0F0"/>
                </a:solidFill>
              </a:rPr>
              <a:t>Kanlaon</a:t>
            </a:r>
            <a:r>
              <a:rPr lang="en-PH" sz="3200" dirty="0">
                <a:solidFill>
                  <a:srgbClr val="00B0F0"/>
                </a:solidFill>
              </a:rPr>
              <a:t> Volcano</a:t>
            </a:r>
          </a:p>
          <a:p>
            <a:pPr algn="ctr">
              <a:lnSpc>
                <a:spcPct val="90000"/>
              </a:lnSpc>
              <a:buClr>
                <a:srgbClr val="C00000"/>
              </a:buClr>
              <a:buSzPts val="3200"/>
            </a:pPr>
            <a:r>
              <a:rPr lang="en-PH" sz="2000" dirty="0">
                <a:solidFill>
                  <a:srgbClr val="00B0F0"/>
                </a:solidFill>
              </a:rPr>
              <a:t>From DLPs to “Missing VTs”: New Seismic Perspectives on </a:t>
            </a:r>
            <a:r>
              <a:rPr lang="en-PH" sz="2000" dirty="0" err="1">
                <a:solidFill>
                  <a:srgbClr val="00B0F0"/>
                </a:solidFill>
              </a:rPr>
              <a:t>Kanlaon’s</a:t>
            </a:r>
            <a:r>
              <a:rPr lang="en-PH" sz="2000" dirty="0">
                <a:solidFill>
                  <a:srgbClr val="00B0F0"/>
                </a:solidFill>
              </a:rPr>
              <a:t> Recent Unrest</a:t>
            </a:r>
            <a:endParaRPr sz="2000" dirty="0">
              <a:solidFill>
                <a:srgbClr val="00B0F0"/>
              </a:solidFill>
              <a:latin typeface="+mj-lt"/>
            </a:endParaRPr>
          </a:p>
        </p:txBody>
      </p:sp>
      <p:pic>
        <p:nvPicPr>
          <p:cNvPr id="578" name="Google Shape;578;p41">
            <a:extLst>
              <a:ext uri="{FF2B5EF4-FFF2-40B4-BE49-F238E27FC236}">
                <a16:creationId xmlns:a16="http://schemas.microsoft.com/office/drawing/2014/main" id="{536D152F-E4C0-6046-A103-EF1448B6D87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609915" y="6314313"/>
            <a:ext cx="2391586" cy="439840"/>
          </a:xfrm>
          <a:prstGeom prst="rect">
            <a:avLst/>
          </a:prstGeom>
          <a:noFill/>
          <a:ln>
            <a:noFill/>
          </a:ln>
        </p:spPr>
      </p:pic>
      <p:pic>
        <p:nvPicPr>
          <p:cNvPr id="2" name="Picture 1">
            <a:extLst>
              <a:ext uri="{FF2B5EF4-FFF2-40B4-BE49-F238E27FC236}">
                <a16:creationId xmlns:a16="http://schemas.microsoft.com/office/drawing/2014/main" id="{736B5D62-4FB2-5839-D1BA-049F88660423}"/>
              </a:ext>
            </a:extLst>
          </p:cNvPr>
          <p:cNvPicPr>
            <a:picLocks noChangeAspect="1"/>
          </p:cNvPicPr>
          <p:nvPr/>
        </p:nvPicPr>
        <p:blipFill>
          <a:blip r:embed="rId4"/>
          <a:stretch>
            <a:fillRect/>
          </a:stretch>
        </p:blipFill>
        <p:spPr>
          <a:xfrm>
            <a:off x="367145" y="1061926"/>
            <a:ext cx="7772400" cy="1519880"/>
          </a:xfrm>
          <a:prstGeom prst="rect">
            <a:avLst/>
          </a:prstGeom>
        </p:spPr>
      </p:pic>
      <p:pic>
        <p:nvPicPr>
          <p:cNvPr id="3" name="Picture 2">
            <a:extLst>
              <a:ext uri="{FF2B5EF4-FFF2-40B4-BE49-F238E27FC236}">
                <a16:creationId xmlns:a16="http://schemas.microsoft.com/office/drawing/2014/main" id="{43F769B3-D585-9695-951C-48D14A243319}"/>
              </a:ext>
            </a:extLst>
          </p:cNvPr>
          <p:cNvPicPr>
            <a:picLocks noChangeAspect="1"/>
          </p:cNvPicPr>
          <p:nvPr/>
        </p:nvPicPr>
        <p:blipFill>
          <a:blip r:embed="rId5"/>
          <a:stretch>
            <a:fillRect/>
          </a:stretch>
        </p:blipFill>
        <p:spPr>
          <a:xfrm>
            <a:off x="367142" y="2292152"/>
            <a:ext cx="7772400" cy="1553242"/>
          </a:xfrm>
          <a:prstGeom prst="rect">
            <a:avLst/>
          </a:prstGeom>
        </p:spPr>
      </p:pic>
      <p:pic>
        <p:nvPicPr>
          <p:cNvPr id="9" name="Picture 8">
            <a:extLst>
              <a:ext uri="{FF2B5EF4-FFF2-40B4-BE49-F238E27FC236}">
                <a16:creationId xmlns:a16="http://schemas.microsoft.com/office/drawing/2014/main" id="{B884A9D6-47A9-2248-BBDF-482C8B813E7E}"/>
              </a:ext>
            </a:extLst>
          </p:cNvPr>
          <p:cNvPicPr>
            <a:picLocks noChangeAspect="1"/>
          </p:cNvPicPr>
          <p:nvPr/>
        </p:nvPicPr>
        <p:blipFill>
          <a:blip r:embed="rId6"/>
          <a:stretch>
            <a:fillRect/>
          </a:stretch>
        </p:blipFill>
        <p:spPr>
          <a:xfrm>
            <a:off x="8340436" y="1246601"/>
            <a:ext cx="3805105" cy="2692078"/>
          </a:xfrm>
          <a:prstGeom prst="rect">
            <a:avLst/>
          </a:prstGeom>
        </p:spPr>
      </p:pic>
      <p:sp>
        <p:nvSpPr>
          <p:cNvPr id="10" name="TextBox 9">
            <a:extLst>
              <a:ext uri="{FF2B5EF4-FFF2-40B4-BE49-F238E27FC236}">
                <a16:creationId xmlns:a16="http://schemas.microsoft.com/office/drawing/2014/main" id="{4DC9652B-64EB-4449-E432-A745291E0665}"/>
              </a:ext>
            </a:extLst>
          </p:cNvPr>
          <p:cNvSpPr txBox="1"/>
          <p:nvPr/>
        </p:nvSpPr>
        <p:spPr>
          <a:xfrm>
            <a:off x="1011384" y="1939634"/>
            <a:ext cx="817416" cy="307777"/>
          </a:xfrm>
          <a:prstGeom prst="rect">
            <a:avLst/>
          </a:prstGeom>
          <a:noFill/>
        </p:spPr>
        <p:txBody>
          <a:bodyPr wrap="square" rtlCol="0">
            <a:spAutoFit/>
          </a:bodyPr>
          <a:lstStyle/>
          <a:p>
            <a:r>
              <a:rPr lang="en-US" dirty="0">
                <a:solidFill>
                  <a:srgbClr val="00B0F0"/>
                </a:solidFill>
              </a:rPr>
              <a:t>VKUP</a:t>
            </a:r>
          </a:p>
        </p:txBody>
      </p:sp>
      <p:sp>
        <p:nvSpPr>
          <p:cNvPr id="11" name="TextBox 10">
            <a:extLst>
              <a:ext uri="{FF2B5EF4-FFF2-40B4-BE49-F238E27FC236}">
                <a16:creationId xmlns:a16="http://schemas.microsoft.com/office/drawing/2014/main" id="{34E0C3F6-1178-1088-D793-4137D20BABEF}"/>
              </a:ext>
            </a:extLst>
          </p:cNvPr>
          <p:cNvSpPr txBox="1"/>
          <p:nvPr/>
        </p:nvSpPr>
        <p:spPr>
          <a:xfrm>
            <a:off x="1080656" y="3172691"/>
            <a:ext cx="817416" cy="307777"/>
          </a:xfrm>
          <a:prstGeom prst="rect">
            <a:avLst/>
          </a:prstGeom>
          <a:noFill/>
        </p:spPr>
        <p:txBody>
          <a:bodyPr wrap="square" rtlCol="0">
            <a:spAutoFit/>
          </a:bodyPr>
          <a:lstStyle/>
          <a:p>
            <a:r>
              <a:rPr lang="en-US" dirty="0">
                <a:solidFill>
                  <a:srgbClr val="00B0F0"/>
                </a:solidFill>
              </a:rPr>
              <a:t>VKSB</a:t>
            </a:r>
          </a:p>
        </p:txBody>
      </p:sp>
      <p:pic>
        <p:nvPicPr>
          <p:cNvPr id="13" name="Picture 12" descr="A close-up of a graph&#10;&#10;AI-generated content may be incorrect.">
            <a:extLst>
              <a:ext uri="{FF2B5EF4-FFF2-40B4-BE49-F238E27FC236}">
                <a16:creationId xmlns:a16="http://schemas.microsoft.com/office/drawing/2014/main" id="{0CA7D859-9B2D-C7FC-4E5B-D346FF44855F}"/>
              </a:ext>
            </a:extLst>
          </p:cNvPr>
          <p:cNvPicPr>
            <a:picLocks noChangeAspect="1"/>
          </p:cNvPicPr>
          <p:nvPr/>
        </p:nvPicPr>
        <p:blipFill>
          <a:blip r:embed="rId7"/>
          <a:stretch>
            <a:fillRect/>
          </a:stretch>
        </p:blipFill>
        <p:spPr>
          <a:xfrm>
            <a:off x="1142410" y="3734556"/>
            <a:ext cx="1406463" cy="2585411"/>
          </a:xfrm>
          <a:prstGeom prst="rect">
            <a:avLst/>
          </a:prstGeom>
        </p:spPr>
      </p:pic>
      <p:pic>
        <p:nvPicPr>
          <p:cNvPr id="15" name="Picture 14" descr="A screenshot of a computer screen&#10;&#10;AI-generated content may be incorrect.">
            <a:extLst>
              <a:ext uri="{FF2B5EF4-FFF2-40B4-BE49-F238E27FC236}">
                <a16:creationId xmlns:a16="http://schemas.microsoft.com/office/drawing/2014/main" id="{A15B05EF-90FA-1868-9574-5D479A30B2FB}"/>
              </a:ext>
            </a:extLst>
          </p:cNvPr>
          <p:cNvPicPr>
            <a:picLocks noChangeAspect="1"/>
          </p:cNvPicPr>
          <p:nvPr/>
        </p:nvPicPr>
        <p:blipFill>
          <a:blip r:embed="rId8"/>
          <a:stretch>
            <a:fillRect/>
          </a:stretch>
        </p:blipFill>
        <p:spPr>
          <a:xfrm>
            <a:off x="2742018" y="3728904"/>
            <a:ext cx="1406463" cy="2585410"/>
          </a:xfrm>
          <a:prstGeom prst="rect">
            <a:avLst/>
          </a:prstGeom>
        </p:spPr>
      </p:pic>
      <p:sp>
        <p:nvSpPr>
          <p:cNvPr id="16" name="TextBox 15">
            <a:extLst>
              <a:ext uri="{FF2B5EF4-FFF2-40B4-BE49-F238E27FC236}">
                <a16:creationId xmlns:a16="http://schemas.microsoft.com/office/drawing/2014/main" id="{FB5CD39C-A92F-67C7-89A6-6A3216684FD5}"/>
              </a:ext>
            </a:extLst>
          </p:cNvPr>
          <p:cNvSpPr txBox="1"/>
          <p:nvPr/>
        </p:nvSpPr>
        <p:spPr>
          <a:xfrm>
            <a:off x="8615573" y="4276195"/>
            <a:ext cx="3183360" cy="1600438"/>
          </a:xfrm>
          <a:prstGeom prst="rect">
            <a:avLst/>
          </a:prstGeom>
          <a:noFill/>
        </p:spPr>
        <p:txBody>
          <a:bodyPr wrap="square" rtlCol="0">
            <a:spAutoFit/>
          </a:bodyPr>
          <a:lstStyle/>
          <a:p>
            <a:r>
              <a:rPr lang="en-PH" dirty="0"/>
              <a:t>Shallow VTs (&lt;3km depth) beneath </a:t>
            </a:r>
            <a:r>
              <a:rPr lang="en-PH" dirty="0" err="1"/>
              <a:t>Kanlaon’s</a:t>
            </a:r>
            <a:r>
              <a:rPr lang="en-PH" dirty="0"/>
              <a:t> north to northeast flank were clearly recorded on east-side stations but became nearly invisible on the west, illustrating strong attenuation and the localized nature of the 2024 swarm</a:t>
            </a:r>
            <a:endParaRPr lang="en-US" dirty="0"/>
          </a:p>
        </p:txBody>
      </p:sp>
      <p:pic>
        <p:nvPicPr>
          <p:cNvPr id="17" name="Picture 16">
            <a:extLst>
              <a:ext uri="{FF2B5EF4-FFF2-40B4-BE49-F238E27FC236}">
                <a16:creationId xmlns:a16="http://schemas.microsoft.com/office/drawing/2014/main" id="{C90E9986-E0AC-8215-C5A4-736AF7FAC136}"/>
              </a:ext>
            </a:extLst>
          </p:cNvPr>
          <p:cNvPicPr>
            <a:picLocks noChangeAspect="1"/>
          </p:cNvPicPr>
          <p:nvPr/>
        </p:nvPicPr>
        <p:blipFill>
          <a:blip r:embed="rId9"/>
          <a:stretch>
            <a:fillRect/>
          </a:stretch>
        </p:blipFill>
        <p:spPr>
          <a:xfrm>
            <a:off x="4880788" y="3689575"/>
            <a:ext cx="3459645" cy="2558233"/>
          </a:xfrm>
          <a:prstGeom prst="rect">
            <a:avLst/>
          </a:prstGeom>
        </p:spPr>
      </p:pic>
      <p:sp>
        <p:nvSpPr>
          <p:cNvPr id="18" name="5-Point Star 17">
            <a:extLst>
              <a:ext uri="{FF2B5EF4-FFF2-40B4-BE49-F238E27FC236}">
                <a16:creationId xmlns:a16="http://schemas.microsoft.com/office/drawing/2014/main" id="{521DC04E-21BE-9B1F-8B78-03ED50608C0E}"/>
              </a:ext>
            </a:extLst>
          </p:cNvPr>
          <p:cNvSpPr/>
          <p:nvPr/>
        </p:nvSpPr>
        <p:spPr>
          <a:xfrm>
            <a:off x="10113820" y="2399812"/>
            <a:ext cx="235527" cy="334395"/>
          </a:xfrm>
          <a:prstGeom prst="star5">
            <a:avLst/>
          </a:prstGeom>
          <a:solidFill>
            <a:srgbClr val="FF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a:extLst>
              <a:ext uri="{FF2B5EF4-FFF2-40B4-BE49-F238E27FC236}">
                <a16:creationId xmlns:a16="http://schemas.microsoft.com/office/drawing/2014/main" id="{4A1363DE-61B9-523F-C4EA-F45A0F1B0CC2}"/>
              </a:ext>
            </a:extLst>
          </p:cNvPr>
          <p:cNvSpPr/>
          <p:nvPr/>
        </p:nvSpPr>
        <p:spPr>
          <a:xfrm>
            <a:off x="9448799" y="2275118"/>
            <a:ext cx="235527" cy="334395"/>
          </a:xfrm>
          <a:prstGeom prst="star5">
            <a:avLst/>
          </a:prstGeom>
          <a:solidFill>
            <a:srgbClr val="FF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5E163A8-11B8-CAD4-2E91-DE3602BDB171}"/>
              </a:ext>
            </a:extLst>
          </p:cNvPr>
          <p:cNvSpPr txBox="1"/>
          <p:nvPr/>
        </p:nvSpPr>
        <p:spPr>
          <a:xfrm>
            <a:off x="4710542" y="6164678"/>
            <a:ext cx="4044697" cy="307777"/>
          </a:xfrm>
          <a:prstGeom prst="rect">
            <a:avLst/>
          </a:prstGeom>
          <a:noFill/>
        </p:spPr>
        <p:txBody>
          <a:bodyPr wrap="none" rtlCol="0">
            <a:spAutoFit/>
          </a:bodyPr>
          <a:lstStyle/>
          <a:p>
            <a:r>
              <a:rPr lang="en-US" dirty="0" err="1"/>
              <a:t>hypoDD</a:t>
            </a:r>
            <a:r>
              <a:rPr lang="en-US" dirty="0"/>
              <a:t> Relocated events from 15-30 Sept 2024</a:t>
            </a:r>
          </a:p>
        </p:txBody>
      </p:sp>
    </p:spTree>
    <p:extLst>
      <p:ext uri="{BB962C8B-B14F-4D97-AF65-F5344CB8AC3E}">
        <p14:creationId xmlns:p14="http://schemas.microsoft.com/office/powerpoint/2010/main" val="4246137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CB1863F5-A32F-9A87-8E9E-2C0CC42EAD7A}"/>
            </a:ext>
          </a:extLst>
        </p:cNvPr>
        <p:cNvGrpSpPr/>
        <p:nvPr/>
      </p:nvGrpSpPr>
      <p:grpSpPr>
        <a:xfrm>
          <a:off x="0" y="0"/>
          <a:ext cx="0" cy="0"/>
          <a:chOff x="0" y="0"/>
          <a:chExt cx="0" cy="0"/>
        </a:xfrm>
      </p:grpSpPr>
      <p:cxnSp>
        <p:nvCxnSpPr>
          <p:cNvPr id="574" name="Google Shape;574;p41">
            <a:extLst>
              <a:ext uri="{FF2B5EF4-FFF2-40B4-BE49-F238E27FC236}">
                <a16:creationId xmlns:a16="http://schemas.microsoft.com/office/drawing/2014/main" id="{9E61E93B-0705-5BAC-896F-221A2A385747}"/>
              </a:ext>
            </a:extLst>
          </p:cNvPr>
          <p:cNvCxnSpPr/>
          <p:nvPr/>
        </p:nvCxnSpPr>
        <p:spPr>
          <a:xfrm>
            <a:off x="123189" y="1043507"/>
            <a:ext cx="11947657" cy="0"/>
          </a:xfrm>
          <a:prstGeom prst="straightConnector1">
            <a:avLst/>
          </a:prstGeom>
          <a:noFill/>
          <a:ln w="19050" cap="flat" cmpd="sng">
            <a:solidFill>
              <a:srgbClr val="C00000"/>
            </a:solidFill>
            <a:prstDash val="solid"/>
            <a:miter lim="800000"/>
            <a:headEnd type="none" w="sm" len="sm"/>
            <a:tailEnd type="none" w="sm" len="sm"/>
          </a:ln>
        </p:spPr>
      </p:cxnSp>
      <p:sp>
        <p:nvSpPr>
          <p:cNvPr id="575" name="Google Shape;575;p41">
            <a:extLst>
              <a:ext uri="{FF2B5EF4-FFF2-40B4-BE49-F238E27FC236}">
                <a16:creationId xmlns:a16="http://schemas.microsoft.com/office/drawing/2014/main" id="{12B759A0-BD7F-6606-3FD7-7255D8C221E1}"/>
              </a:ext>
            </a:extLst>
          </p:cNvPr>
          <p:cNvSpPr txBox="1"/>
          <p:nvPr/>
        </p:nvSpPr>
        <p:spPr>
          <a:xfrm>
            <a:off x="1011384" y="203033"/>
            <a:ext cx="9832494" cy="592050"/>
          </a:xfrm>
          <a:prstGeom prst="rect">
            <a:avLst/>
          </a:prstGeom>
          <a:noFill/>
          <a:ln>
            <a:noFill/>
          </a:ln>
        </p:spPr>
        <p:txBody>
          <a:bodyPr spcFirstLastPara="1" wrap="square" lIns="91426" tIns="45700" rIns="91426" bIns="45700" anchor="ctr" anchorCtr="0">
            <a:noAutofit/>
          </a:bodyPr>
          <a:lstStyle/>
          <a:p>
            <a:pPr algn="ctr">
              <a:lnSpc>
                <a:spcPct val="90000"/>
              </a:lnSpc>
              <a:buClr>
                <a:srgbClr val="C00000"/>
              </a:buClr>
              <a:buSzPts val="3200"/>
            </a:pPr>
            <a:r>
              <a:rPr lang="en-PH" sz="3200" dirty="0" err="1">
                <a:solidFill>
                  <a:srgbClr val="00B0F0"/>
                </a:solidFill>
              </a:rPr>
              <a:t>Kanlaon</a:t>
            </a:r>
            <a:r>
              <a:rPr lang="en-PH" sz="3200" dirty="0">
                <a:solidFill>
                  <a:srgbClr val="00B0F0"/>
                </a:solidFill>
              </a:rPr>
              <a:t> Volcano</a:t>
            </a:r>
          </a:p>
          <a:p>
            <a:pPr algn="ctr">
              <a:lnSpc>
                <a:spcPct val="90000"/>
              </a:lnSpc>
              <a:buClr>
                <a:srgbClr val="C00000"/>
              </a:buClr>
              <a:buSzPts val="3200"/>
            </a:pPr>
            <a:r>
              <a:rPr lang="en-PH" sz="2000" dirty="0">
                <a:solidFill>
                  <a:srgbClr val="00B0F0"/>
                </a:solidFill>
              </a:rPr>
              <a:t>From DLPs to “Missing VTs”: New Seismic Perspectives on </a:t>
            </a:r>
            <a:r>
              <a:rPr lang="en-PH" sz="2000" dirty="0" err="1">
                <a:solidFill>
                  <a:srgbClr val="00B0F0"/>
                </a:solidFill>
              </a:rPr>
              <a:t>Kanlaon’s</a:t>
            </a:r>
            <a:r>
              <a:rPr lang="en-PH" sz="2000" dirty="0">
                <a:solidFill>
                  <a:srgbClr val="00B0F0"/>
                </a:solidFill>
              </a:rPr>
              <a:t> Recent Unrest</a:t>
            </a:r>
            <a:endParaRPr sz="2000" dirty="0">
              <a:solidFill>
                <a:srgbClr val="00B0F0"/>
              </a:solidFill>
              <a:latin typeface="+mj-lt"/>
            </a:endParaRPr>
          </a:p>
        </p:txBody>
      </p:sp>
      <p:pic>
        <p:nvPicPr>
          <p:cNvPr id="578" name="Google Shape;578;p41">
            <a:extLst>
              <a:ext uri="{FF2B5EF4-FFF2-40B4-BE49-F238E27FC236}">
                <a16:creationId xmlns:a16="http://schemas.microsoft.com/office/drawing/2014/main" id="{49669371-0E64-1B5B-8068-E198442DFDB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609915" y="6314313"/>
            <a:ext cx="2391586" cy="439840"/>
          </a:xfrm>
          <a:prstGeom prst="rect">
            <a:avLst/>
          </a:prstGeom>
          <a:noFill/>
          <a:ln>
            <a:noFill/>
          </a:ln>
        </p:spPr>
      </p:pic>
      <p:pic>
        <p:nvPicPr>
          <p:cNvPr id="21" name="Picture 20">
            <a:extLst>
              <a:ext uri="{FF2B5EF4-FFF2-40B4-BE49-F238E27FC236}">
                <a16:creationId xmlns:a16="http://schemas.microsoft.com/office/drawing/2014/main" id="{03920817-3C31-B770-9C55-53A3EA232C00}"/>
              </a:ext>
            </a:extLst>
          </p:cNvPr>
          <p:cNvPicPr>
            <a:picLocks noChangeAspect="1"/>
          </p:cNvPicPr>
          <p:nvPr/>
        </p:nvPicPr>
        <p:blipFill>
          <a:blip r:embed="rId4"/>
          <a:stretch>
            <a:fillRect/>
          </a:stretch>
        </p:blipFill>
        <p:spPr>
          <a:xfrm>
            <a:off x="-18155" y="1523655"/>
            <a:ext cx="4686831" cy="3124554"/>
          </a:xfrm>
          <a:prstGeom prst="rect">
            <a:avLst/>
          </a:prstGeom>
        </p:spPr>
      </p:pic>
      <p:pic>
        <p:nvPicPr>
          <p:cNvPr id="31" name="Picture 30" descr="A screen shot of a graph&#10;&#10;AI-generated content may be incorrect.">
            <a:extLst>
              <a:ext uri="{FF2B5EF4-FFF2-40B4-BE49-F238E27FC236}">
                <a16:creationId xmlns:a16="http://schemas.microsoft.com/office/drawing/2014/main" id="{FE61D2AF-9DB3-B064-DB48-4A80D847F569}"/>
              </a:ext>
            </a:extLst>
          </p:cNvPr>
          <p:cNvPicPr>
            <a:picLocks noChangeAspect="1"/>
          </p:cNvPicPr>
          <p:nvPr/>
        </p:nvPicPr>
        <p:blipFill>
          <a:blip r:embed="rId5"/>
          <a:stretch>
            <a:fillRect/>
          </a:stretch>
        </p:blipFill>
        <p:spPr>
          <a:xfrm>
            <a:off x="5105396" y="1762738"/>
            <a:ext cx="3636070" cy="3124555"/>
          </a:xfrm>
          <a:prstGeom prst="rect">
            <a:avLst/>
          </a:prstGeom>
        </p:spPr>
      </p:pic>
      <p:sp>
        <p:nvSpPr>
          <p:cNvPr id="32" name="TextBox 31">
            <a:extLst>
              <a:ext uri="{FF2B5EF4-FFF2-40B4-BE49-F238E27FC236}">
                <a16:creationId xmlns:a16="http://schemas.microsoft.com/office/drawing/2014/main" id="{31BE133C-6ED3-73D4-91CF-1E018430873E}"/>
              </a:ext>
            </a:extLst>
          </p:cNvPr>
          <p:cNvSpPr txBox="1"/>
          <p:nvPr/>
        </p:nvSpPr>
        <p:spPr>
          <a:xfrm>
            <a:off x="670959" y="4964573"/>
            <a:ext cx="7896041" cy="1569660"/>
          </a:xfrm>
          <a:prstGeom prst="rect">
            <a:avLst/>
          </a:prstGeom>
          <a:noFill/>
        </p:spPr>
        <p:txBody>
          <a:bodyPr wrap="square" rtlCol="0">
            <a:spAutoFit/>
          </a:bodyPr>
          <a:lstStyle/>
          <a:p>
            <a:pPr algn="just"/>
            <a:r>
              <a:rPr lang="en-PH" sz="1600" dirty="0">
                <a:latin typeface="Calibri" panose="020F0502020204030204" pitchFamily="34" charset="0"/>
              </a:rPr>
              <a:t>Final source locations using 3D velocity grid. Apparent features are highlighted by colored ellipsoids:  </a:t>
            </a:r>
          </a:p>
          <a:p>
            <a:pPr algn="just"/>
            <a:r>
              <a:rPr lang="en-PH" sz="1600" dirty="0">
                <a:latin typeface="Calibri" panose="020F0502020204030204" pitchFamily="34" charset="0"/>
              </a:rPr>
              <a:t>     1. (Green) A cluster of shallow events from the crater down to ~4km</a:t>
            </a:r>
          </a:p>
          <a:p>
            <a:pPr algn="just"/>
            <a:r>
              <a:rPr lang="en-PH" sz="1600" dirty="0">
                <a:latin typeface="Calibri" panose="020F0502020204030204" pitchFamily="34" charset="0"/>
              </a:rPr>
              <a:t>     2. (Blue) A shallow VT swarm on the eastern to north-eastern flank (September 2024)</a:t>
            </a:r>
          </a:p>
          <a:p>
            <a:pPr algn="just"/>
            <a:r>
              <a:rPr lang="en-PH" sz="1600" dirty="0">
                <a:latin typeface="Calibri" panose="020F0502020204030204" pitchFamily="34" charset="0"/>
              </a:rPr>
              <a:t>     3. (Orange) VT swarm at intermediate depths NW of </a:t>
            </a:r>
            <a:r>
              <a:rPr lang="en-PH" sz="1600" dirty="0" err="1">
                <a:latin typeface="Calibri" panose="020F0502020204030204" pitchFamily="34" charset="0"/>
              </a:rPr>
              <a:t>Kanlaon</a:t>
            </a:r>
            <a:r>
              <a:rPr lang="en-PH" sz="1600" dirty="0">
                <a:latin typeface="Calibri" panose="020F0502020204030204" pitchFamily="34" charset="0"/>
              </a:rPr>
              <a:t> (June 2020 swarm)</a:t>
            </a:r>
          </a:p>
          <a:p>
            <a:pPr algn="just"/>
            <a:r>
              <a:rPr lang="en-PH" sz="1600" dirty="0">
                <a:latin typeface="Calibri" panose="020F0502020204030204" pitchFamily="34" charset="0"/>
              </a:rPr>
              <a:t>     4. (Yellow) Deep long-period events observed in 2017</a:t>
            </a:r>
            <a:endParaRPr lang="en-US" sz="1600" dirty="0"/>
          </a:p>
        </p:txBody>
      </p:sp>
      <p:pic>
        <p:nvPicPr>
          <p:cNvPr id="33" name="Picture 32">
            <a:extLst>
              <a:ext uri="{FF2B5EF4-FFF2-40B4-BE49-F238E27FC236}">
                <a16:creationId xmlns:a16="http://schemas.microsoft.com/office/drawing/2014/main" id="{F681F77A-81C8-789A-6A6A-DAFB87F4F95B}"/>
              </a:ext>
            </a:extLst>
          </p:cNvPr>
          <p:cNvPicPr>
            <a:picLocks noChangeAspect="1"/>
          </p:cNvPicPr>
          <p:nvPr/>
        </p:nvPicPr>
        <p:blipFill>
          <a:blip r:embed="rId6"/>
          <a:stretch>
            <a:fillRect/>
          </a:stretch>
        </p:blipFill>
        <p:spPr>
          <a:xfrm>
            <a:off x="9135166" y="1493696"/>
            <a:ext cx="2844800" cy="2324100"/>
          </a:xfrm>
          <a:prstGeom prst="rect">
            <a:avLst/>
          </a:prstGeom>
        </p:spPr>
      </p:pic>
      <p:sp>
        <p:nvSpPr>
          <p:cNvPr id="34" name="TextBox 33">
            <a:extLst>
              <a:ext uri="{FF2B5EF4-FFF2-40B4-BE49-F238E27FC236}">
                <a16:creationId xmlns:a16="http://schemas.microsoft.com/office/drawing/2014/main" id="{F7BD0AFC-CF2A-1F75-A31F-0F623E0936B4}"/>
              </a:ext>
            </a:extLst>
          </p:cNvPr>
          <p:cNvSpPr txBox="1"/>
          <p:nvPr/>
        </p:nvSpPr>
        <p:spPr>
          <a:xfrm>
            <a:off x="9288472" y="3817796"/>
            <a:ext cx="2691494" cy="2492990"/>
          </a:xfrm>
          <a:prstGeom prst="rect">
            <a:avLst/>
          </a:prstGeom>
          <a:noFill/>
        </p:spPr>
        <p:txBody>
          <a:bodyPr wrap="square" rtlCol="0">
            <a:spAutoFit/>
          </a:bodyPr>
          <a:lstStyle/>
          <a:p>
            <a:r>
              <a:rPr lang="en-PH" sz="1200" dirty="0">
                <a:latin typeface="Calibri" panose="020F0502020204030204" pitchFamily="34" charset="0"/>
              </a:rPr>
              <a:t>Initial </a:t>
            </a:r>
            <a:r>
              <a:rPr lang="en-PH" sz="1200" dirty="0" err="1">
                <a:latin typeface="Calibri" panose="020F0502020204030204" pitchFamily="34" charset="0"/>
              </a:rPr>
              <a:t>Tomo</a:t>
            </a:r>
            <a:r>
              <a:rPr lang="en-PH" sz="1200" dirty="0">
                <a:latin typeface="Calibri" panose="020F0502020204030204" pitchFamily="34" charset="0"/>
              </a:rPr>
              <a:t> result: Strong high </a:t>
            </a:r>
            <a:r>
              <a:rPr lang="en-PH" sz="1200" dirty="0" err="1">
                <a:latin typeface="Calibri" panose="020F0502020204030204" pitchFamily="34" charset="0"/>
              </a:rPr>
              <a:t>Vp</a:t>
            </a:r>
            <a:r>
              <a:rPr lang="en-PH" sz="1200" dirty="0">
                <a:latin typeface="Calibri" panose="020F0502020204030204" pitchFamily="34" charset="0"/>
              </a:rPr>
              <a:t>/Vs anomalies occur beneath the summit and adjacent flanks, consistent with fluid-saturated or partially molten zones. A significant high </a:t>
            </a:r>
            <a:r>
              <a:rPr lang="en-PH" sz="1200" dirty="0" err="1">
                <a:latin typeface="Calibri" panose="020F0502020204030204" pitchFamily="34" charset="0"/>
              </a:rPr>
              <a:t>Vp</a:t>
            </a:r>
            <a:r>
              <a:rPr lang="en-PH" sz="1200" dirty="0">
                <a:latin typeface="Calibri" panose="020F0502020204030204" pitchFamily="34" charset="0"/>
              </a:rPr>
              <a:t>/Vs anomaly is associated with the June 2020 seismic swarm (orange ellipsoid), located at ~6-10 km depth. This anomaly sits atop a low </a:t>
            </a:r>
            <a:r>
              <a:rPr lang="en-PH" sz="1200" dirty="0" err="1">
                <a:latin typeface="Calibri" panose="020F0502020204030204" pitchFamily="34" charset="0"/>
              </a:rPr>
              <a:t>Vp</a:t>
            </a:r>
            <a:r>
              <a:rPr lang="en-PH" sz="1200" dirty="0">
                <a:latin typeface="Calibri" panose="020F0502020204030204" pitchFamily="34" charset="0"/>
              </a:rPr>
              <a:t>/Vs region, suggesting a zone of fluid accumulation or pressure build-up. The swarm may mark the onset of a magma intrusion at intermediate depths.</a:t>
            </a:r>
            <a:endParaRPr lang="en-US" sz="1200" dirty="0"/>
          </a:p>
        </p:txBody>
      </p:sp>
    </p:spTree>
    <p:extLst>
      <p:ext uri="{BB962C8B-B14F-4D97-AF65-F5344CB8AC3E}">
        <p14:creationId xmlns:p14="http://schemas.microsoft.com/office/powerpoint/2010/main" val="1676380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creenshot, text, map&#10;&#10;Description automatically generated">
            <a:extLst>
              <a:ext uri="{FF2B5EF4-FFF2-40B4-BE49-F238E27FC236}">
                <a16:creationId xmlns:a16="http://schemas.microsoft.com/office/drawing/2014/main" id="{4F682C8C-F789-81EF-4E89-E8C7FAA3C439}"/>
              </a:ext>
            </a:extLst>
          </p:cNvPr>
          <p:cNvPicPr>
            <a:picLocks noChangeAspect="1"/>
          </p:cNvPicPr>
          <p:nvPr/>
        </p:nvPicPr>
        <p:blipFill rotWithShape="1">
          <a:blip r:embed="rId5"/>
          <a:srcRect t="4194" r="-1" b="4759"/>
          <a:stretch/>
        </p:blipFill>
        <p:spPr>
          <a:xfrm>
            <a:off x="272752" y="164796"/>
            <a:ext cx="5923782" cy="3815811"/>
          </a:xfrm>
          <a:prstGeom prst="rect">
            <a:avLst/>
          </a:prstGeom>
        </p:spPr>
      </p:pic>
      <p:pic>
        <p:nvPicPr>
          <p:cNvPr id="2050" name="Picture 2" descr="NASA Just Took Photos of Taal's Ash-Damaged Volcano Island">
            <a:extLst>
              <a:ext uri="{FF2B5EF4-FFF2-40B4-BE49-F238E27FC236}">
                <a16:creationId xmlns:a16="http://schemas.microsoft.com/office/drawing/2014/main" id="{08A3D4C1-DAAC-B3C5-CE95-3FDDCB4C34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t="5546" r="1" b="9031"/>
          <a:stretch/>
        </p:blipFill>
        <p:spPr bwMode="auto">
          <a:xfrm>
            <a:off x="572063" y="4084928"/>
            <a:ext cx="5474323" cy="26304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EF5852-D8E6-E1A3-BF64-F2E595A52D88}"/>
              </a:ext>
            </a:extLst>
          </p:cNvPr>
          <p:cNvSpPr>
            <a:spLocks noGrp="1"/>
          </p:cNvSpPr>
          <p:nvPr>
            <p:ph type="title"/>
          </p:nvPr>
        </p:nvSpPr>
        <p:spPr>
          <a:xfrm>
            <a:off x="6768597" y="3809314"/>
            <a:ext cx="4098916" cy="2157043"/>
          </a:xfrm>
        </p:spPr>
        <p:txBody>
          <a:bodyPr>
            <a:normAutofit/>
          </a:bodyPr>
          <a:lstStyle/>
          <a:p>
            <a:r>
              <a:rPr lang="en-US" sz="7200" b="1" dirty="0" err="1">
                <a:solidFill>
                  <a:schemeClr val="accent2">
                    <a:lumMod val="75000"/>
                  </a:schemeClr>
                </a:solidFill>
                <a:latin typeface="Bebas Neue" panose="020B0606020202050201" pitchFamily="34" charset="77"/>
              </a:rPr>
              <a:t>Bulkang</a:t>
            </a:r>
            <a:r>
              <a:rPr lang="en-US" sz="7200" b="1" dirty="0">
                <a:solidFill>
                  <a:schemeClr val="accent2">
                    <a:lumMod val="75000"/>
                  </a:schemeClr>
                </a:solidFill>
                <a:latin typeface="Bebas Neue" panose="020B0606020202050201" pitchFamily="34" charset="77"/>
              </a:rPr>
              <a:t> </a:t>
            </a:r>
            <a:br>
              <a:rPr lang="en-US" sz="7200" b="1" dirty="0">
                <a:solidFill>
                  <a:schemeClr val="accent2">
                    <a:lumMod val="75000"/>
                  </a:schemeClr>
                </a:solidFill>
                <a:latin typeface="Bebas Neue" panose="020B0606020202050201" pitchFamily="34" charset="77"/>
              </a:rPr>
            </a:br>
            <a:r>
              <a:rPr lang="en-US" sz="7200" b="1" dirty="0">
                <a:solidFill>
                  <a:schemeClr val="accent2">
                    <a:lumMod val="75000"/>
                  </a:schemeClr>
                </a:solidFill>
                <a:latin typeface="Bebas Neue" panose="020B0606020202050201" pitchFamily="34" charset="77"/>
              </a:rPr>
              <a:t>TAAL </a:t>
            </a:r>
          </a:p>
        </p:txBody>
      </p:sp>
      <p:pic>
        <p:nvPicPr>
          <p:cNvPr id="3" name="Taal Main Crater - Jan 12, 2020">
            <a:hlinkClick r:id="" action="ppaction://media"/>
            <a:extLst>
              <a:ext uri="{FF2B5EF4-FFF2-40B4-BE49-F238E27FC236}">
                <a16:creationId xmlns:a16="http://schemas.microsoft.com/office/drawing/2014/main" id="{FFF13683-1C84-E696-3091-C3C904C330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6649375" y="854601"/>
            <a:ext cx="4676427" cy="2630490"/>
          </a:xfrm>
          <a:prstGeom prst="rect">
            <a:avLst/>
          </a:prstGeom>
        </p:spPr>
      </p:pic>
    </p:spTree>
    <p:extLst>
      <p:ext uri="{BB962C8B-B14F-4D97-AF65-F5344CB8AC3E}">
        <p14:creationId xmlns:p14="http://schemas.microsoft.com/office/powerpoint/2010/main" val="11527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E21A5196-6153-12A1-1C5D-D6B7F09A61E3}"/>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BA1BEF91-0B98-78CD-D44C-ADE6D78E5263}"/>
              </a:ext>
            </a:extLst>
          </p:cNvPr>
          <p:cNvPicPr>
            <a:picLocks noChangeAspect="1"/>
          </p:cNvPicPr>
          <p:nvPr/>
        </p:nvPicPr>
        <p:blipFill>
          <a:blip r:embed="rId5"/>
          <a:stretch>
            <a:fillRect/>
          </a:stretch>
        </p:blipFill>
        <p:spPr>
          <a:xfrm>
            <a:off x="8230089" y="1166614"/>
            <a:ext cx="3837223" cy="883861"/>
          </a:xfrm>
          <a:prstGeom prst="rect">
            <a:avLst/>
          </a:prstGeom>
        </p:spPr>
      </p:pic>
      <p:cxnSp>
        <p:nvCxnSpPr>
          <p:cNvPr id="574" name="Google Shape;574;p41">
            <a:extLst>
              <a:ext uri="{FF2B5EF4-FFF2-40B4-BE49-F238E27FC236}">
                <a16:creationId xmlns:a16="http://schemas.microsoft.com/office/drawing/2014/main" id="{F325D98E-ED2D-501E-F795-AD83E5D295F2}"/>
              </a:ext>
            </a:extLst>
          </p:cNvPr>
          <p:cNvCxnSpPr/>
          <p:nvPr/>
        </p:nvCxnSpPr>
        <p:spPr>
          <a:xfrm>
            <a:off x="123189" y="1071218"/>
            <a:ext cx="11947657" cy="0"/>
          </a:xfrm>
          <a:prstGeom prst="straightConnector1">
            <a:avLst/>
          </a:prstGeom>
          <a:noFill/>
          <a:ln w="19050" cap="flat" cmpd="sng">
            <a:solidFill>
              <a:srgbClr val="C00000"/>
            </a:solidFill>
            <a:prstDash val="solid"/>
            <a:miter lim="800000"/>
            <a:headEnd type="none" w="sm" len="sm"/>
            <a:tailEnd type="none" w="sm" len="sm"/>
          </a:ln>
        </p:spPr>
      </p:cxnSp>
      <p:sp>
        <p:nvSpPr>
          <p:cNvPr id="575" name="Google Shape;575;p41">
            <a:extLst>
              <a:ext uri="{FF2B5EF4-FFF2-40B4-BE49-F238E27FC236}">
                <a16:creationId xmlns:a16="http://schemas.microsoft.com/office/drawing/2014/main" id="{45F77DBD-CD52-454E-98F5-B100BFF964B3}"/>
              </a:ext>
            </a:extLst>
          </p:cNvPr>
          <p:cNvSpPr txBox="1"/>
          <p:nvPr/>
        </p:nvSpPr>
        <p:spPr>
          <a:xfrm>
            <a:off x="1528233" y="259655"/>
            <a:ext cx="9135534" cy="592050"/>
          </a:xfrm>
          <a:prstGeom prst="rect">
            <a:avLst/>
          </a:prstGeom>
          <a:noFill/>
          <a:ln>
            <a:noFill/>
          </a:ln>
        </p:spPr>
        <p:txBody>
          <a:bodyPr spcFirstLastPara="1" wrap="square" lIns="91426" tIns="45700" rIns="91426" bIns="45700" anchor="ctr" anchorCtr="0">
            <a:noAutofit/>
          </a:bodyPr>
          <a:lstStyle/>
          <a:p>
            <a:pPr algn="ctr">
              <a:lnSpc>
                <a:spcPct val="90000"/>
              </a:lnSpc>
              <a:buClr>
                <a:srgbClr val="C00000"/>
              </a:buClr>
              <a:buSzPts val="3200"/>
            </a:pPr>
            <a:r>
              <a:rPr lang="en-PH" sz="3200" dirty="0">
                <a:solidFill>
                  <a:srgbClr val="00B0F0"/>
                </a:solidFill>
              </a:rPr>
              <a:t>Taal Volcano</a:t>
            </a:r>
          </a:p>
          <a:p>
            <a:pPr algn="ctr">
              <a:lnSpc>
                <a:spcPct val="90000"/>
              </a:lnSpc>
              <a:buClr>
                <a:srgbClr val="C00000"/>
              </a:buClr>
              <a:buSzPts val="3200"/>
            </a:pPr>
            <a:r>
              <a:rPr lang="en-PH" sz="2000" dirty="0" err="1">
                <a:solidFill>
                  <a:srgbClr val="00B0F0"/>
                </a:solidFill>
              </a:rPr>
              <a:t>VolcaNotes</a:t>
            </a:r>
            <a:r>
              <a:rPr lang="en-PH" sz="2000" dirty="0">
                <a:solidFill>
                  <a:srgbClr val="00B0F0"/>
                </a:solidFill>
              </a:rPr>
              <a:t>: The Hidden Symphony of Taal’s Pre-Eruptive Signals</a:t>
            </a:r>
          </a:p>
          <a:p>
            <a:pPr algn="ctr">
              <a:lnSpc>
                <a:spcPct val="90000"/>
              </a:lnSpc>
              <a:buClr>
                <a:srgbClr val="C00000"/>
              </a:buClr>
              <a:buSzPts val="3200"/>
            </a:pPr>
            <a:r>
              <a:rPr lang="en-PH" sz="2000" dirty="0">
                <a:solidFill>
                  <a:srgbClr val="00B0F0"/>
                </a:solidFill>
              </a:rPr>
              <a:t>How a small vent </a:t>
            </a:r>
            <a:r>
              <a:rPr lang="en-PH" sz="2000" i="1" dirty="0">
                <a:solidFill>
                  <a:srgbClr val="00B0F0"/>
                </a:solidFill>
              </a:rPr>
              <a:t>may have played</a:t>
            </a:r>
            <a:r>
              <a:rPr lang="en-PH" sz="2000" dirty="0">
                <a:solidFill>
                  <a:srgbClr val="00B0F0"/>
                </a:solidFill>
              </a:rPr>
              <a:t> the prelude to a major eruption</a:t>
            </a:r>
            <a:endParaRPr sz="2000" dirty="0">
              <a:solidFill>
                <a:srgbClr val="00B0F0"/>
              </a:solidFill>
              <a:latin typeface="+mj-lt"/>
            </a:endParaRPr>
          </a:p>
        </p:txBody>
      </p:sp>
      <p:pic>
        <p:nvPicPr>
          <p:cNvPr id="578" name="Google Shape;578;p41">
            <a:extLst>
              <a:ext uri="{FF2B5EF4-FFF2-40B4-BE49-F238E27FC236}">
                <a16:creationId xmlns:a16="http://schemas.microsoft.com/office/drawing/2014/main" id="{EB8B5DD1-A745-6E6D-A5CA-56CAF0656901}"/>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609915" y="6314313"/>
            <a:ext cx="2391586" cy="439840"/>
          </a:xfrm>
          <a:prstGeom prst="rect">
            <a:avLst/>
          </a:prstGeom>
          <a:noFill/>
          <a:ln>
            <a:noFill/>
          </a:ln>
        </p:spPr>
      </p:pic>
      <p:pic>
        <p:nvPicPr>
          <p:cNvPr id="4" name="Picture 3">
            <a:extLst>
              <a:ext uri="{FF2B5EF4-FFF2-40B4-BE49-F238E27FC236}">
                <a16:creationId xmlns:a16="http://schemas.microsoft.com/office/drawing/2014/main" id="{9C42FDF2-8F68-5BA4-2AEE-44E3A984B99A}"/>
              </a:ext>
            </a:extLst>
          </p:cNvPr>
          <p:cNvPicPr>
            <a:picLocks noChangeAspect="1"/>
          </p:cNvPicPr>
          <p:nvPr/>
        </p:nvPicPr>
        <p:blipFill>
          <a:blip r:embed="rId7"/>
          <a:stretch>
            <a:fillRect/>
          </a:stretch>
        </p:blipFill>
        <p:spPr>
          <a:xfrm>
            <a:off x="27710" y="1133265"/>
            <a:ext cx="3910284" cy="977202"/>
          </a:xfrm>
          <a:prstGeom prst="rect">
            <a:avLst/>
          </a:prstGeom>
        </p:spPr>
      </p:pic>
      <p:pic>
        <p:nvPicPr>
          <p:cNvPr id="5" name="Picture 4">
            <a:extLst>
              <a:ext uri="{FF2B5EF4-FFF2-40B4-BE49-F238E27FC236}">
                <a16:creationId xmlns:a16="http://schemas.microsoft.com/office/drawing/2014/main" id="{9DACFC31-5DFD-C1CE-C5D8-AD24BE1C25BA}"/>
              </a:ext>
            </a:extLst>
          </p:cNvPr>
          <p:cNvPicPr>
            <a:picLocks noChangeAspect="1"/>
          </p:cNvPicPr>
          <p:nvPr/>
        </p:nvPicPr>
        <p:blipFill>
          <a:blip r:embed="rId8"/>
          <a:stretch>
            <a:fillRect/>
          </a:stretch>
        </p:blipFill>
        <p:spPr>
          <a:xfrm>
            <a:off x="27710" y="2145880"/>
            <a:ext cx="3910284" cy="993796"/>
          </a:xfrm>
          <a:prstGeom prst="rect">
            <a:avLst/>
          </a:prstGeom>
        </p:spPr>
      </p:pic>
      <p:pic>
        <p:nvPicPr>
          <p:cNvPr id="6" name="Picture 5">
            <a:extLst>
              <a:ext uri="{FF2B5EF4-FFF2-40B4-BE49-F238E27FC236}">
                <a16:creationId xmlns:a16="http://schemas.microsoft.com/office/drawing/2014/main" id="{72B8205A-C467-DC43-6B13-E5DCA1BDA045}"/>
              </a:ext>
            </a:extLst>
          </p:cNvPr>
          <p:cNvPicPr>
            <a:picLocks noChangeAspect="1"/>
          </p:cNvPicPr>
          <p:nvPr/>
        </p:nvPicPr>
        <p:blipFill>
          <a:blip r:embed="rId9"/>
          <a:stretch>
            <a:fillRect/>
          </a:stretch>
        </p:blipFill>
        <p:spPr>
          <a:xfrm>
            <a:off x="24342" y="3187948"/>
            <a:ext cx="3965767" cy="1062161"/>
          </a:xfrm>
          <a:prstGeom prst="rect">
            <a:avLst/>
          </a:prstGeom>
        </p:spPr>
      </p:pic>
      <p:sp>
        <p:nvSpPr>
          <p:cNvPr id="7" name="TextBox 6">
            <a:extLst>
              <a:ext uri="{FF2B5EF4-FFF2-40B4-BE49-F238E27FC236}">
                <a16:creationId xmlns:a16="http://schemas.microsoft.com/office/drawing/2014/main" id="{8AE4BF3E-B437-0EA0-DFAA-D18C1B592E76}"/>
              </a:ext>
            </a:extLst>
          </p:cNvPr>
          <p:cNvSpPr txBox="1"/>
          <p:nvPr/>
        </p:nvSpPr>
        <p:spPr>
          <a:xfrm>
            <a:off x="124688" y="1133265"/>
            <a:ext cx="582211" cy="307777"/>
          </a:xfrm>
          <a:prstGeom prst="rect">
            <a:avLst/>
          </a:prstGeom>
          <a:noFill/>
        </p:spPr>
        <p:txBody>
          <a:bodyPr wrap="none" rtlCol="0">
            <a:spAutoFit/>
          </a:bodyPr>
          <a:lstStyle/>
          <a:p>
            <a:r>
              <a:rPr lang="en-US" dirty="0">
                <a:solidFill>
                  <a:srgbClr val="FF0000"/>
                </a:solidFill>
              </a:rPr>
              <a:t>2006</a:t>
            </a:r>
          </a:p>
        </p:txBody>
      </p:sp>
      <p:sp>
        <p:nvSpPr>
          <p:cNvPr id="8" name="TextBox 7">
            <a:extLst>
              <a:ext uri="{FF2B5EF4-FFF2-40B4-BE49-F238E27FC236}">
                <a16:creationId xmlns:a16="http://schemas.microsoft.com/office/drawing/2014/main" id="{5AEA2497-8DCD-2BA0-5F75-7812E564720D}"/>
              </a:ext>
            </a:extLst>
          </p:cNvPr>
          <p:cNvSpPr txBox="1"/>
          <p:nvPr/>
        </p:nvSpPr>
        <p:spPr>
          <a:xfrm>
            <a:off x="138541" y="2144648"/>
            <a:ext cx="582211" cy="307777"/>
          </a:xfrm>
          <a:prstGeom prst="rect">
            <a:avLst/>
          </a:prstGeom>
          <a:noFill/>
        </p:spPr>
        <p:txBody>
          <a:bodyPr wrap="none" rtlCol="0">
            <a:spAutoFit/>
          </a:bodyPr>
          <a:lstStyle/>
          <a:p>
            <a:r>
              <a:rPr lang="en-US" dirty="0">
                <a:solidFill>
                  <a:srgbClr val="FF0000"/>
                </a:solidFill>
              </a:rPr>
              <a:t>2007</a:t>
            </a:r>
          </a:p>
        </p:txBody>
      </p:sp>
      <p:sp>
        <p:nvSpPr>
          <p:cNvPr id="9" name="TextBox 8">
            <a:extLst>
              <a:ext uri="{FF2B5EF4-FFF2-40B4-BE49-F238E27FC236}">
                <a16:creationId xmlns:a16="http://schemas.microsoft.com/office/drawing/2014/main" id="{7E830C15-8F8E-1B1D-2E88-97A6208B6092}"/>
              </a:ext>
            </a:extLst>
          </p:cNvPr>
          <p:cNvSpPr txBox="1"/>
          <p:nvPr/>
        </p:nvSpPr>
        <p:spPr>
          <a:xfrm>
            <a:off x="55413" y="3308432"/>
            <a:ext cx="582211" cy="307777"/>
          </a:xfrm>
          <a:prstGeom prst="rect">
            <a:avLst/>
          </a:prstGeom>
          <a:noFill/>
        </p:spPr>
        <p:txBody>
          <a:bodyPr wrap="none" rtlCol="0">
            <a:spAutoFit/>
          </a:bodyPr>
          <a:lstStyle/>
          <a:p>
            <a:r>
              <a:rPr lang="en-US" dirty="0">
                <a:solidFill>
                  <a:srgbClr val="FF0000"/>
                </a:solidFill>
              </a:rPr>
              <a:t>2008</a:t>
            </a:r>
          </a:p>
        </p:txBody>
      </p:sp>
      <p:pic>
        <p:nvPicPr>
          <p:cNvPr id="10" name="Picture 9">
            <a:extLst>
              <a:ext uri="{FF2B5EF4-FFF2-40B4-BE49-F238E27FC236}">
                <a16:creationId xmlns:a16="http://schemas.microsoft.com/office/drawing/2014/main" id="{0832550C-64E2-4E13-D4EF-D9F83AF698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330169"/>
            <a:ext cx="3989447" cy="703120"/>
          </a:xfrm>
          <a:prstGeom prst="rect">
            <a:avLst/>
          </a:prstGeom>
        </p:spPr>
      </p:pic>
      <p:sp>
        <p:nvSpPr>
          <p:cNvPr id="11" name="TextBox 10">
            <a:extLst>
              <a:ext uri="{FF2B5EF4-FFF2-40B4-BE49-F238E27FC236}">
                <a16:creationId xmlns:a16="http://schemas.microsoft.com/office/drawing/2014/main" id="{B1DC1FD5-27F9-ADA5-480A-76F0A2CB488E}"/>
              </a:ext>
            </a:extLst>
          </p:cNvPr>
          <p:cNvSpPr txBox="1"/>
          <p:nvPr/>
        </p:nvSpPr>
        <p:spPr>
          <a:xfrm>
            <a:off x="110830" y="4292108"/>
            <a:ext cx="582211" cy="307777"/>
          </a:xfrm>
          <a:prstGeom prst="rect">
            <a:avLst/>
          </a:prstGeom>
          <a:noFill/>
        </p:spPr>
        <p:txBody>
          <a:bodyPr wrap="none" rtlCol="0">
            <a:spAutoFit/>
          </a:bodyPr>
          <a:lstStyle/>
          <a:p>
            <a:r>
              <a:rPr lang="en-US" dirty="0">
                <a:solidFill>
                  <a:srgbClr val="FF0000"/>
                </a:solidFill>
              </a:rPr>
              <a:t>2009</a:t>
            </a:r>
          </a:p>
        </p:txBody>
      </p:sp>
      <p:pic>
        <p:nvPicPr>
          <p:cNvPr id="12" name="Picture 11">
            <a:extLst>
              <a:ext uri="{FF2B5EF4-FFF2-40B4-BE49-F238E27FC236}">
                <a16:creationId xmlns:a16="http://schemas.microsoft.com/office/drawing/2014/main" id="{1B429902-9730-489E-CB75-9878481FC7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115015"/>
            <a:ext cx="3989447" cy="703120"/>
          </a:xfrm>
          <a:prstGeom prst="rect">
            <a:avLst/>
          </a:prstGeom>
        </p:spPr>
      </p:pic>
      <p:sp>
        <p:nvSpPr>
          <p:cNvPr id="13" name="TextBox 12">
            <a:extLst>
              <a:ext uri="{FF2B5EF4-FFF2-40B4-BE49-F238E27FC236}">
                <a16:creationId xmlns:a16="http://schemas.microsoft.com/office/drawing/2014/main" id="{B9785DF8-A443-C6F7-77F8-EEE5F251BCE3}"/>
              </a:ext>
            </a:extLst>
          </p:cNvPr>
          <p:cNvSpPr txBox="1"/>
          <p:nvPr/>
        </p:nvSpPr>
        <p:spPr>
          <a:xfrm>
            <a:off x="69263" y="5123385"/>
            <a:ext cx="582211" cy="307777"/>
          </a:xfrm>
          <a:prstGeom prst="rect">
            <a:avLst/>
          </a:prstGeom>
          <a:noFill/>
        </p:spPr>
        <p:txBody>
          <a:bodyPr wrap="none" rtlCol="0">
            <a:spAutoFit/>
          </a:bodyPr>
          <a:lstStyle/>
          <a:p>
            <a:r>
              <a:rPr lang="en-US" dirty="0">
                <a:solidFill>
                  <a:srgbClr val="FF0000"/>
                </a:solidFill>
              </a:rPr>
              <a:t>2010</a:t>
            </a:r>
          </a:p>
        </p:txBody>
      </p:sp>
      <p:pic>
        <p:nvPicPr>
          <p:cNvPr id="14" name="Picture 13">
            <a:extLst>
              <a:ext uri="{FF2B5EF4-FFF2-40B4-BE49-F238E27FC236}">
                <a16:creationId xmlns:a16="http://schemas.microsoft.com/office/drawing/2014/main" id="{960E9879-AF66-0BED-0F46-5243A4D0CA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66" y="5911893"/>
            <a:ext cx="3965767" cy="698947"/>
          </a:xfrm>
          <a:prstGeom prst="rect">
            <a:avLst/>
          </a:prstGeom>
        </p:spPr>
      </p:pic>
      <p:sp>
        <p:nvSpPr>
          <p:cNvPr id="15" name="TextBox 14">
            <a:extLst>
              <a:ext uri="{FF2B5EF4-FFF2-40B4-BE49-F238E27FC236}">
                <a16:creationId xmlns:a16="http://schemas.microsoft.com/office/drawing/2014/main" id="{6F5CEF8D-8829-448E-1501-1C8064D76D62}"/>
              </a:ext>
            </a:extLst>
          </p:cNvPr>
          <p:cNvSpPr txBox="1"/>
          <p:nvPr/>
        </p:nvSpPr>
        <p:spPr>
          <a:xfrm>
            <a:off x="138535" y="5857680"/>
            <a:ext cx="582211" cy="307777"/>
          </a:xfrm>
          <a:prstGeom prst="rect">
            <a:avLst/>
          </a:prstGeom>
          <a:noFill/>
        </p:spPr>
        <p:txBody>
          <a:bodyPr wrap="none" rtlCol="0">
            <a:spAutoFit/>
          </a:bodyPr>
          <a:lstStyle/>
          <a:p>
            <a:r>
              <a:rPr lang="en-US" dirty="0">
                <a:solidFill>
                  <a:srgbClr val="FF0000"/>
                </a:solidFill>
              </a:rPr>
              <a:t>2011</a:t>
            </a:r>
          </a:p>
        </p:txBody>
      </p:sp>
      <p:pic>
        <p:nvPicPr>
          <p:cNvPr id="16" name="Picture 15">
            <a:extLst>
              <a:ext uri="{FF2B5EF4-FFF2-40B4-BE49-F238E27FC236}">
                <a16:creationId xmlns:a16="http://schemas.microsoft.com/office/drawing/2014/main" id="{2430A358-A0B9-8658-AB78-DC64FE2EBB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18173" y="1166615"/>
            <a:ext cx="4085512" cy="883869"/>
          </a:xfrm>
          <a:prstGeom prst="rect">
            <a:avLst/>
          </a:prstGeom>
        </p:spPr>
      </p:pic>
      <p:pic>
        <p:nvPicPr>
          <p:cNvPr id="17" name="Picture 16">
            <a:extLst>
              <a:ext uri="{FF2B5EF4-FFF2-40B4-BE49-F238E27FC236}">
                <a16:creationId xmlns:a16="http://schemas.microsoft.com/office/drawing/2014/main" id="{10CEBAC6-51D8-B013-C3C1-373F1EADCD29}"/>
              </a:ext>
            </a:extLst>
          </p:cNvPr>
          <p:cNvPicPr>
            <a:picLocks noChangeAspect="1"/>
          </p:cNvPicPr>
          <p:nvPr/>
        </p:nvPicPr>
        <p:blipFill>
          <a:blip r:embed="rId14"/>
          <a:stretch>
            <a:fillRect/>
          </a:stretch>
        </p:blipFill>
        <p:spPr>
          <a:xfrm>
            <a:off x="4114791" y="2171786"/>
            <a:ext cx="4085512" cy="967888"/>
          </a:xfrm>
          <a:prstGeom prst="rect">
            <a:avLst/>
          </a:prstGeom>
        </p:spPr>
      </p:pic>
      <p:sp>
        <p:nvSpPr>
          <p:cNvPr id="18" name="TextBox 17">
            <a:extLst>
              <a:ext uri="{FF2B5EF4-FFF2-40B4-BE49-F238E27FC236}">
                <a16:creationId xmlns:a16="http://schemas.microsoft.com/office/drawing/2014/main" id="{5BA8A5FF-084B-85CF-6F92-011C3F72C1F2}"/>
              </a:ext>
            </a:extLst>
          </p:cNvPr>
          <p:cNvSpPr txBox="1"/>
          <p:nvPr/>
        </p:nvSpPr>
        <p:spPr>
          <a:xfrm>
            <a:off x="4144577" y="1120716"/>
            <a:ext cx="582211" cy="307777"/>
          </a:xfrm>
          <a:prstGeom prst="rect">
            <a:avLst/>
          </a:prstGeom>
          <a:noFill/>
        </p:spPr>
        <p:txBody>
          <a:bodyPr wrap="none" rtlCol="0">
            <a:spAutoFit/>
          </a:bodyPr>
          <a:lstStyle/>
          <a:p>
            <a:r>
              <a:rPr lang="en-US" dirty="0">
                <a:solidFill>
                  <a:srgbClr val="FF0000"/>
                </a:solidFill>
              </a:rPr>
              <a:t>2012</a:t>
            </a:r>
          </a:p>
        </p:txBody>
      </p:sp>
      <p:sp>
        <p:nvSpPr>
          <p:cNvPr id="19" name="TextBox 18">
            <a:extLst>
              <a:ext uri="{FF2B5EF4-FFF2-40B4-BE49-F238E27FC236}">
                <a16:creationId xmlns:a16="http://schemas.microsoft.com/office/drawing/2014/main" id="{2471E9A7-2A79-A4D1-5F0E-48E76DB4EFFD}"/>
              </a:ext>
            </a:extLst>
          </p:cNvPr>
          <p:cNvSpPr txBox="1"/>
          <p:nvPr/>
        </p:nvSpPr>
        <p:spPr>
          <a:xfrm>
            <a:off x="4160501" y="2199907"/>
            <a:ext cx="582211" cy="307777"/>
          </a:xfrm>
          <a:prstGeom prst="rect">
            <a:avLst/>
          </a:prstGeom>
          <a:noFill/>
        </p:spPr>
        <p:txBody>
          <a:bodyPr wrap="none" rtlCol="0">
            <a:spAutoFit/>
          </a:bodyPr>
          <a:lstStyle/>
          <a:p>
            <a:r>
              <a:rPr lang="en-US" dirty="0">
                <a:solidFill>
                  <a:srgbClr val="FF0000"/>
                </a:solidFill>
              </a:rPr>
              <a:t>2013</a:t>
            </a:r>
          </a:p>
        </p:txBody>
      </p:sp>
      <p:pic>
        <p:nvPicPr>
          <p:cNvPr id="20" name="Picture 19">
            <a:extLst>
              <a:ext uri="{FF2B5EF4-FFF2-40B4-BE49-F238E27FC236}">
                <a16:creationId xmlns:a16="http://schemas.microsoft.com/office/drawing/2014/main" id="{7366E018-E983-B55A-40D8-03D9AC9391A3}"/>
              </a:ext>
            </a:extLst>
          </p:cNvPr>
          <p:cNvPicPr>
            <a:picLocks noChangeAspect="1"/>
          </p:cNvPicPr>
          <p:nvPr/>
        </p:nvPicPr>
        <p:blipFill>
          <a:blip r:embed="rId15"/>
          <a:stretch>
            <a:fillRect/>
          </a:stretch>
        </p:blipFill>
        <p:spPr>
          <a:xfrm>
            <a:off x="4142504" y="3191966"/>
            <a:ext cx="4059389" cy="1058143"/>
          </a:xfrm>
          <a:prstGeom prst="rect">
            <a:avLst/>
          </a:prstGeom>
        </p:spPr>
      </p:pic>
      <p:sp>
        <p:nvSpPr>
          <p:cNvPr id="21" name="TextBox 20">
            <a:extLst>
              <a:ext uri="{FF2B5EF4-FFF2-40B4-BE49-F238E27FC236}">
                <a16:creationId xmlns:a16="http://schemas.microsoft.com/office/drawing/2014/main" id="{807AF6FB-0B43-5780-96F0-351AC58FF9B4}"/>
              </a:ext>
            </a:extLst>
          </p:cNvPr>
          <p:cNvSpPr txBox="1"/>
          <p:nvPr/>
        </p:nvSpPr>
        <p:spPr>
          <a:xfrm>
            <a:off x="4174351" y="3211287"/>
            <a:ext cx="582211" cy="307777"/>
          </a:xfrm>
          <a:prstGeom prst="rect">
            <a:avLst/>
          </a:prstGeom>
          <a:noFill/>
        </p:spPr>
        <p:txBody>
          <a:bodyPr wrap="none" rtlCol="0">
            <a:spAutoFit/>
          </a:bodyPr>
          <a:lstStyle/>
          <a:p>
            <a:r>
              <a:rPr lang="en-US" dirty="0">
                <a:solidFill>
                  <a:srgbClr val="FF0000"/>
                </a:solidFill>
              </a:rPr>
              <a:t>2014</a:t>
            </a:r>
          </a:p>
        </p:txBody>
      </p:sp>
      <p:pic>
        <p:nvPicPr>
          <p:cNvPr id="22" name="Picture 21">
            <a:extLst>
              <a:ext uri="{FF2B5EF4-FFF2-40B4-BE49-F238E27FC236}">
                <a16:creationId xmlns:a16="http://schemas.microsoft.com/office/drawing/2014/main" id="{F6477425-234A-84AA-16FE-F20B98F323A4}"/>
              </a:ext>
            </a:extLst>
          </p:cNvPr>
          <p:cNvPicPr>
            <a:picLocks noChangeAspect="1"/>
          </p:cNvPicPr>
          <p:nvPr/>
        </p:nvPicPr>
        <p:blipFill>
          <a:blip r:embed="rId16"/>
          <a:srcRect/>
          <a:stretch/>
        </p:blipFill>
        <p:spPr>
          <a:xfrm>
            <a:off x="4104317" y="4361658"/>
            <a:ext cx="4105834" cy="753193"/>
          </a:xfrm>
          <a:prstGeom prst="rect">
            <a:avLst/>
          </a:prstGeom>
        </p:spPr>
      </p:pic>
      <p:sp>
        <p:nvSpPr>
          <p:cNvPr id="23" name="TextBox 22">
            <a:extLst>
              <a:ext uri="{FF2B5EF4-FFF2-40B4-BE49-F238E27FC236}">
                <a16:creationId xmlns:a16="http://schemas.microsoft.com/office/drawing/2014/main" id="{AD42408D-1C39-BFE2-49CB-7310750A8B12}"/>
              </a:ext>
            </a:extLst>
          </p:cNvPr>
          <p:cNvSpPr txBox="1"/>
          <p:nvPr/>
        </p:nvSpPr>
        <p:spPr>
          <a:xfrm>
            <a:off x="4160500" y="4373952"/>
            <a:ext cx="582211" cy="307777"/>
          </a:xfrm>
          <a:prstGeom prst="rect">
            <a:avLst/>
          </a:prstGeom>
          <a:noFill/>
        </p:spPr>
        <p:txBody>
          <a:bodyPr wrap="none" rtlCol="0">
            <a:spAutoFit/>
          </a:bodyPr>
          <a:lstStyle/>
          <a:p>
            <a:r>
              <a:rPr lang="en-US" dirty="0">
                <a:solidFill>
                  <a:srgbClr val="FF0000"/>
                </a:solidFill>
              </a:rPr>
              <a:t>2015</a:t>
            </a:r>
          </a:p>
        </p:txBody>
      </p:sp>
      <p:pic>
        <p:nvPicPr>
          <p:cNvPr id="24" name="Picture 23">
            <a:extLst>
              <a:ext uri="{FF2B5EF4-FFF2-40B4-BE49-F238E27FC236}">
                <a16:creationId xmlns:a16="http://schemas.microsoft.com/office/drawing/2014/main" id="{6479AD26-32C0-4D39-EC2B-9A17170B2171}"/>
              </a:ext>
            </a:extLst>
          </p:cNvPr>
          <p:cNvPicPr>
            <a:picLocks noChangeAspect="1"/>
          </p:cNvPicPr>
          <p:nvPr/>
        </p:nvPicPr>
        <p:blipFill>
          <a:blip r:embed="rId17"/>
          <a:stretch>
            <a:fillRect/>
          </a:stretch>
        </p:blipFill>
        <p:spPr>
          <a:xfrm>
            <a:off x="4128647" y="5138337"/>
            <a:ext cx="4131107" cy="753183"/>
          </a:xfrm>
          <a:prstGeom prst="rect">
            <a:avLst/>
          </a:prstGeom>
        </p:spPr>
      </p:pic>
      <p:sp>
        <p:nvSpPr>
          <p:cNvPr id="25" name="TextBox 24">
            <a:extLst>
              <a:ext uri="{FF2B5EF4-FFF2-40B4-BE49-F238E27FC236}">
                <a16:creationId xmlns:a16="http://schemas.microsoft.com/office/drawing/2014/main" id="{F1AFC52D-7A52-E9B0-4D7F-D745196D80F4}"/>
              </a:ext>
            </a:extLst>
          </p:cNvPr>
          <p:cNvSpPr txBox="1"/>
          <p:nvPr/>
        </p:nvSpPr>
        <p:spPr>
          <a:xfrm>
            <a:off x="4132789" y="5122099"/>
            <a:ext cx="582211" cy="307777"/>
          </a:xfrm>
          <a:prstGeom prst="rect">
            <a:avLst/>
          </a:prstGeom>
          <a:noFill/>
        </p:spPr>
        <p:txBody>
          <a:bodyPr wrap="none" rtlCol="0">
            <a:spAutoFit/>
          </a:bodyPr>
          <a:lstStyle/>
          <a:p>
            <a:r>
              <a:rPr lang="en-US" dirty="0">
                <a:solidFill>
                  <a:srgbClr val="FF0000"/>
                </a:solidFill>
              </a:rPr>
              <a:t>2016</a:t>
            </a:r>
          </a:p>
        </p:txBody>
      </p:sp>
      <p:pic>
        <p:nvPicPr>
          <p:cNvPr id="26" name="Picture 25">
            <a:extLst>
              <a:ext uri="{FF2B5EF4-FFF2-40B4-BE49-F238E27FC236}">
                <a16:creationId xmlns:a16="http://schemas.microsoft.com/office/drawing/2014/main" id="{AA48ECA4-A143-573E-6E35-464ACFAAFB55}"/>
              </a:ext>
            </a:extLst>
          </p:cNvPr>
          <p:cNvPicPr>
            <a:picLocks noChangeAspect="1"/>
          </p:cNvPicPr>
          <p:nvPr/>
        </p:nvPicPr>
        <p:blipFill>
          <a:blip r:embed="rId18"/>
          <a:stretch>
            <a:fillRect/>
          </a:stretch>
        </p:blipFill>
        <p:spPr>
          <a:xfrm>
            <a:off x="4100948" y="5915006"/>
            <a:ext cx="4105834" cy="744776"/>
          </a:xfrm>
          <a:prstGeom prst="rect">
            <a:avLst/>
          </a:prstGeom>
        </p:spPr>
      </p:pic>
      <p:sp>
        <p:nvSpPr>
          <p:cNvPr id="27" name="TextBox 26">
            <a:extLst>
              <a:ext uri="{FF2B5EF4-FFF2-40B4-BE49-F238E27FC236}">
                <a16:creationId xmlns:a16="http://schemas.microsoft.com/office/drawing/2014/main" id="{D62DE508-6450-E7DE-C8F1-BDE4DB591CD9}"/>
              </a:ext>
            </a:extLst>
          </p:cNvPr>
          <p:cNvSpPr txBox="1"/>
          <p:nvPr/>
        </p:nvSpPr>
        <p:spPr>
          <a:xfrm>
            <a:off x="8259754" y="1169446"/>
            <a:ext cx="582211" cy="307777"/>
          </a:xfrm>
          <a:prstGeom prst="rect">
            <a:avLst/>
          </a:prstGeom>
          <a:noFill/>
        </p:spPr>
        <p:txBody>
          <a:bodyPr wrap="none" rtlCol="0">
            <a:spAutoFit/>
          </a:bodyPr>
          <a:lstStyle/>
          <a:p>
            <a:r>
              <a:rPr lang="en-US" dirty="0">
                <a:solidFill>
                  <a:srgbClr val="FF0000"/>
                </a:solidFill>
              </a:rPr>
              <a:t>2018</a:t>
            </a:r>
          </a:p>
        </p:txBody>
      </p:sp>
      <p:sp>
        <p:nvSpPr>
          <p:cNvPr id="29" name="TextBox 28">
            <a:extLst>
              <a:ext uri="{FF2B5EF4-FFF2-40B4-BE49-F238E27FC236}">
                <a16:creationId xmlns:a16="http://schemas.microsoft.com/office/drawing/2014/main" id="{FB9296EA-2507-1E42-2D3B-9C00E3DCFCBF}"/>
              </a:ext>
            </a:extLst>
          </p:cNvPr>
          <p:cNvSpPr txBox="1"/>
          <p:nvPr/>
        </p:nvSpPr>
        <p:spPr>
          <a:xfrm>
            <a:off x="4271331" y="6022648"/>
            <a:ext cx="582211" cy="307777"/>
          </a:xfrm>
          <a:prstGeom prst="rect">
            <a:avLst/>
          </a:prstGeom>
          <a:noFill/>
        </p:spPr>
        <p:txBody>
          <a:bodyPr wrap="none" rtlCol="0">
            <a:spAutoFit/>
          </a:bodyPr>
          <a:lstStyle/>
          <a:p>
            <a:r>
              <a:rPr lang="en-US" dirty="0">
                <a:solidFill>
                  <a:srgbClr val="FF0000"/>
                </a:solidFill>
              </a:rPr>
              <a:t>2017</a:t>
            </a:r>
          </a:p>
        </p:txBody>
      </p:sp>
      <p:pic>
        <p:nvPicPr>
          <p:cNvPr id="30" name="Picture 29">
            <a:extLst>
              <a:ext uri="{FF2B5EF4-FFF2-40B4-BE49-F238E27FC236}">
                <a16:creationId xmlns:a16="http://schemas.microsoft.com/office/drawing/2014/main" id="{FE66408C-E2A9-9B21-44B4-810F325D7454}"/>
              </a:ext>
            </a:extLst>
          </p:cNvPr>
          <p:cNvPicPr>
            <a:picLocks noChangeAspect="1"/>
          </p:cNvPicPr>
          <p:nvPr/>
        </p:nvPicPr>
        <p:blipFill>
          <a:blip r:embed="rId19"/>
          <a:stretch>
            <a:fillRect/>
          </a:stretch>
        </p:blipFill>
        <p:spPr>
          <a:xfrm>
            <a:off x="8206782" y="2182901"/>
            <a:ext cx="3910284" cy="1115646"/>
          </a:xfrm>
          <a:prstGeom prst="rect">
            <a:avLst/>
          </a:prstGeom>
        </p:spPr>
      </p:pic>
      <p:sp>
        <p:nvSpPr>
          <p:cNvPr id="31" name="TextBox 30">
            <a:extLst>
              <a:ext uri="{FF2B5EF4-FFF2-40B4-BE49-F238E27FC236}">
                <a16:creationId xmlns:a16="http://schemas.microsoft.com/office/drawing/2014/main" id="{4C4E3B1C-785F-B71E-B480-8B829C7CEC1C}"/>
              </a:ext>
            </a:extLst>
          </p:cNvPr>
          <p:cNvSpPr txBox="1"/>
          <p:nvPr/>
        </p:nvSpPr>
        <p:spPr>
          <a:xfrm>
            <a:off x="8310840" y="2178938"/>
            <a:ext cx="582211" cy="307777"/>
          </a:xfrm>
          <a:prstGeom prst="rect">
            <a:avLst/>
          </a:prstGeom>
          <a:noFill/>
        </p:spPr>
        <p:txBody>
          <a:bodyPr wrap="none" rtlCol="0">
            <a:spAutoFit/>
          </a:bodyPr>
          <a:lstStyle/>
          <a:p>
            <a:r>
              <a:rPr lang="en-US" dirty="0">
                <a:solidFill>
                  <a:srgbClr val="FF0000"/>
                </a:solidFill>
              </a:rPr>
              <a:t>2019</a:t>
            </a:r>
          </a:p>
        </p:txBody>
      </p:sp>
      <p:pic>
        <p:nvPicPr>
          <p:cNvPr id="34" name="Picture 33">
            <a:extLst>
              <a:ext uri="{FF2B5EF4-FFF2-40B4-BE49-F238E27FC236}">
                <a16:creationId xmlns:a16="http://schemas.microsoft.com/office/drawing/2014/main" id="{7B04DDE4-4FC6-8FAA-DE92-49CD5737B00A}"/>
              </a:ext>
            </a:extLst>
          </p:cNvPr>
          <p:cNvPicPr>
            <a:picLocks noChangeAspect="1"/>
          </p:cNvPicPr>
          <p:nvPr/>
        </p:nvPicPr>
        <p:blipFill>
          <a:blip r:embed="rId20"/>
          <a:stretch>
            <a:fillRect/>
          </a:stretch>
        </p:blipFill>
        <p:spPr>
          <a:xfrm>
            <a:off x="8172416" y="3293281"/>
            <a:ext cx="4012333" cy="1275928"/>
          </a:xfrm>
          <a:prstGeom prst="rect">
            <a:avLst/>
          </a:prstGeom>
        </p:spPr>
      </p:pic>
      <p:sp>
        <p:nvSpPr>
          <p:cNvPr id="35" name="TextBox 34">
            <a:extLst>
              <a:ext uri="{FF2B5EF4-FFF2-40B4-BE49-F238E27FC236}">
                <a16:creationId xmlns:a16="http://schemas.microsoft.com/office/drawing/2014/main" id="{B6A39D7E-A111-6ED8-7035-77ECA7F88774}"/>
              </a:ext>
            </a:extLst>
          </p:cNvPr>
          <p:cNvSpPr txBox="1"/>
          <p:nvPr/>
        </p:nvSpPr>
        <p:spPr>
          <a:xfrm>
            <a:off x="8304213" y="3312000"/>
            <a:ext cx="582211" cy="307777"/>
          </a:xfrm>
          <a:prstGeom prst="rect">
            <a:avLst/>
          </a:prstGeom>
          <a:noFill/>
        </p:spPr>
        <p:txBody>
          <a:bodyPr wrap="none" rtlCol="0">
            <a:spAutoFit/>
          </a:bodyPr>
          <a:lstStyle/>
          <a:p>
            <a:r>
              <a:rPr lang="en-US" dirty="0">
                <a:solidFill>
                  <a:srgbClr val="FF0000"/>
                </a:solidFill>
              </a:rPr>
              <a:t>2020</a:t>
            </a:r>
          </a:p>
        </p:txBody>
      </p:sp>
      <p:pic>
        <p:nvPicPr>
          <p:cNvPr id="36" name="Taal Main Crater - Jan 12, 2020">
            <a:hlinkClick r:id="" action="ppaction://media"/>
            <a:extLst>
              <a:ext uri="{FF2B5EF4-FFF2-40B4-BE49-F238E27FC236}">
                <a16:creationId xmlns:a16="http://schemas.microsoft.com/office/drawing/2014/main" id="{2E78F111-D45A-0E7E-CEAE-9DC4120923CF}"/>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8935101" y="4605144"/>
            <a:ext cx="2740021" cy="1541262"/>
          </a:xfrm>
          <a:prstGeom prst="rect">
            <a:avLst/>
          </a:prstGeom>
          <a:noFill/>
          <a:ln>
            <a:noFill/>
          </a:ln>
        </p:spPr>
      </p:pic>
    </p:spTree>
    <p:extLst>
      <p:ext uri="{BB962C8B-B14F-4D97-AF65-F5344CB8AC3E}">
        <p14:creationId xmlns:p14="http://schemas.microsoft.com/office/powerpoint/2010/main" val="204487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6"/>
                                        </p:tgtEl>
                                      </p:cBhvr>
                                    </p:cmd>
                                  </p:childTnLst>
                                </p:cTn>
                              </p:par>
                            </p:childTnLst>
                          </p:cTn>
                        </p:par>
                      </p:childTnLst>
                    </p:cTn>
                  </p:par>
                </p:childTnLst>
              </p:cTn>
              <p:nextCondLst>
                <p:cond evt="onClick" delay="0">
                  <p:tgtEl>
                    <p:spTgt spid="36"/>
                  </p:tgtEl>
                </p:cond>
              </p:nextCondLst>
            </p:seq>
            <p:video>
              <p:cMediaNode vol="80000">
                <p:cTn id="12" fill="hold" display="0">
                  <p:stCondLst>
                    <p:cond delay="indefinite"/>
                  </p:stCondLst>
                </p:cTn>
                <p:tgtEl>
                  <p:spTgt spid="3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E21A5196-6153-12A1-1C5D-D6B7F09A61E3}"/>
            </a:ext>
          </a:extLst>
        </p:cNvPr>
        <p:cNvGrpSpPr/>
        <p:nvPr/>
      </p:nvGrpSpPr>
      <p:grpSpPr>
        <a:xfrm>
          <a:off x="0" y="0"/>
          <a:ext cx="0" cy="0"/>
          <a:chOff x="0" y="0"/>
          <a:chExt cx="0" cy="0"/>
        </a:xfrm>
      </p:grpSpPr>
      <p:sp>
        <p:nvSpPr>
          <p:cNvPr id="575" name="Google Shape;575;p41">
            <a:extLst>
              <a:ext uri="{FF2B5EF4-FFF2-40B4-BE49-F238E27FC236}">
                <a16:creationId xmlns:a16="http://schemas.microsoft.com/office/drawing/2014/main" id="{45F77DBD-CD52-454E-98F5-B100BFF964B3}"/>
              </a:ext>
            </a:extLst>
          </p:cNvPr>
          <p:cNvSpPr txBox="1"/>
          <p:nvPr/>
        </p:nvSpPr>
        <p:spPr>
          <a:xfrm>
            <a:off x="1528233" y="259655"/>
            <a:ext cx="9135534" cy="592050"/>
          </a:xfrm>
          <a:prstGeom prst="rect">
            <a:avLst/>
          </a:prstGeom>
          <a:noFill/>
          <a:ln>
            <a:noFill/>
          </a:ln>
        </p:spPr>
        <p:txBody>
          <a:bodyPr spcFirstLastPara="1" wrap="square" lIns="91426" tIns="45700" rIns="91426" bIns="45700" anchor="ctr" anchorCtr="0">
            <a:noAutofit/>
          </a:bodyPr>
          <a:lstStyle/>
          <a:p>
            <a:pPr algn="ctr">
              <a:lnSpc>
                <a:spcPct val="90000"/>
              </a:lnSpc>
              <a:buClr>
                <a:srgbClr val="C00000"/>
              </a:buClr>
              <a:buSzPts val="3200"/>
            </a:pPr>
            <a:r>
              <a:rPr lang="en-PH" sz="3200" dirty="0">
                <a:solidFill>
                  <a:srgbClr val="00B0F0"/>
                </a:solidFill>
              </a:rPr>
              <a:t>Taal Volcano</a:t>
            </a:r>
          </a:p>
          <a:p>
            <a:pPr algn="ctr">
              <a:lnSpc>
                <a:spcPct val="90000"/>
              </a:lnSpc>
              <a:buClr>
                <a:srgbClr val="C00000"/>
              </a:buClr>
              <a:buSzPts val="3200"/>
            </a:pPr>
            <a:r>
              <a:rPr lang="en-PH" sz="2000" dirty="0">
                <a:solidFill>
                  <a:srgbClr val="00B0F0"/>
                </a:solidFill>
              </a:rPr>
              <a:t>RSAM (AI)</a:t>
            </a:r>
            <a:r>
              <a:rPr lang="en-PH" sz="2000" dirty="0" err="1">
                <a:solidFill>
                  <a:srgbClr val="00B0F0"/>
                </a:solidFill>
              </a:rPr>
              <a:t>ruption</a:t>
            </a:r>
            <a:r>
              <a:rPr lang="en-PH" sz="2000" dirty="0">
                <a:solidFill>
                  <a:srgbClr val="00B0F0"/>
                </a:solidFill>
              </a:rPr>
              <a:t> Forecasting System</a:t>
            </a:r>
          </a:p>
        </p:txBody>
      </p:sp>
      <p:pic>
        <p:nvPicPr>
          <p:cNvPr id="32" name="Picture 31">
            <a:extLst>
              <a:ext uri="{FF2B5EF4-FFF2-40B4-BE49-F238E27FC236}">
                <a16:creationId xmlns:a16="http://schemas.microsoft.com/office/drawing/2014/main" id="{EA38DB82-7D5A-AAAD-19C1-98516292CC3C}"/>
              </a:ext>
            </a:extLst>
          </p:cNvPr>
          <p:cNvPicPr>
            <a:picLocks noChangeAspect="1"/>
          </p:cNvPicPr>
          <p:nvPr/>
        </p:nvPicPr>
        <p:blipFill>
          <a:blip r:embed="rId3"/>
          <a:srcRect/>
          <a:stretch/>
        </p:blipFill>
        <p:spPr>
          <a:xfrm>
            <a:off x="596976" y="1147057"/>
            <a:ext cx="7631995" cy="4563886"/>
          </a:xfrm>
          <a:prstGeom prst="rect">
            <a:avLst/>
          </a:prstGeom>
        </p:spPr>
      </p:pic>
      <p:pic>
        <p:nvPicPr>
          <p:cNvPr id="33" name="Picture 32">
            <a:extLst>
              <a:ext uri="{FF2B5EF4-FFF2-40B4-BE49-F238E27FC236}">
                <a16:creationId xmlns:a16="http://schemas.microsoft.com/office/drawing/2014/main" id="{43F9C6B0-D3D8-9359-4AC2-752620C480A4}"/>
              </a:ext>
            </a:extLst>
          </p:cNvPr>
          <p:cNvPicPr>
            <a:picLocks noChangeAspect="1"/>
          </p:cNvPicPr>
          <p:nvPr/>
        </p:nvPicPr>
        <p:blipFill>
          <a:blip r:embed="rId4"/>
          <a:srcRect/>
          <a:stretch/>
        </p:blipFill>
        <p:spPr>
          <a:xfrm>
            <a:off x="7989269" y="1992124"/>
            <a:ext cx="3248574" cy="2960077"/>
          </a:xfrm>
          <a:prstGeom prst="rect">
            <a:avLst/>
          </a:prstGeom>
        </p:spPr>
      </p:pic>
      <p:sp>
        <p:nvSpPr>
          <p:cNvPr id="38" name="TextBox 37">
            <a:extLst>
              <a:ext uri="{FF2B5EF4-FFF2-40B4-BE49-F238E27FC236}">
                <a16:creationId xmlns:a16="http://schemas.microsoft.com/office/drawing/2014/main" id="{D37AAA41-16F7-2AFD-78E4-E6CD964FDBF3}"/>
              </a:ext>
            </a:extLst>
          </p:cNvPr>
          <p:cNvSpPr txBox="1"/>
          <p:nvPr/>
        </p:nvSpPr>
        <p:spPr>
          <a:xfrm>
            <a:off x="7884415" y="4707625"/>
            <a:ext cx="3710609" cy="954107"/>
          </a:xfrm>
          <a:prstGeom prst="rect">
            <a:avLst/>
          </a:prstGeom>
          <a:noFill/>
        </p:spPr>
        <p:txBody>
          <a:bodyPr wrap="square">
            <a:spAutoFit/>
          </a:bodyPr>
          <a:lstStyle/>
          <a:p>
            <a:r>
              <a:rPr lang="en-PH" sz="1400" i="1" dirty="0"/>
              <a:t>RSAM-based Experimental Eruption forecasting using advanced time-series deep-learning models (Supervised Learning).</a:t>
            </a:r>
          </a:p>
        </p:txBody>
      </p:sp>
    </p:spTree>
    <p:extLst>
      <p:ext uri="{BB962C8B-B14F-4D97-AF65-F5344CB8AC3E}">
        <p14:creationId xmlns:p14="http://schemas.microsoft.com/office/powerpoint/2010/main" val="13862306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150629</TotalTime>
  <Words>1963</Words>
  <Application>Microsoft Macintosh PowerPoint</Application>
  <PresentationFormat>Widescreen</PresentationFormat>
  <Paragraphs>126</Paragraphs>
  <Slides>12</Slides>
  <Notes>11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Bebas Neue</vt:lpstr>
      <vt:lpstr>Calibri</vt:lpstr>
      <vt:lpstr>Arial</vt:lpstr>
      <vt:lpstr>Office Theme</vt:lpstr>
      <vt:lpstr>Significant Volcanic Seismic Signals Across Philippine Volcanoes: Observations and Monitoring Approaches </vt:lpstr>
      <vt:lpstr>PowerPoint Presentation</vt:lpstr>
      <vt:lpstr>Bulkang KanlaoN</vt:lpstr>
      <vt:lpstr>PowerPoint Presentation</vt:lpstr>
      <vt:lpstr>PowerPoint Presentation</vt:lpstr>
      <vt:lpstr>PowerPoint Presentation</vt:lpstr>
      <vt:lpstr>Bulkang  TAAL </vt:lpstr>
      <vt:lpstr>PowerPoint Presentation</vt:lpstr>
      <vt:lpstr>PowerPoint Presentation</vt:lpstr>
      <vt:lpstr>BULKANG MAYON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DUTY OFFICERS:  Use this new standardized presentation.  MARITON</dc:title>
  <dc:creator>VMEPD-9</dc:creator>
  <cp:lastModifiedBy>Christian Joseph Clarito</cp:lastModifiedBy>
  <cp:revision>2668</cp:revision>
  <dcterms:modified xsi:type="dcterms:W3CDTF">2025-11-17T04:13:59Z</dcterms:modified>
</cp:coreProperties>
</file>