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07" r:id="rId2"/>
    <p:sldId id="324" r:id="rId3"/>
    <p:sldId id="321" r:id="rId4"/>
    <p:sldId id="326" r:id="rId5"/>
    <p:sldId id="325" r:id="rId6"/>
    <p:sldId id="327" r:id="rId7"/>
    <p:sldId id="328" r:id="rId8"/>
    <p:sldId id="310" r:id="rId9"/>
    <p:sldId id="329" r:id="rId10"/>
    <p:sldId id="330" r:id="rId11"/>
    <p:sldId id="312" r:id="rId12"/>
    <p:sldId id="331" r:id="rId13"/>
    <p:sldId id="334" r:id="rId14"/>
    <p:sldId id="311" r:id="rId15"/>
    <p:sldId id="313" r:id="rId16"/>
    <p:sldId id="333" r:id="rId17"/>
    <p:sldId id="332" r:id="rId18"/>
    <p:sldId id="315" r:id="rId19"/>
    <p:sldId id="316" r:id="rId20"/>
    <p:sldId id="317" r:id="rId21"/>
    <p:sldId id="318" r:id="rId22"/>
    <p:sldId id="335" r:id="rId23"/>
    <p:sldId id="336" r:id="rId24"/>
    <p:sldId id="337" r:id="rId25"/>
    <p:sldId id="340" r:id="rId26"/>
    <p:sldId id="33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009193"/>
    <a:srgbClr val="FF7E79"/>
    <a:srgbClr val="73FDD6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382EA-C768-498A-9A6D-D8D5C3B4D14B}" v="477" dt="2025-11-16T09:35:42.249"/>
    <p1510:client id="{551FADDD-39D6-40D9-98B2-A91C1E3D9FE0}" v="5" dt="2025-11-16T04:52:42.240"/>
    <p1510:client id="{7C4E388F-141C-48B0-B596-464CC7932B9F}" v="51" dt="2025-11-16T05:41:42.053"/>
    <p1510:client id="{D9A8D5E2-BA0C-4A24-996D-5DEB3A8C857A}" v="27" dt="2025-11-16T04:57:05.880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2"/>
    <p:restoredTop sz="94708"/>
  </p:normalViewPr>
  <p:slideViewPr>
    <p:cSldViewPr snapToGrid="0">
      <p:cViewPr>
        <p:scale>
          <a:sx n="70" d="100"/>
          <a:sy n="70" d="100"/>
        </p:scale>
        <p:origin x="2240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Widiwijayanti (Dr)" userId="S::cwidiwijayanti@staff.main.ntu.edu.sg::9826e91f-5610-4b95-b285-1fb10d1df957" providerId="AD" clId="Web-{551FADDD-39D6-40D9-98B2-A91C1E3D9FE0}"/>
    <pc:docChg chg="addSld modSld">
      <pc:chgData name="Christina Widiwijayanti (Dr)" userId="S::cwidiwijayanti@staff.main.ntu.edu.sg::9826e91f-5610-4b95-b285-1fb10d1df957" providerId="AD" clId="Web-{551FADDD-39D6-40D9-98B2-A91C1E3D9FE0}" dt="2025-11-16T04:52:42.240" v="4"/>
      <pc:docMkLst>
        <pc:docMk/>
      </pc:docMkLst>
      <pc:sldChg chg="delSp new">
        <pc:chgData name="Christina Widiwijayanti (Dr)" userId="S::cwidiwijayanti@staff.main.ntu.edu.sg::9826e91f-5610-4b95-b285-1fb10d1df957" providerId="AD" clId="Web-{551FADDD-39D6-40D9-98B2-A91C1E3D9FE0}" dt="2025-11-16T04:52:34.396" v="2"/>
        <pc:sldMkLst>
          <pc:docMk/>
          <pc:sldMk cId="4198013810" sldId="335"/>
        </pc:sldMkLst>
        <pc:spChg chg="del">
          <ac:chgData name="Christina Widiwijayanti (Dr)" userId="S::cwidiwijayanti@staff.main.ntu.edu.sg::9826e91f-5610-4b95-b285-1fb10d1df957" providerId="AD" clId="Web-{551FADDD-39D6-40D9-98B2-A91C1E3D9FE0}" dt="2025-11-16T04:52:23.709" v="1"/>
          <ac:spMkLst>
            <pc:docMk/>
            <pc:sldMk cId="4198013810" sldId="335"/>
            <ac:spMk id="2" creationId="{82ED38A5-E2BB-18AC-19A3-253AF5E53F67}"/>
          </ac:spMkLst>
        </pc:spChg>
        <pc:spChg chg="del">
          <ac:chgData name="Christina Widiwijayanti (Dr)" userId="S::cwidiwijayanti@staff.main.ntu.edu.sg::9826e91f-5610-4b95-b285-1fb10d1df957" providerId="AD" clId="Web-{551FADDD-39D6-40D9-98B2-A91C1E3D9FE0}" dt="2025-11-16T04:52:34.396" v="2"/>
          <ac:spMkLst>
            <pc:docMk/>
            <pc:sldMk cId="4198013810" sldId="335"/>
            <ac:spMk id="3" creationId="{7264DB3A-934F-A89C-9FE4-525DFDF6AAC1}"/>
          </ac:spMkLst>
        </pc:spChg>
      </pc:sldChg>
      <pc:sldChg chg="add replId">
        <pc:chgData name="Christina Widiwijayanti (Dr)" userId="S::cwidiwijayanti@staff.main.ntu.edu.sg::9826e91f-5610-4b95-b285-1fb10d1df957" providerId="AD" clId="Web-{551FADDD-39D6-40D9-98B2-A91C1E3D9FE0}" dt="2025-11-16T04:52:40.959" v="3"/>
        <pc:sldMkLst>
          <pc:docMk/>
          <pc:sldMk cId="3277736700" sldId="336"/>
        </pc:sldMkLst>
      </pc:sldChg>
      <pc:sldChg chg="add replId">
        <pc:chgData name="Christina Widiwijayanti (Dr)" userId="S::cwidiwijayanti@staff.main.ntu.edu.sg::9826e91f-5610-4b95-b285-1fb10d1df957" providerId="AD" clId="Web-{551FADDD-39D6-40D9-98B2-A91C1E3D9FE0}" dt="2025-11-16T04:52:42.240" v="4"/>
        <pc:sldMkLst>
          <pc:docMk/>
          <pc:sldMk cId="27060559" sldId="337"/>
        </pc:sldMkLst>
      </pc:sldChg>
    </pc:docChg>
  </pc:docChgLst>
  <pc:docChgLst>
    <pc:chgData name="Christina Widiwijayanti (Dr)" userId="S::cwidiwijayanti@staff.main.ntu.edu.sg::9826e91f-5610-4b95-b285-1fb10d1df957" providerId="AD" clId="Web-{D9A8D5E2-BA0C-4A24-996D-5DEB3A8C857A}"/>
    <pc:docChg chg="modSld">
      <pc:chgData name="Christina Widiwijayanti (Dr)" userId="S::cwidiwijayanti@staff.main.ntu.edu.sg::9826e91f-5610-4b95-b285-1fb10d1df957" providerId="AD" clId="Web-{D9A8D5E2-BA0C-4A24-996D-5DEB3A8C857A}" dt="2025-11-16T04:57:05.677" v="14" actId="20577"/>
      <pc:docMkLst>
        <pc:docMk/>
      </pc:docMkLst>
      <pc:sldChg chg="addSp modSp">
        <pc:chgData name="Christina Widiwijayanti (Dr)" userId="S::cwidiwijayanti@staff.main.ntu.edu.sg::9826e91f-5610-4b95-b285-1fb10d1df957" providerId="AD" clId="Web-{D9A8D5E2-BA0C-4A24-996D-5DEB3A8C857A}" dt="2025-11-16T04:57:05.677" v="14" actId="20577"/>
        <pc:sldMkLst>
          <pc:docMk/>
          <pc:sldMk cId="4198013810" sldId="335"/>
        </pc:sldMkLst>
        <pc:spChg chg="add mod">
          <ac:chgData name="Christina Widiwijayanti (Dr)" userId="S::cwidiwijayanti@staff.main.ntu.edu.sg::9826e91f-5610-4b95-b285-1fb10d1df957" providerId="AD" clId="Web-{D9A8D5E2-BA0C-4A24-996D-5DEB3A8C857A}" dt="2025-11-16T04:56:40.786" v="8" actId="20577"/>
          <ac:spMkLst>
            <pc:docMk/>
            <pc:sldMk cId="4198013810" sldId="335"/>
            <ac:spMk id="3" creationId="{D425C41D-E23A-1C76-9AC8-99FB1FB0BFCC}"/>
          </ac:spMkLst>
        </pc:spChg>
        <pc:spChg chg="add mod">
          <ac:chgData name="Christina Widiwijayanti (Dr)" userId="S::cwidiwijayanti@staff.main.ntu.edu.sg::9826e91f-5610-4b95-b285-1fb10d1df957" providerId="AD" clId="Web-{D9A8D5E2-BA0C-4A24-996D-5DEB3A8C857A}" dt="2025-11-16T04:57:05.677" v="14" actId="20577"/>
          <ac:spMkLst>
            <pc:docMk/>
            <pc:sldMk cId="4198013810" sldId="335"/>
            <ac:spMk id="4" creationId="{32B54A6B-F597-5A5D-91EA-2BF98AED516A}"/>
          </ac:spMkLst>
        </pc:spChg>
      </pc:sldChg>
    </pc:docChg>
  </pc:docChgLst>
  <pc:docChgLst>
    <pc:chgData name="Christina Widiwijayanti (Dr)" userId="S::cwidiwijayanti@staff.main.ntu.edu.sg::9826e91f-5610-4b95-b285-1fb10d1df957" providerId="AD" clId="Web-{7C4E388F-141C-48B0-B596-464CC7932B9F}"/>
    <pc:docChg chg="modSld sldOrd">
      <pc:chgData name="Christina Widiwijayanti (Dr)" userId="S::cwidiwijayanti@staff.main.ntu.edu.sg::9826e91f-5610-4b95-b285-1fb10d1df957" providerId="AD" clId="Web-{7C4E388F-141C-48B0-B596-464CC7932B9F}" dt="2025-11-16T05:41:42.053" v="25"/>
      <pc:docMkLst>
        <pc:docMk/>
      </pc:docMkLst>
      <pc:sldChg chg="modSp">
        <pc:chgData name="Christina Widiwijayanti (Dr)" userId="S::cwidiwijayanti@staff.main.ntu.edu.sg::9826e91f-5610-4b95-b285-1fb10d1df957" providerId="AD" clId="Web-{7C4E388F-141C-48B0-B596-464CC7932B9F}" dt="2025-11-16T05:33:56.497" v="9" actId="20577"/>
        <pc:sldMkLst>
          <pc:docMk/>
          <pc:sldMk cId="1379900718" sldId="310"/>
        </pc:sldMkLst>
        <pc:spChg chg="mod">
          <ac:chgData name="Christina Widiwijayanti (Dr)" userId="S::cwidiwijayanti@staff.main.ntu.edu.sg::9826e91f-5610-4b95-b285-1fb10d1df957" providerId="AD" clId="Web-{7C4E388F-141C-48B0-B596-464CC7932B9F}" dt="2025-11-16T05:33:56.497" v="9" actId="20577"/>
          <ac:spMkLst>
            <pc:docMk/>
            <pc:sldMk cId="1379900718" sldId="310"/>
            <ac:spMk id="8" creationId="{14E3A1C8-C8ED-E246-437A-AEF1690B5B25}"/>
          </ac:spMkLst>
        </pc:spChg>
      </pc:sldChg>
      <pc:sldChg chg="addSp delSp modSp">
        <pc:chgData name="Christina Widiwijayanti (Dr)" userId="S::cwidiwijayanti@staff.main.ntu.edu.sg::9826e91f-5610-4b95-b285-1fb10d1df957" providerId="AD" clId="Web-{7C4E388F-141C-48B0-B596-464CC7932B9F}" dt="2025-11-16T05:41:42.053" v="25"/>
        <pc:sldMkLst>
          <pc:docMk/>
          <pc:sldMk cId="1568978342" sldId="311"/>
        </pc:sldMkLst>
        <pc:picChg chg="add mod">
          <ac:chgData name="Christina Widiwijayanti (Dr)" userId="S::cwidiwijayanti@staff.main.ntu.edu.sg::9826e91f-5610-4b95-b285-1fb10d1df957" providerId="AD" clId="Web-{7C4E388F-141C-48B0-B596-464CC7932B9F}" dt="2025-11-16T05:41:42.053" v="25"/>
          <ac:picMkLst>
            <pc:docMk/>
            <pc:sldMk cId="1568978342" sldId="311"/>
            <ac:picMk id="2" creationId="{E8631E8E-F2CF-2F25-389E-105841AE630D}"/>
          </ac:picMkLst>
        </pc:picChg>
        <pc:picChg chg="del">
          <ac:chgData name="Christina Widiwijayanti (Dr)" userId="S::cwidiwijayanti@staff.main.ntu.edu.sg::9826e91f-5610-4b95-b285-1fb10d1df957" providerId="AD" clId="Web-{7C4E388F-141C-48B0-B596-464CC7932B9F}" dt="2025-11-16T05:41:11.318" v="19"/>
          <ac:picMkLst>
            <pc:docMk/>
            <pc:sldMk cId="1568978342" sldId="311"/>
            <ac:picMk id="14" creationId="{3E186141-9AD8-55CC-4BFE-A8354DDF42D8}"/>
          </ac:picMkLst>
        </pc:picChg>
      </pc:sldChg>
      <pc:sldChg chg="modSp">
        <pc:chgData name="Christina Widiwijayanti (Dr)" userId="S::cwidiwijayanti@staff.main.ntu.edu.sg::9826e91f-5610-4b95-b285-1fb10d1df957" providerId="AD" clId="Web-{7C4E388F-141C-48B0-B596-464CC7932B9F}" dt="2025-11-16T05:34:18.810" v="13" actId="20577"/>
        <pc:sldMkLst>
          <pc:docMk/>
          <pc:sldMk cId="3807236614" sldId="312"/>
        </pc:sldMkLst>
        <pc:spChg chg="mod">
          <ac:chgData name="Christina Widiwijayanti (Dr)" userId="S::cwidiwijayanti@staff.main.ntu.edu.sg::9826e91f-5610-4b95-b285-1fb10d1df957" providerId="AD" clId="Web-{7C4E388F-141C-48B0-B596-464CC7932B9F}" dt="2025-11-16T05:34:18.810" v="13" actId="20577"/>
          <ac:spMkLst>
            <pc:docMk/>
            <pc:sldMk cId="3807236614" sldId="312"/>
            <ac:spMk id="2" creationId="{173AFAEB-9A69-FB77-CEC6-7658915D0860}"/>
          </ac:spMkLst>
        </pc:spChg>
      </pc:sldChg>
      <pc:sldChg chg="addSp modSp">
        <pc:chgData name="Christina Widiwijayanti (Dr)" userId="S::cwidiwijayanti@staff.main.ntu.edu.sg::9826e91f-5610-4b95-b285-1fb10d1df957" providerId="AD" clId="Web-{7C4E388F-141C-48B0-B596-464CC7932B9F}" dt="2025-11-16T05:33:36.747" v="4" actId="20577"/>
        <pc:sldMkLst>
          <pc:docMk/>
          <pc:sldMk cId="1200082074" sldId="325"/>
        </pc:sldMkLst>
        <pc:spChg chg="add mod">
          <ac:chgData name="Christina Widiwijayanti (Dr)" userId="S::cwidiwijayanti@staff.main.ntu.edu.sg::9826e91f-5610-4b95-b285-1fb10d1df957" providerId="AD" clId="Web-{7C4E388F-141C-48B0-B596-464CC7932B9F}" dt="2025-11-16T05:33:36.747" v="4" actId="20577"/>
          <ac:spMkLst>
            <pc:docMk/>
            <pc:sldMk cId="1200082074" sldId="325"/>
            <ac:spMk id="3" creationId="{72450AD1-D9D2-B1BD-0ED5-5E28FEE46DC3}"/>
          </ac:spMkLst>
        </pc:spChg>
      </pc:sldChg>
      <pc:sldChg chg="ord">
        <pc:chgData name="Christina Widiwijayanti (Dr)" userId="S::cwidiwijayanti@staff.main.ntu.edu.sg::9826e91f-5610-4b95-b285-1fb10d1df957" providerId="AD" clId="Web-{7C4E388F-141C-48B0-B596-464CC7932B9F}" dt="2025-11-16T05:33:21.716" v="1"/>
        <pc:sldMkLst>
          <pc:docMk/>
          <pc:sldMk cId="797753586" sldId="326"/>
        </pc:sldMkLst>
      </pc:sldChg>
      <pc:sldChg chg="addSp">
        <pc:chgData name="Christina Widiwijayanti (Dr)" userId="S::cwidiwijayanti@staff.main.ntu.edu.sg::9826e91f-5610-4b95-b285-1fb10d1df957" providerId="AD" clId="Web-{7C4E388F-141C-48B0-B596-464CC7932B9F}" dt="2025-11-16T05:33:42.294" v="5"/>
        <pc:sldMkLst>
          <pc:docMk/>
          <pc:sldMk cId="2346082142" sldId="327"/>
        </pc:sldMkLst>
        <pc:spChg chg="add">
          <ac:chgData name="Christina Widiwijayanti (Dr)" userId="S::cwidiwijayanti@staff.main.ntu.edu.sg::9826e91f-5610-4b95-b285-1fb10d1df957" providerId="AD" clId="Web-{7C4E388F-141C-48B0-B596-464CC7932B9F}" dt="2025-11-16T05:33:42.294" v="5"/>
          <ac:spMkLst>
            <pc:docMk/>
            <pc:sldMk cId="2346082142" sldId="327"/>
            <ac:spMk id="3" creationId="{42D12FF2-E51F-F19F-25CD-AC5B4D38CAB0}"/>
          </ac:spMkLst>
        </pc:spChg>
      </pc:sldChg>
      <pc:sldChg chg="addSp">
        <pc:chgData name="Christina Widiwijayanti (Dr)" userId="S::cwidiwijayanti@staff.main.ntu.edu.sg::9826e91f-5610-4b95-b285-1fb10d1df957" providerId="AD" clId="Web-{7C4E388F-141C-48B0-B596-464CC7932B9F}" dt="2025-11-16T05:33:44.700" v="6"/>
        <pc:sldMkLst>
          <pc:docMk/>
          <pc:sldMk cId="3196516658" sldId="328"/>
        </pc:sldMkLst>
        <pc:spChg chg="add">
          <ac:chgData name="Christina Widiwijayanti (Dr)" userId="S::cwidiwijayanti@staff.main.ntu.edu.sg::9826e91f-5610-4b95-b285-1fb10d1df957" providerId="AD" clId="Web-{7C4E388F-141C-48B0-B596-464CC7932B9F}" dt="2025-11-16T05:33:44.700" v="6"/>
          <ac:spMkLst>
            <pc:docMk/>
            <pc:sldMk cId="3196516658" sldId="328"/>
            <ac:spMk id="3" creationId="{A1A3D668-0470-8DBB-4CA3-260C830EE38E}"/>
          </ac:spMkLst>
        </pc:spChg>
      </pc:sldChg>
      <pc:sldChg chg="modSp">
        <pc:chgData name="Christina Widiwijayanti (Dr)" userId="S::cwidiwijayanti@staff.main.ntu.edu.sg::9826e91f-5610-4b95-b285-1fb10d1df957" providerId="AD" clId="Web-{7C4E388F-141C-48B0-B596-464CC7932B9F}" dt="2025-11-16T05:34:03.451" v="10" actId="20577"/>
        <pc:sldMkLst>
          <pc:docMk/>
          <pc:sldMk cId="444416947" sldId="329"/>
        </pc:sldMkLst>
        <pc:spChg chg="mod">
          <ac:chgData name="Christina Widiwijayanti (Dr)" userId="S::cwidiwijayanti@staff.main.ntu.edu.sg::9826e91f-5610-4b95-b285-1fb10d1df957" providerId="AD" clId="Web-{7C4E388F-141C-48B0-B596-464CC7932B9F}" dt="2025-11-16T05:34:03.451" v="10" actId="20577"/>
          <ac:spMkLst>
            <pc:docMk/>
            <pc:sldMk cId="444416947" sldId="329"/>
            <ac:spMk id="8" creationId="{B68D6CBB-B58B-C7FB-AFBC-56973EF89A29}"/>
          </ac:spMkLst>
        </pc:spChg>
      </pc:sldChg>
      <pc:sldChg chg="modSp">
        <pc:chgData name="Christina Widiwijayanti (Dr)" userId="S::cwidiwijayanti@staff.main.ntu.edu.sg::9826e91f-5610-4b95-b285-1fb10d1df957" providerId="AD" clId="Web-{7C4E388F-141C-48B0-B596-464CC7932B9F}" dt="2025-11-16T05:34:11.982" v="12" actId="20577"/>
        <pc:sldMkLst>
          <pc:docMk/>
          <pc:sldMk cId="1647448540" sldId="330"/>
        </pc:sldMkLst>
        <pc:spChg chg="mod">
          <ac:chgData name="Christina Widiwijayanti (Dr)" userId="S::cwidiwijayanti@staff.main.ntu.edu.sg::9826e91f-5610-4b95-b285-1fb10d1df957" providerId="AD" clId="Web-{7C4E388F-141C-48B0-B596-464CC7932B9F}" dt="2025-11-16T05:34:11.982" v="12" actId="20577"/>
          <ac:spMkLst>
            <pc:docMk/>
            <pc:sldMk cId="1647448540" sldId="330"/>
            <ac:spMk id="8" creationId="{22319782-3ABE-A415-DAAA-ADD1E1918071}"/>
          </ac:spMkLst>
        </pc:spChg>
      </pc:sldChg>
      <pc:sldChg chg="modSp">
        <pc:chgData name="Christina Widiwijayanti (Dr)" userId="S::cwidiwijayanti@staff.main.ntu.edu.sg::9826e91f-5610-4b95-b285-1fb10d1df957" providerId="AD" clId="Web-{7C4E388F-141C-48B0-B596-464CC7932B9F}" dt="2025-11-16T05:34:43.545" v="15" actId="20577"/>
        <pc:sldMkLst>
          <pc:docMk/>
          <pc:sldMk cId="26701482" sldId="331"/>
        </pc:sldMkLst>
        <pc:spChg chg="mod">
          <ac:chgData name="Christina Widiwijayanti (Dr)" userId="S::cwidiwijayanti@staff.main.ntu.edu.sg::9826e91f-5610-4b95-b285-1fb10d1df957" providerId="AD" clId="Web-{7C4E388F-141C-48B0-B596-464CC7932B9F}" dt="2025-11-16T05:34:43.545" v="15" actId="20577"/>
          <ac:spMkLst>
            <pc:docMk/>
            <pc:sldMk cId="26701482" sldId="331"/>
            <ac:spMk id="2" creationId="{F22B65DC-6D15-4FAF-524F-72FD7AF70367}"/>
          </ac:spMkLst>
        </pc:spChg>
      </pc:sldChg>
      <pc:sldChg chg="modSp">
        <pc:chgData name="Christina Widiwijayanti (Dr)" userId="S::cwidiwijayanti@staff.main.ntu.edu.sg::9826e91f-5610-4b95-b285-1fb10d1df957" providerId="AD" clId="Web-{7C4E388F-141C-48B0-B596-464CC7932B9F}" dt="2025-11-16T05:35:15.920" v="16" actId="20577"/>
        <pc:sldMkLst>
          <pc:docMk/>
          <pc:sldMk cId="3092527565" sldId="334"/>
        </pc:sldMkLst>
        <pc:spChg chg="mod">
          <ac:chgData name="Christina Widiwijayanti (Dr)" userId="S::cwidiwijayanti@staff.main.ntu.edu.sg::9826e91f-5610-4b95-b285-1fb10d1df957" providerId="AD" clId="Web-{7C4E388F-141C-48B0-B596-464CC7932B9F}" dt="2025-11-16T05:35:15.920" v="16" actId="20577"/>
          <ac:spMkLst>
            <pc:docMk/>
            <pc:sldMk cId="3092527565" sldId="334"/>
            <ac:spMk id="6" creationId="{1D6906B3-1E54-3E75-51CB-8FDD4F4D1E6C}"/>
          </ac:spMkLst>
        </pc:spChg>
      </pc:sldChg>
    </pc:docChg>
  </pc:docChgLst>
  <pc:docChgLst>
    <pc:chgData name="Christina Widiwijayanti (Dr)" userId="S::cwidiwijayanti@staff.main.ntu.edu.sg::9826e91f-5610-4b95-b285-1fb10d1df957" providerId="AD" clId="Web-{0B9382EA-C768-498A-9A6D-D8D5C3B4D14B}"/>
    <pc:docChg chg="addSld delSld modSld sldOrd">
      <pc:chgData name="Christina Widiwijayanti (Dr)" userId="S::cwidiwijayanti@staff.main.ntu.edu.sg::9826e91f-5610-4b95-b285-1fb10d1df957" providerId="AD" clId="Web-{0B9382EA-C768-498A-9A6D-D8D5C3B4D14B}" dt="2025-11-16T09:35:41.608" v="324"/>
      <pc:docMkLst>
        <pc:docMk/>
      </pc:docMkLst>
      <pc:sldChg chg="addSp delSp modSp">
        <pc:chgData name="Christina Widiwijayanti (Dr)" userId="S::cwidiwijayanti@staff.main.ntu.edu.sg::9826e91f-5610-4b95-b285-1fb10d1df957" providerId="AD" clId="Web-{0B9382EA-C768-498A-9A6D-D8D5C3B4D14B}" dt="2025-11-16T09:19:29.861" v="169" actId="1076"/>
        <pc:sldMkLst>
          <pc:docMk/>
          <pc:sldMk cId="4198013810" sldId="335"/>
        </pc:sldMkLst>
        <pc:spChg chg="add mod">
          <ac:chgData name="Christina Widiwijayanti (Dr)" userId="S::cwidiwijayanti@staff.main.ntu.edu.sg::9826e91f-5610-4b95-b285-1fb10d1df957" providerId="AD" clId="Web-{0B9382EA-C768-498A-9A6D-D8D5C3B4D14B}" dt="2025-11-16T09:12:51.774" v="68" actId="1076"/>
          <ac:spMkLst>
            <pc:docMk/>
            <pc:sldMk cId="4198013810" sldId="335"/>
            <ac:spMk id="2" creationId="{3A28FCC3-E695-20AC-BE13-38D2692FD575}"/>
          </ac:spMkLst>
        </pc:spChg>
        <pc:spChg chg="del mod">
          <ac:chgData name="Christina Widiwijayanti (Dr)" userId="S::cwidiwijayanti@staff.main.ntu.edu.sg::9826e91f-5610-4b95-b285-1fb10d1df957" providerId="AD" clId="Web-{0B9382EA-C768-498A-9A6D-D8D5C3B4D14B}" dt="2025-11-16T09:11:29.037" v="53"/>
          <ac:spMkLst>
            <pc:docMk/>
            <pc:sldMk cId="4198013810" sldId="335"/>
            <ac:spMk id="4" creationId="{32B54A6B-F597-5A5D-91EA-2BF98AED516A}"/>
          </ac:spMkLst>
        </pc:spChg>
        <pc:picChg chg="add mod">
          <ac:chgData name="Christina Widiwijayanti (Dr)" userId="S::cwidiwijayanti@staff.main.ntu.edu.sg::9826e91f-5610-4b95-b285-1fb10d1df957" providerId="AD" clId="Web-{0B9382EA-C768-498A-9A6D-D8D5C3B4D14B}" dt="2025-11-16T09:19:29.861" v="169" actId="1076"/>
          <ac:picMkLst>
            <pc:docMk/>
            <pc:sldMk cId="4198013810" sldId="335"/>
            <ac:picMk id="5" creationId="{220ACBE9-841D-83B1-2A12-8BD10C70C90F}"/>
          </ac:picMkLst>
        </pc:picChg>
      </pc:sldChg>
      <pc:sldChg chg="addSp modSp">
        <pc:chgData name="Christina Widiwijayanti (Dr)" userId="S::cwidiwijayanti@staff.main.ntu.edu.sg::9826e91f-5610-4b95-b285-1fb10d1df957" providerId="AD" clId="Web-{0B9382EA-C768-498A-9A6D-D8D5C3B4D14B}" dt="2025-11-16T09:19:34.643" v="170"/>
        <pc:sldMkLst>
          <pc:docMk/>
          <pc:sldMk cId="3277736700" sldId="336"/>
        </pc:sldMkLst>
        <pc:spChg chg="add mod">
          <ac:chgData name="Christina Widiwijayanti (Dr)" userId="S::cwidiwijayanti@staff.main.ntu.edu.sg::9826e91f-5610-4b95-b285-1fb10d1df957" providerId="AD" clId="Web-{0B9382EA-C768-498A-9A6D-D8D5C3B4D14B}" dt="2025-11-16T09:15:11.141" v="116" actId="1076"/>
          <ac:spMkLst>
            <pc:docMk/>
            <pc:sldMk cId="3277736700" sldId="336"/>
            <ac:spMk id="2" creationId="{0EDFC2B5-0510-EC3D-654F-02F6F9697CF6}"/>
          </ac:spMkLst>
        </pc:spChg>
        <pc:spChg chg="add">
          <ac:chgData name="Christina Widiwijayanti (Dr)" userId="S::cwidiwijayanti@staff.main.ntu.edu.sg::9826e91f-5610-4b95-b285-1fb10d1df957" providerId="AD" clId="Web-{0B9382EA-C768-498A-9A6D-D8D5C3B4D14B}" dt="2025-11-16T09:15:42.626" v="117"/>
          <ac:spMkLst>
            <pc:docMk/>
            <pc:sldMk cId="3277736700" sldId="336"/>
            <ac:spMk id="4" creationId="{052BB518-3154-1B0D-D468-4963BE1A6A75}"/>
          </ac:spMkLst>
        </pc:spChg>
        <pc:picChg chg="add">
          <ac:chgData name="Christina Widiwijayanti (Dr)" userId="S::cwidiwijayanti@staff.main.ntu.edu.sg::9826e91f-5610-4b95-b285-1fb10d1df957" providerId="AD" clId="Web-{0B9382EA-C768-498A-9A6D-D8D5C3B4D14B}" dt="2025-11-16T09:19:34.643" v="170"/>
          <ac:picMkLst>
            <pc:docMk/>
            <pc:sldMk cId="3277736700" sldId="336"/>
            <ac:picMk id="6" creationId="{11FD1412-98AB-0C7E-EDC4-6061F80EB4EC}"/>
          </ac:picMkLst>
        </pc:picChg>
      </pc:sldChg>
      <pc:sldChg chg="addSp delSp modSp">
        <pc:chgData name="Christina Widiwijayanti (Dr)" userId="S::cwidiwijayanti@staff.main.ntu.edu.sg::9826e91f-5610-4b95-b285-1fb10d1df957" providerId="AD" clId="Web-{0B9382EA-C768-498A-9A6D-D8D5C3B4D14B}" dt="2025-11-16T09:22:44.165" v="173"/>
        <pc:sldMkLst>
          <pc:docMk/>
          <pc:sldMk cId="27060559" sldId="337"/>
        </pc:sldMkLst>
        <pc:spChg chg="add">
          <ac:chgData name="Christina Widiwijayanti (Dr)" userId="S::cwidiwijayanti@staff.main.ntu.edu.sg::9826e91f-5610-4b95-b285-1fb10d1df957" providerId="AD" clId="Web-{0B9382EA-C768-498A-9A6D-D8D5C3B4D14B}" dt="2025-11-16T09:15:46.798" v="118"/>
          <ac:spMkLst>
            <pc:docMk/>
            <pc:sldMk cId="27060559" sldId="337"/>
            <ac:spMk id="3" creationId="{525770DF-4D43-91CE-BE4C-BA8F25B4DB8C}"/>
          </ac:spMkLst>
        </pc:spChg>
        <pc:spChg chg="add mod">
          <ac:chgData name="Christina Widiwijayanti (Dr)" userId="S::cwidiwijayanti@staff.main.ntu.edu.sg::9826e91f-5610-4b95-b285-1fb10d1df957" providerId="AD" clId="Web-{0B9382EA-C768-498A-9A6D-D8D5C3B4D14B}" dt="2025-11-16T09:18:23.779" v="165" actId="20577"/>
          <ac:spMkLst>
            <pc:docMk/>
            <pc:sldMk cId="27060559" sldId="337"/>
            <ac:spMk id="4" creationId="{E01FE47A-474F-B3E6-5611-EFA65320E66A}"/>
          </ac:spMkLst>
        </pc:spChg>
        <pc:picChg chg="add">
          <ac:chgData name="Christina Widiwijayanti (Dr)" userId="S::cwidiwijayanti@staff.main.ntu.edu.sg::9826e91f-5610-4b95-b285-1fb10d1df957" providerId="AD" clId="Web-{0B9382EA-C768-498A-9A6D-D8D5C3B4D14B}" dt="2025-11-16T09:19:37.893" v="171"/>
          <ac:picMkLst>
            <pc:docMk/>
            <pc:sldMk cId="27060559" sldId="337"/>
            <ac:picMk id="6" creationId="{29AD83EF-7103-CD4D-C7C7-FB2008B9D2DF}"/>
          </ac:picMkLst>
        </pc:picChg>
        <pc:picChg chg="add del mod">
          <ac:chgData name="Christina Widiwijayanti (Dr)" userId="S::cwidiwijayanti@staff.main.ntu.edu.sg::9826e91f-5610-4b95-b285-1fb10d1df957" providerId="AD" clId="Web-{0B9382EA-C768-498A-9A6D-D8D5C3B4D14B}" dt="2025-11-16T09:22:44.165" v="173"/>
          <ac:picMkLst>
            <pc:docMk/>
            <pc:sldMk cId="27060559" sldId="337"/>
            <ac:picMk id="7" creationId="{03D2819A-6923-B4E8-E15A-529EB8640BAE}"/>
          </ac:picMkLst>
        </pc:picChg>
      </pc:sldChg>
      <pc:sldChg chg="addSp delSp modSp add replId">
        <pc:chgData name="Christina Widiwijayanti (Dr)" userId="S::cwidiwijayanti@staff.main.ntu.edu.sg::9826e91f-5610-4b95-b285-1fb10d1df957" providerId="AD" clId="Web-{0B9382EA-C768-498A-9A6D-D8D5C3B4D14B}" dt="2025-11-16T09:35:38.530" v="323" actId="1076"/>
        <pc:sldMkLst>
          <pc:docMk/>
          <pc:sldMk cId="932220025" sldId="338"/>
        </pc:sldMkLst>
        <pc:spChg chg="add mod">
          <ac:chgData name="Christina Widiwijayanti (Dr)" userId="S::cwidiwijayanti@staff.main.ntu.edu.sg::9826e91f-5610-4b95-b285-1fb10d1df957" providerId="AD" clId="Web-{0B9382EA-C768-498A-9A6D-D8D5C3B4D14B}" dt="2025-11-16T09:35:38.530" v="323" actId="1076"/>
          <ac:spMkLst>
            <pc:docMk/>
            <pc:sldMk cId="932220025" sldId="338"/>
            <ac:spMk id="6" creationId="{7DF32898-BE59-59E9-4D3E-8BEBAE21E967}"/>
          </ac:spMkLst>
        </pc:spChg>
        <pc:picChg chg="add del mod">
          <ac:chgData name="Christina Widiwijayanti (Dr)" userId="S::cwidiwijayanti@staff.main.ntu.edu.sg::9826e91f-5610-4b95-b285-1fb10d1df957" providerId="AD" clId="Web-{0B9382EA-C768-498A-9A6D-D8D5C3B4D14B}" dt="2025-11-16T09:23:42.760" v="178"/>
          <ac:picMkLst>
            <pc:docMk/>
            <pc:sldMk cId="932220025" sldId="338"/>
            <ac:picMk id="2" creationId="{C30EDA8D-7AAE-2F7F-D275-1B7A61A1D06C}"/>
          </ac:picMkLst>
        </pc:picChg>
        <pc:picChg chg="add del mod">
          <ac:chgData name="Christina Widiwijayanti (Dr)" userId="S::cwidiwijayanti@staff.main.ntu.edu.sg::9826e91f-5610-4b95-b285-1fb10d1df957" providerId="AD" clId="Web-{0B9382EA-C768-498A-9A6D-D8D5C3B4D14B}" dt="2025-11-16T09:23:44.557" v="179"/>
          <ac:picMkLst>
            <pc:docMk/>
            <pc:sldMk cId="932220025" sldId="338"/>
            <ac:picMk id="4" creationId="{7EBCAF71-C6D1-175A-595C-F4DC141C1D2E}"/>
          </ac:picMkLst>
        </pc:picChg>
        <pc:picChg chg="add mod">
          <ac:chgData name="Christina Widiwijayanti (Dr)" userId="S::cwidiwijayanti@staff.main.ntu.edu.sg::9826e91f-5610-4b95-b285-1fb10d1df957" providerId="AD" clId="Web-{0B9382EA-C768-498A-9A6D-D8D5C3B4D14B}" dt="2025-11-16T09:23:54.339" v="181" actId="1076"/>
          <ac:picMkLst>
            <pc:docMk/>
            <pc:sldMk cId="932220025" sldId="338"/>
            <ac:picMk id="5" creationId="{F733C910-302F-259D-E51D-13AC46ACF56A}"/>
          </ac:picMkLst>
        </pc:picChg>
      </pc:sldChg>
      <pc:sldChg chg="addSp add del replId">
        <pc:chgData name="Christina Widiwijayanti (Dr)" userId="S::cwidiwijayanti@staff.main.ntu.edu.sg::9826e91f-5610-4b95-b285-1fb10d1df957" providerId="AD" clId="Web-{0B9382EA-C768-498A-9A6D-D8D5C3B4D14B}" dt="2025-11-16T09:35:41.608" v="324"/>
        <pc:sldMkLst>
          <pc:docMk/>
          <pc:sldMk cId="443868958" sldId="339"/>
        </pc:sldMkLst>
        <pc:picChg chg="add">
          <ac:chgData name="Christina Widiwijayanti (Dr)" userId="S::cwidiwijayanti@staff.main.ntu.edu.sg::9826e91f-5610-4b95-b285-1fb10d1df957" providerId="AD" clId="Web-{0B9382EA-C768-498A-9A6D-D8D5C3B4D14B}" dt="2025-11-16T09:23:58.136" v="182"/>
          <ac:picMkLst>
            <pc:docMk/>
            <pc:sldMk cId="443868958" sldId="339"/>
            <ac:picMk id="4" creationId="{D42451D7-86C1-4FB8-E2EC-A11FDE957594}"/>
          </ac:picMkLst>
        </pc:picChg>
      </pc:sldChg>
      <pc:sldChg chg="addSp modSp add ord replId">
        <pc:chgData name="Christina Widiwijayanti (Dr)" userId="S::cwidiwijayanti@staff.main.ntu.edu.sg::9826e91f-5610-4b95-b285-1fb10d1df957" providerId="AD" clId="Web-{0B9382EA-C768-498A-9A6D-D8D5C3B4D14B}" dt="2025-11-16T09:31:30.984" v="279" actId="1076"/>
        <pc:sldMkLst>
          <pc:docMk/>
          <pc:sldMk cId="1845223894" sldId="340"/>
        </pc:sldMkLst>
        <pc:spChg chg="add mod">
          <ac:chgData name="Christina Widiwijayanti (Dr)" userId="S::cwidiwijayanti@staff.main.ntu.edu.sg::9826e91f-5610-4b95-b285-1fb10d1df957" providerId="AD" clId="Web-{0B9382EA-C768-498A-9A6D-D8D5C3B4D14B}" dt="2025-11-16T09:31:30.984" v="279" actId="1076"/>
          <ac:spMkLst>
            <pc:docMk/>
            <pc:sldMk cId="1845223894" sldId="340"/>
            <ac:spMk id="5" creationId="{DF73F84A-FAB4-14BA-37D9-86B4C8392401}"/>
          </ac:spMkLst>
        </pc:spChg>
        <pc:picChg chg="add">
          <ac:chgData name="Christina Widiwijayanti (Dr)" userId="S::cwidiwijayanti@staff.main.ntu.edu.sg::9826e91f-5610-4b95-b285-1fb10d1df957" providerId="AD" clId="Web-{0B9382EA-C768-498A-9A6D-D8D5C3B4D14B}" dt="2025-11-16T09:24:00.229" v="183"/>
          <ac:picMkLst>
            <pc:docMk/>
            <pc:sldMk cId="1845223894" sldId="340"/>
            <ac:picMk id="4" creationId="{6CD351B3-CFEC-922D-6559-86920C3F18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E4628-4B4E-DB43-9903-E6901DD7C8D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B492D-228D-4640-A7FD-83A2CDCBD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1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64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7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9F588-190E-9F8B-9753-DC1D10341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E9D7C-587F-1447-3C35-2BCBD9741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07C2C2-846A-781E-58FB-971611C73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5E6D-8802-A032-E958-50311CBC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77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BEE16-01B4-0FEB-948F-CEA896CB0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5D0DD-7166-0037-CA6A-898799592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B8177-20C6-43DA-D984-57E71B654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CE5B3-EF9A-D20E-F661-9AB20DC8A2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40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7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00437-3E2E-F57A-5774-8FA283E05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7B0BF-1619-F3EB-0402-406235116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D6929C-4A87-2E21-730C-97343FF03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DB1FB-36F0-C04C-2EFA-48D27802F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7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56BFF-EEE2-32B1-489B-05FA61E6E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36B40-D863-5FA8-866D-33E2E6C76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DBBBC-4FFE-A906-B099-4E35565DF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5C160-F465-A796-7800-52135F0D3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18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1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B492D-228D-4640-A7FD-83A2CDCBDB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7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780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FA492-CA37-43C2-725A-D916D800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CF30-DB9F-454F-1C0D-74F5CE6AC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C842F-6B47-82D6-DBCC-A52CD21D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ADB9F-B04E-07D7-D440-29AAD79B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D64E6-902D-1E70-A3C6-AAE50DA1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9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2BD39-5841-2416-2165-8CF81FC5C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AEBEE-E6A3-35AC-1B35-DD79DA901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6779C-1FFA-C7C3-43B1-94FC03E2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10CB2-1ECF-04E9-84D0-0E7D5497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35524-4DAB-61ED-4032-D45DE432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F129-97BF-8E57-39EF-80DDC9716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A27CC-D51D-AA41-EF30-2D5D869BF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CB88-AA6A-121A-E613-043AF79D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3EA22-E1CC-A773-D849-77973BB8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5A4AF-E474-F78E-3DDA-FBE94EC5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7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A518-C4B0-C0FB-BB44-EF0414B5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713DE-FD60-1D5F-EBCE-B3FAEC0CE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8F789-C92C-8F32-178F-20D03DD9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B0016-9F55-872C-401C-4973080B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4A1CC-A9FC-A336-21BC-1B02F5FE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7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28A9-7254-0344-4F70-410FA05B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2AE93-B484-E67C-722B-F3B255C3B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82514-3C9D-6F0A-24F0-E59ACAD62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655CF-7438-93B8-1147-97BA95E9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092FD-38F7-0324-0809-CBFFE94D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159EE-F72B-8C92-1521-201B4C8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E33F2-C91C-0051-12E9-E7D0F727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D12E4-645F-C607-8F97-9DEAE9436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5BA7D-3E0F-03AA-19DB-76D56AB26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195BAA-9D20-2565-CD97-52D08EF23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549A5-8A32-1E3B-6BE3-4B3116A9E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CAB37-0362-A3B7-D757-E30C88AC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EB241-C3DA-3585-320B-7C881960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8C0B51-6DB2-6485-AF69-83D58025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0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4D12-0D74-7836-3FDD-55CDF9B8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4589B-0C89-6031-BD40-4A90C383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86D28-03BC-4B26-4C1A-9AB0453D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598D4-B706-A99D-953B-D498FE52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3FF98F-24EA-B35B-2933-2FB748B7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CB832-5E8E-C316-68FC-883CDE21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9793F-A394-D244-AA13-3DACE3F8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0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B62E-7941-8284-C764-759E04592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D73FF-C046-94DE-DF78-63D98CB05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06D4F-9EE4-B7F3-526E-F878A1653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A13C5-332F-0FE5-07A5-FF0BCB58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F2101-410D-4199-DF0F-E2B76DAAD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B8FF4-0C5D-9648-D48E-F5CDFDEF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C784-C805-E86E-695B-73368929E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6A52E2-566D-1863-2B84-608569910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5FC83-1B1D-368E-1325-76662F98A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5BE41-BF67-031B-2CA5-D116AFE3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21532-2172-4351-611A-FE1C1752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CD6F6-DB89-C82B-0055-FF0192D2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59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728C4D-12A1-39C4-2B74-D201DDDB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99AA7-8F2D-A1DA-BA3E-17BB9DE70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3D12D-9EC8-1B29-D7CA-B742AD557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F96106-4921-0F48-AE90-DDD430EE2A4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166DA-B7C9-62E1-E26B-CB36199D2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A4588-BC5F-1E48-A615-1DE6CECE2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8E8241-A01E-7A44-83BE-DAEBBB3A76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F244E-DD32-68D6-C779-348A1B9F913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604211" y="-2932033"/>
            <a:ext cx="15865643" cy="97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9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1FA7473-106A-5881-8A17-69A944F2424F}"/>
              </a:ext>
            </a:extLst>
          </p:cNvPr>
          <p:cNvSpPr txBox="1"/>
          <p:nvPr/>
        </p:nvSpPr>
        <p:spPr>
          <a:xfrm>
            <a:off x="0" y="-96"/>
            <a:ext cx="12192000" cy="3098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dirty="0">
                <a:latin typeface="Aptos Display" panose="020B0004020202020204" pitchFamily="34" charset="0"/>
              </a:rPr>
              <a:t>Workshop on </a:t>
            </a:r>
          </a:p>
          <a:p>
            <a:pPr algn="ctr"/>
            <a:r>
              <a:rPr lang="en-US" sz="4000" b="1" dirty="0">
                <a:latin typeface="Aptos Display" panose="020B0004020202020204" pitchFamily="34" charset="0"/>
              </a:rPr>
              <a:t>“Automatization and Standardization</a:t>
            </a:r>
            <a:br>
              <a:rPr lang="en-US" sz="4000" b="1" dirty="0">
                <a:latin typeface="Aptos Display" panose="020B0004020202020204" pitchFamily="34" charset="0"/>
              </a:rPr>
            </a:br>
            <a:r>
              <a:rPr lang="en-US" sz="4000" b="1" dirty="0">
                <a:latin typeface="Aptos Display" panose="020B0004020202020204" pitchFamily="34" charset="0"/>
              </a:rPr>
              <a:t>of Volcano Seismic Data Processing Workflows”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D7EF1-FDBF-6B22-F6AB-0E08AF7B0162}"/>
              </a:ext>
            </a:extLst>
          </p:cNvPr>
          <p:cNvSpPr txBox="1"/>
          <p:nvPr/>
        </p:nvSpPr>
        <p:spPr>
          <a:xfrm>
            <a:off x="0" y="3575370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latin typeface="+mj-lt"/>
              </a:rPr>
              <a:t>17 – 21 November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8FFA67-42A6-C271-75A3-1436B38C7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45625"/>
            <a:ext cx="2917855" cy="1104387"/>
          </a:xfrm>
          <a:prstGeom prst="rect">
            <a:avLst/>
          </a:prstGeom>
        </p:spPr>
      </p:pic>
      <p:pic>
        <p:nvPicPr>
          <p:cNvPr id="12" name="Picture 11" descr="A black and red logo&#10;&#10;Description automatically generated">
            <a:extLst>
              <a:ext uri="{FF2B5EF4-FFF2-40B4-BE49-F238E27FC236}">
                <a16:creationId xmlns:a16="http://schemas.microsoft.com/office/drawing/2014/main" id="{46FFF709-7707-F018-B065-07B2BF539B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0317" y="5241876"/>
            <a:ext cx="2917855" cy="11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3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0B1C9-838D-6146-F265-D258E7656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A823DBA-8E6B-4CA0-F490-08D54A199759}"/>
              </a:ext>
            </a:extLst>
          </p:cNvPr>
          <p:cNvGrpSpPr/>
          <p:nvPr/>
        </p:nvGrpSpPr>
        <p:grpSpPr>
          <a:xfrm>
            <a:off x="6751319" y="1916560"/>
            <a:ext cx="6012000" cy="6012000"/>
            <a:chOff x="6613246" y="1519878"/>
            <a:chExt cx="6012000" cy="6012000"/>
          </a:xfrm>
        </p:grpSpPr>
        <p:pic>
          <p:nvPicPr>
            <p:cNvPr id="26" name="Picture 2" descr="Volcano Eruptions - through 2010 - Science On a Sphere">
              <a:extLst>
                <a:ext uri="{FF2B5EF4-FFF2-40B4-BE49-F238E27FC236}">
                  <a16:creationId xmlns:a16="http://schemas.microsoft.com/office/drawing/2014/main" id="{9ACE539C-5674-8D02-0304-3EEF61872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673" y="2402305"/>
              <a:ext cx="4247147" cy="424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Doughnut 26">
              <a:extLst>
                <a:ext uri="{FF2B5EF4-FFF2-40B4-BE49-F238E27FC236}">
                  <a16:creationId xmlns:a16="http://schemas.microsoft.com/office/drawing/2014/main" id="{91A0E853-5B80-A9E1-F7A9-E05208CD07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3246" y="1519878"/>
              <a:ext cx="6012000" cy="6012000"/>
            </a:xfrm>
            <a:prstGeom prst="donut">
              <a:avLst>
                <a:gd name="adj" fmla="val 170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35C8B18-03E6-029A-FB1C-0EC9DE5D313E}"/>
              </a:ext>
            </a:extLst>
          </p:cNvPr>
          <p:cNvSpPr txBox="1"/>
          <p:nvPr/>
        </p:nvSpPr>
        <p:spPr>
          <a:xfrm>
            <a:off x="368968" y="1468438"/>
            <a:ext cx="96751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SG" sz="2400" b="1" dirty="0">
                <a:solidFill>
                  <a:srgbClr val="7A81FF"/>
                </a:solidFill>
                <a:latin typeface="Aptos" panose="020B0004020202020204" pitchFamily="34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SG" sz="2400" b="1" dirty="0">
                <a:solidFill>
                  <a:srgbClr val="7A81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Day 1</a:t>
            </a:r>
            <a:r>
              <a:rPr lang="en-SG" sz="2400" dirty="0">
                <a:solidFill>
                  <a:srgbClr val="7A81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focuses on </a:t>
            </a:r>
            <a:r>
              <a:rPr lang="en-SG" sz="2400" i="1" dirty="0">
                <a:latin typeface="Aptos" panose="020B0004020202020204" pitchFamily="34" charset="0"/>
                <a:ea typeface="Times New Roman" panose="02020603050405020304" pitchFamily="18" charset="0"/>
              </a:rPr>
              <a:t>Advanced Monitoring Technologies and Regional Case Studies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 — highlighting new sensing tools and lessons learned from unrest events in Indonesia, New Zealand, and the Philippines.</a:t>
            </a:r>
          </a:p>
          <a:p>
            <a:pPr lvl="0">
              <a:buSzPts val="1000"/>
              <a:tabLst>
                <a:tab pos="457200" algn="l"/>
              </a:tabLst>
            </a:pPr>
            <a:endParaRPr lang="en-SG" sz="2400" dirty="0"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19782-3ABE-A415-DAAA-ADD1E1918071}"/>
              </a:ext>
            </a:extLst>
          </p:cNvPr>
          <p:cNvSpPr txBox="1"/>
          <p:nvPr/>
        </p:nvSpPr>
        <p:spPr>
          <a:xfrm>
            <a:off x="208547" y="142160"/>
            <a:ext cx="535806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Overview</a:t>
            </a:r>
            <a:endParaRPr lang="en-US" sz="3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6032C-FC24-3BD8-5119-17DD1FB852ED}"/>
              </a:ext>
            </a:extLst>
          </p:cNvPr>
          <p:cNvSpPr txBox="1"/>
          <p:nvPr/>
        </p:nvSpPr>
        <p:spPr>
          <a:xfrm>
            <a:off x="368968" y="2518050"/>
            <a:ext cx="7443537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Wingdings" pitchFamily="2" charset="2"/>
              <a:buChar char="è"/>
              <a:tabLst>
                <a:tab pos="457200" algn="l"/>
              </a:tabLst>
            </a:pPr>
            <a:endParaRPr lang="en-SG" sz="1500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SG" sz="2400" b="1" dirty="0">
                <a:solidFill>
                  <a:srgbClr val="009193"/>
                </a:solidFill>
                <a:latin typeface="Aptos" panose="020B0004020202020204" pitchFamily="34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SG" sz="2400" b="1" dirty="0">
                <a:solidFill>
                  <a:srgbClr val="009193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Day 2</a:t>
            </a:r>
            <a:r>
              <a:rPr lang="en-SG" sz="2400" dirty="0">
                <a:solidFill>
                  <a:srgbClr val="009193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dives into </a:t>
            </a:r>
            <a:r>
              <a:rPr lang="en-SG" sz="2400" i="1" dirty="0">
                <a:latin typeface="Aptos" panose="020B0004020202020204" pitchFamily="34" charset="0"/>
                <a:ea typeface="Times New Roman" panose="02020603050405020304" pitchFamily="18" charset="0"/>
              </a:rPr>
              <a:t>Automated Detection, Classification, and AI/ML Approaches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 — combining research talks with hands-on tutorials using open-source tools like </a:t>
            </a:r>
            <a:r>
              <a:rPr lang="en-SG" sz="2400" b="1" dirty="0">
                <a:solidFill>
                  <a:srgbClr val="C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VOISS-Net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60DCC6-52DB-6A30-4520-F2C643F6B68F}"/>
              </a:ext>
            </a:extLst>
          </p:cNvPr>
          <p:cNvSpPr txBox="1"/>
          <p:nvPr/>
        </p:nvSpPr>
        <p:spPr>
          <a:xfrm>
            <a:off x="368968" y="4456682"/>
            <a:ext cx="74435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SG" sz="2400" b="1" dirty="0">
                <a:solidFill>
                  <a:srgbClr val="FF7E79"/>
                </a:solidFill>
                <a:latin typeface="Aptos" panose="020B0004020202020204" pitchFamily="34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SG" sz="2400" b="1" dirty="0">
                <a:solidFill>
                  <a:srgbClr val="FF7E79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Day 3</a:t>
            </a:r>
            <a:r>
              <a:rPr lang="en-SG" sz="2400" dirty="0">
                <a:solidFill>
                  <a:srgbClr val="FF7E79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emphasizes </a:t>
            </a:r>
            <a:r>
              <a:rPr lang="en-SG" sz="2400" i="1" dirty="0">
                <a:latin typeface="Aptos" panose="020B0004020202020204" pitchFamily="34" charset="0"/>
                <a:ea typeface="Times New Roman" panose="02020603050405020304" pitchFamily="18" charset="0"/>
              </a:rPr>
              <a:t>Workflow Automation and Standardisation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, introducing tools like </a:t>
            </a:r>
            <a:r>
              <a:rPr lang="en-SG" sz="2400" b="1" dirty="0">
                <a:solidFill>
                  <a:srgbClr val="C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VEQTOR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 and exploring how we can structure reproducible data pipelines linked to </a:t>
            </a:r>
            <a:r>
              <a:rPr lang="en-SG" sz="2400" b="1" dirty="0" err="1">
                <a:solidFill>
                  <a:srgbClr val="C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WOVOdat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 descr="WOVOdat_logo_side_Sep2016.png">
            <a:extLst>
              <a:ext uri="{FF2B5EF4-FFF2-40B4-BE49-F238E27FC236}">
                <a16:creationId xmlns:a16="http://schemas.microsoft.com/office/drawing/2014/main" id="{F4BE3098-BAB4-7996-A424-5D91D55A26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09" y="4074569"/>
            <a:ext cx="961261" cy="847991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CC71650-86CB-9EE0-24E6-803F11C0A672}"/>
              </a:ext>
            </a:extLst>
          </p:cNvPr>
          <p:cNvGrpSpPr/>
          <p:nvPr/>
        </p:nvGrpSpPr>
        <p:grpSpPr>
          <a:xfrm>
            <a:off x="8329422" y="5389562"/>
            <a:ext cx="1427897" cy="1326776"/>
            <a:chOff x="10044132" y="-1577788"/>
            <a:chExt cx="1427897" cy="132677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BC50083-5AA7-8610-93EA-ABFC4B75AC73}"/>
                </a:ext>
              </a:extLst>
            </p:cNvPr>
            <p:cNvSpPr/>
            <p:nvPr/>
          </p:nvSpPr>
          <p:spPr>
            <a:xfrm>
              <a:off x="10044132" y="-1577788"/>
              <a:ext cx="1427897" cy="132677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30AF9E1-242A-D0D3-549C-FFA037B06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6552" t="3089" r="2436" b="9760"/>
            <a:stretch>
              <a:fillRect/>
            </a:stretch>
          </p:blipFill>
          <p:spPr>
            <a:xfrm>
              <a:off x="10243105" y="-1510553"/>
              <a:ext cx="1095407" cy="1192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B0295FC-8245-0739-49E6-E8D9042FA41A}"/>
              </a:ext>
            </a:extLst>
          </p:cNvPr>
          <p:cNvGrpSpPr/>
          <p:nvPr/>
        </p:nvGrpSpPr>
        <p:grpSpPr>
          <a:xfrm>
            <a:off x="7529891" y="2688693"/>
            <a:ext cx="1427897" cy="1326776"/>
            <a:chOff x="11827105" y="-1577789"/>
            <a:chExt cx="1427897" cy="1326776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A83143F-3158-F103-3A4C-93A8514F75B9}"/>
                </a:ext>
              </a:extLst>
            </p:cNvPr>
            <p:cNvSpPr/>
            <p:nvPr/>
          </p:nvSpPr>
          <p:spPr>
            <a:xfrm>
              <a:off x="11827105" y="-1577789"/>
              <a:ext cx="1427897" cy="132677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computer screen shot of icons&#10;&#10;AI-generated content may be incorrect.">
              <a:extLst>
                <a:ext uri="{FF2B5EF4-FFF2-40B4-BE49-F238E27FC236}">
                  <a16:creationId xmlns:a16="http://schemas.microsoft.com/office/drawing/2014/main" id="{1058CC41-0A63-543F-B6DD-3274BAECF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82169" y="-1483250"/>
              <a:ext cx="1117767" cy="113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A yellow and grey gear with black text&#10;&#10;AI-generated content may be incorrect.">
              <a:extLst>
                <a:ext uri="{FF2B5EF4-FFF2-40B4-BE49-F238E27FC236}">
                  <a16:creationId xmlns:a16="http://schemas.microsoft.com/office/drawing/2014/main" id="{8F56A222-D675-F03C-A2FC-632B89D20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7931" y="-1255060"/>
              <a:ext cx="670542" cy="68249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2493FD-E219-9025-5129-FE6AC5831DE4}"/>
              </a:ext>
            </a:extLst>
          </p:cNvPr>
          <p:cNvGrpSpPr/>
          <p:nvPr/>
        </p:nvGrpSpPr>
        <p:grpSpPr>
          <a:xfrm>
            <a:off x="10541208" y="2253268"/>
            <a:ext cx="1427897" cy="1326776"/>
            <a:chOff x="12533202" y="1691147"/>
            <a:chExt cx="1427897" cy="1326776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7673E5F4-D157-EC25-4497-A34479FC5D60}"/>
                </a:ext>
              </a:extLst>
            </p:cNvPr>
            <p:cNvSpPr/>
            <p:nvPr/>
          </p:nvSpPr>
          <p:spPr>
            <a:xfrm>
              <a:off x="12533202" y="1691147"/>
              <a:ext cx="1427897" cy="132677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87ACA26-2E5F-5CE4-6C08-1105B0C47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52760" y="1749033"/>
              <a:ext cx="1204484" cy="1204484"/>
            </a:xfrm>
            <a:prstGeom prst="rect">
              <a:avLst/>
            </a:prstGeom>
          </p:spPr>
        </p:pic>
      </p:grpSp>
      <p:pic>
        <p:nvPicPr>
          <p:cNvPr id="2" name="Picture 1" descr="A volcano erupting with smoke&#10;&#10;AI-generated content may be incorrect.">
            <a:extLst>
              <a:ext uri="{FF2B5EF4-FFF2-40B4-BE49-F238E27FC236}">
                <a16:creationId xmlns:a16="http://schemas.microsoft.com/office/drawing/2014/main" id="{D3476ADF-808C-0645-676F-EC5A40725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924" y="5551315"/>
            <a:ext cx="1003267" cy="10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48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920CB-30E2-400A-C642-78AAF02C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3AFAEB-9A69-FB77-CEC6-7658915D0860}"/>
              </a:ext>
            </a:extLst>
          </p:cNvPr>
          <p:cNvSpPr txBox="1"/>
          <p:nvPr/>
        </p:nvSpPr>
        <p:spPr>
          <a:xfrm>
            <a:off x="208547" y="142160"/>
            <a:ext cx="535806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Overview</a:t>
            </a:r>
            <a:endParaRPr lang="en-US" sz="3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072F1D-E865-554F-4B07-9B46D1D665E5}"/>
              </a:ext>
            </a:extLst>
          </p:cNvPr>
          <p:cNvGrpSpPr/>
          <p:nvPr/>
        </p:nvGrpSpPr>
        <p:grpSpPr>
          <a:xfrm>
            <a:off x="6464748" y="2175743"/>
            <a:ext cx="6012000" cy="6012000"/>
            <a:chOff x="6613246" y="1519878"/>
            <a:chExt cx="6012000" cy="6012000"/>
          </a:xfrm>
        </p:grpSpPr>
        <p:pic>
          <p:nvPicPr>
            <p:cNvPr id="9218" name="Picture 2" descr="Volcano Eruptions - through 2010 - Science On a Sphere">
              <a:extLst>
                <a:ext uri="{FF2B5EF4-FFF2-40B4-BE49-F238E27FC236}">
                  <a16:creationId xmlns:a16="http://schemas.microsoft.com/office/drawing/2014/main" id="{E1E47DBA-B1B5-07FD-BF50-A89F655F9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673" y="2402305"/>
              <a:ext cx="4247147" cy="424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Doughnut 2">
              <a:extLst>
                <a:ext uri="{FF2B5EF4-FFF2-40B4-BE49-F238E27FC236}">
                  <a16:creationId xmlns:a16="http://schemas.microsoft.com/office/drawing/2014/main" id="{3BE9925D-E725-635B-4BB7-496540A545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3246" y="1519878"/>
              <a:ext cx="6012000" cy="6012000"/>
            </a:xfrm>
            <a:prstGeom prst="donut">
              <a:avLst>
                <a:gd name="adj" fmla="val 170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14C97A2-B38E-AD5F-31F3-08FE46602109}"/>
              </a:ext>
            </a:extLst>
          </p:cNvPr>
          <p:cNvSpPr txBox="1"/>
          <p:nvPr/>
        </p:nvSpPr>
        <p:spPr>
          <a:xfrm>
            <a:off x="368213" y="1075365"/>
            <a:ext cx="73791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endParaRPr lang="en-SG" sz="2400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SG" sz="2400" b="1" dirty="0">
                <a:solidFill>
                  <a:srgbClr val="0096FF"/>
                </a:solidFill>
                <a:latin typeface="Aptos" panose="020B0004020202020204" pitchFamily="34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SG" sz="2400" b="1" dirty="0">
                <a:solidFill>
                  <a:srgbClr val="0096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Day 4</a:t>
            </a:r>
            <a:r>
              <a:rPr lang="en-SG" sz="2400" dirty="0">
                <a:solidFill>
                  <a:srgbClr val="0096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looks at </a:t>
            </a:r>
            <a:r>
              <a:rPr lang="en-SG" sz="2400" i="1" dirty="0">
                <a:latin typeface="Aptos" panose="020B0004020202020204" pitchFamily="34" charset="0"/>
                <a:ea typeface="Times New Roman" panose="02020603050405020304" pitchFamily="18" charset="0"/>
              </a:rPr>
              <a:t>Data Management and Observatory Practices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 — hearing from observatories in Japan, New Zealand, Philippines, and Indonesia, and working on practical exercises in time-series metrics and metadata handling.</a:t>
            </a:r>
          </a:p>
        </p:txBody>
      </p:sp>
      <p:pic>
        <p:nvPicPr>
          <p:cNvPr id="7" name="Picture 6" descr="A person standing next to a computer&#10;&#10;AI-generated content may be incorrect.">
            <a:extLst>
              <a:ext uri="{FF2B5EF4-FFF2-40B4-BE49-F238E27FC236}">
                <a16:creationId xmlns:a16="http://schemas.microsoft.com/office/drawing/2014/main" id="{434CCB3E-6107-035B-7708-C7816EB92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611" y="2514600"/>
            <a:ext cx="1925053" cy="19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3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5DC22-FC68-EC3A-A687-6F91D49AA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2B65DC-6D15-4FAF-524F-72FD7AF70367}"/>
              </a:ext>
            </a:extLst>
          </p:cNvPr>
          <p:cNvSpPr txBox="1"/>
          <p:nvPr/>
        </p:nvSpPr>
        <p:spPr>
          <a:xfrm>
            <a:off x="208547" y="142160"/>
            <a:ext cx="535806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Overview</a:t>
            </a:r>
            <a:endParaRPr lang="en-US" sz="3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22207E-6D54-DC2D-ECD9-67A5CBB64EC9}"/>
              </a:ext>
            </a:extLst>
          </p:cNvPr>
          <p:cNvGrpSpPr/>
          <p:nvPr/>
        </p:nvGrpSpPr>
        <p:grpSpPr>
          <a:xfrm>
            <a:off x="6464748" y="2050240"/>
            <a:ext cx="6012000" cy="6012000"/>
            <a:chOff x="6613246" y="1519878"/>
            <a:chExt cx="6012000" cy="6012000"/>
          </a:xfrm>
        </p:grpSpPr>
        <p:pic>
          <p:nvPicPr>
            <p:cNvPr id="9218" name="Picture 2" descr="Volcano Eruptions - through 2010 - Science On a Sphere">
              <a:extLst>
                <a:ext uri="{FF2B5EF4-FFF2-40B4-BE49-F238E27FC236}">
                  <a16:creationId xmlns:a16="http://schemas.microsoft.com/office/drawing/2014/main" id="{5D0C8326-FFA7-97B8-89AB-F3108844B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673" y="2402305"/>
              <a:ext cx="4247147" cy="424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Doughnut 2">
              <a:extLst>
                <a:ext uri="{FF2B5EF4-FFF2-40B4-BE49-F238E27FC236}">
                  <a16:creationId xmlns:a16="http://schemas.microsoft.com/office/drawing/2014/main" id="{8584BC57-0292-9A10-D607-494DC2256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3246" y="1519878"/>
              <a:ext cx="6012000" cy="6012000"/>
            </a:xfrm>
            <a:prstGeom prst="donut">
              <a:avLst>
                <a:gd name="adj" fmla="val 170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96A3A4-476A-4A5A-B638-B69934DC0117}"/>
              </a:ext>
            </a:extLst>
          </p:cNvPr>
          <p:cNvSpPr txBox="1"/>
          <p:nvPr/>
        </p:nvSpPr>
        <p:spPr>
          <a:xfrm>
            <a:off x="368213" y="1075365"/>
            <a:ext cx="73791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endParaRPr lang="en-SG" sz="2400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SG" sz="2400" b="1" dirty="0">
                <a:solidFill>
                  <a:srgbClr val="0096FF"/>
                </a:solidFill>
                <a:latin typeface="Aptos" panose="020B0004020202020204" pitchFamily="34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SG" sz="2400" b="1" dirty="0">
                <a:solidFill>
                  <a:srgbClr val="0096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Day 4</a:t>
            </a:r>
            <a:r>
              <a:rPr lang="en-SG" sz="2400" dirty="0">
                <a:solidFill>
                  <a:srgbClr val="0096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looks at </a:t>
            </a:r>
            <a:r>
              <a:rPr lang="en-SG" sz="2400" i="1" dirty="0">
                <a:latin typeface="Aptos" panose="020B0004020202020204" pitchFamily="34" charset="0"/>
                <a:ea typeface="Times New Roman" panose="02020603050405020304" pitchFamily="18" charset="0"/>
              </a:rPr>
              <a:t>Data Management and Observatory Practices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 — hearing from observatories in Japan, New Zealand, Philippines, and Indonesia, and working on practical exercises in time-series metrics and metadata handling.</a:t>
            </a:r>
          </a:p>
        </p:txBody>
      </p:sp>
      <p:pic>
        <p:nvPicPr>
          <p:cNvPr id="7" name="Picture 6" descr="A person standing next to a computer&#10;&#10;AI-generated content may be incorrect.">
            <a:extLst>
              <a:ext uri="{FF2B5EF4-FFF2-40B4-BE49-F238E27FC236}">
                <a16:creationId xmlns:a16="http://schemas.microsoft.com/office/drawing/2014/main" id="{36A19BDF-B1D6-6A1E-20E3-3F3A12858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611" y="2389097"/>
            <a:ext cx="1925053" cy="1925053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BB452F2-4ECC-5095-5EF3-4FCA7B0E3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156" y="1790296"/>
            <a:ext cx="1511968" cy="1511968"/>
          </a:xfrm>
          <a:prstGeom prst="rect">
            <a:avLst/>
          </a:prstGeom>
        </p:spPr>
      </p:pic>
      <p:pic>
        <p:nvPicPr>
          <p:cNvPr id="15" name="Picture 14" descr="A paper with a pencil and arrows&#10;&#10;AI-generated content may be incorrect.">
            <a:extLst>
              <a:ext uri="{FF2B5EF4-FFF2-40B4-BE49-F238E27FC236}">
                <a16:creationId xmlns:a16="http://schemas.microsoft.com/office/drawing/2014/main" id="{44CE877F-6D26-D41E-CA9D-0BBD91776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425" y="4982443"/>
            <a:ext cx="1533287" cy="15332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DDB925-E79E-7805-2347-A7FB60C2CDF5}"/>
              </a:ext>
            </a:extLst>
          </p:cNvPr>
          <p:cNvSpPr txBox="1"/>
          <p:nvPr/>
        </p:nvSpPr>
        <p:spPr>
          <a:xfrm>
            <a:off x="368213" y="3612083"/>
            <a:ext cx="73791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SG" sz="2400" dirty="0">
                <a:solidFill>
                  <a:schemeClr val="accent2"/>
                </a:solidFill>
                <a:latin typeface="Aptos" panose="020B0004020202020204" pitchFamily="34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SG" sz="2400" dirty="0">
                <a:solidFill>
                  <a:schemeClr val="accent2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Finally, </a:t>
            </a:r>
            <a:r>
              <a:rPr lang="en-SG" sz="2400" b="1" dirty="0">
                <a:solidFill>
                  <a:schemeClr val="accent2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Day 5</a:t>
            </a:r>
            <a:r>
              <a:rPr lang="en-SG" sz="2400" dirty="0">
                <a:solidFill>
                  <a:schemeClr val="accent2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will be our </a:t>
            </a:r>
            <a:r>
              <a:rPr lang="en-SG" sz="2400" i="1" dirty="0">
                <a:latin typeface="Aptos" panose="020B0004020202020204" pitchFamily="34" charset="0"/>
                <a:ea typeface="Times New Roman" panose="02020603050405020304" pitchFamily="18" charset="0"/>
              </a:rPr>
              <a:t>Synthesis and Action Planning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 day, where we’ll consolidate what we’ve learned and define next steps for collaboration and standardization.</a:t>
            </a:r>
          </a:p>
        </p:txBody>
      </p:sp>
    </p:spTree>
    <p:extLst>
      <p:ext uri="{BB962C8B-B14F-4D97-AF65-F5344CB8AC3E}">
        <p14:creationId xmlns:p14="http://schemas.microsoft.com/office/powerpoint/2010/main" val="26701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50BDE9C-5373-2499-7C6B-2F02EA9CB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21328"/>
          <a:stretch>
            <a:fillRect/>
          </a:stretch>
        </p:blipFill>
        <p:spPr bwMode="auto">
          <a:xfrm>
            <a:off x="-1" y="-16042"/>
            <a:ext cx="12192001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B9E5E-CC74-0E92-CDE6-0C91C88C8FCB}"/>
              </a:ext>
            </a:extLst>
          </p:cNvPr>
          <p:cNvSpPr txBox="1"/>
          <p:nvPr/>
        </p:nvSpPr>
        <p:spPr>
          <a:xfrm>
            <a:off x="475248" y="2413337"/>
            <a:ext cx="101827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000" dirty="0">
                <a:effectLst/>
                <a:latin typeface="Aptos" panose="020B0004020202020204" pitchFamily="34" charset="0"/>
              </a:rPr>
              <a:t>The workshop program includes </a:t>
            </a:r>
            <a:r>
              <a:rPr lang="en-SG" sz="3000" b="1" i="1" dirty="0">
                <a:effectLst/>
                <a:latin typeface="Aptos" panose="020B0004020202020204" pitchFamily="34" charset="0"/>
              </a:rPr>
              <a:t>presentations, tutorials, breakout sessions, discussions</a:t>
            </a:r>
            <a:r>
              <a:rPr lang="en-SG" sz="3000" dirty="0">
                <a:effectLst/>
                <a:latin typeface="Aptos" panose="020B0004020202020204" pitchFamily="34" charset="0"/>
              </a:rPr>
              <a:t>, and </a:t>
            </a:r>
            <a:r>
              <a:rPr lang="en-SG" sz="3000" b="1" i="1" dirty="0">
                <a:effectLst/>
                <a:latin typeface="Aptos" panose="020B0004020202020204" pitchFamily="34" charset="0"/>
              </a:rPr>
              <a:t>game activities</a:t>
            </a:r>
            <a:r>
              <a:rPr lang="en-SG" sz="3000" dirty="0">
                <a:effectLst/>
                <a:latin typeface="Aptos" panose="020B0004020202020204" pitchFamily="34" charset="0"/>
              </a:rPr>
              <a:t>.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906B3-1E54-3E75-51CB-8FDD4F4D1E6C}"/>
              </a:ext>
            </a:extLst>
          </p:cNvPr>
          <p:cNvSpPr txBox="1"/>
          <p:nvPr/>
        </p:nvSpPr>
        <p:spPr>
          <a:xfrm>
            <a:off x="208547" y="142160"/>
            <a:ext cx="535806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Cavolini"/>
                <a:cs typeface="Cavolini"/>
              </a:rPr>
              <a:t>Structure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409F1-AF86-35CF-0318-D7F47099FF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6886067" y="4156984"/>
            <a:ext cx="4144966" cy="234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2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ndscape with trees and mountains&#10;&#10;AI-generated content may be incorrect.">
            <a:extLst>
              <a:ext uri="{FF2B5EF4-FFF2-40B4-BE49-F238E27FC236}">
                <a16:creationId xmlns:a16="http://schemas.microsoft.com/office/drawing/2014/main" id="{9455B9F8-027E-3939-7E40-EBB2B7E502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15221" r="215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EBB94B-BCB5-31EB-E9B9-1EB9929711D3}"/>
              </a:ext>
            </a:extLst>
          </p:cNvPr>
          <p:cNvSpPr txBox="1"/>
          <p:nvPr/>
        </p:nvSpPr>
        <p:spPr>
          <a:xfrm>
            <a:off x="442602" y="3040481"/>
            <a:ext cx="63019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2800" b="1" dirty="0">
                <a:effectLst/>
                <a:latin typeface="Aptos" panose="020B0004020202020204" pitchFamily="34" charset="0"/>
              </a:rPr>
              <a:t>Presentations</a:t>
            </a:r>
            <a:r>
              <a:rPr lang="en-SG" sz="2400" b="1" dirty="0">
                <a:effectLst/>
                <a:latin typeface="Aptos" panose="020B0004020202020204" pitchFamily="34" charset="0"/>
              </a:rPr>
              <a:t> </a:t>
            </a:r>
            <a:endParaRPr lang="en-SG" sz="2400" b="1" i="1" dirty="0">
              <a:latin typeface="Aptos" panose="020B0004020202020204" pitchFamily="34" charset="0"/>
            </a:endParaRPr>
          </a:p>
          <a:p>
            <a:pPr>
              <a:buNone/>
            </a:pPr>
            <a:r>
              <a:rPr lang="en-SG" sz="2400" b="1" i="1" dirty="0">
                <a:effectLst/>
                <a:latin typeface="Aptos" panose="020B0004020202020204" pitchFamily="34" charset="0"/>
              </a:rPr>
              <a:t>coordinated by Nang &amp; Yizhou</a:t>
            </a:r>
          </a:p>
          <a:p>
            <a:pPr>
              <a:buNone/>
            </a:pPr>
            <a:endParaRPr lang="en-SG" sz="2400" b="1" dirty="0">
              <a:effectLst/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400" dirty="0">
                <a:effectLst/>
                <a:latin typeface="Aptos" panose="020B0004020202020204" pitchFamily="34" charset="0"/>
              </a:rPr>
              <a:t>Please submit your presentation (PPT or PDF) before your session begins — either by email to Nang or via USB drive.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400" dirty="0">
                <a:effectLst/>
                <a:latin typeface="Aptos" panose="020B0004020202020204" pitchFamily="34" charset="0"/>
              </a:rPr>
              <a:t>Each talk is allocated 15 minutes, followed by 5 minutes of Q&amp;A.</a:t>
            </a:r>
            <a:br>
              <a:rPr lang="en-SG" sz="2400" dirty="0">
                <a:effectLst/>
                <a:latin typeface="Aptos" panose="020B0004020202020204" pitchFamily="34" charset="0"/>
              </a:rPr>
            </a:br>
            <a:endParaRPr lang="en-SG" sz="2400" dirty="0">
              <a:effectLst/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FC3E6A-33D7-9B03-0E08-B2B95D6C01D4}"/>
              </a:ext>
            </a:extLst>
          </p:cNvPr>
          <p:cNvSpPr txBox="1"/>
          <p:nvPr/>
        </p:nvSpPr>
        <p:spPr>
          <a:xfrm>
            <a:off x="208547" y="142160"/>
            <a:ext cx="5358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Presentation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Picture 1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E8631E8E-F2CF-2F25-389E-105841AE63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7278104" y="3810000"/>
            <a:ext cx="404929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8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each with a tree and a mountain in the background&#10;&#10;AI-generated content may be incorrect.">
            <a:extLst>
              <a:ext uri="{FF2B5EF4-FFF2-40B4-BE49-F238E27FC236}">
                <a16:creationId xmlns:a16="http://schemas.microsoft.com/office/drawing/2014/main" id="{F263D662-9238-A3D8-80AB-ABB64BCA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14546" r="1454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58170-704E-6445-39B6-0921E8D9B8DF}"/>
              </a:ext>
            </a:extLst>
          </p:cNvPr>
          <p:cNvSpPr txBox="1"/>
          <p:nvPr/>
        </p:nvSpPr>
        <p:spPr>
          <a:xfrm>
            <a:off x="877521" y="2597489"/>
            <a:ext cx="589877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3000" b="1" dirty="0">
                <a:effectLst/>
                <a:latin typeface="Aptos" panose="020B0004020202020204" pitchFamily="34" charset="0"/>
              </a:rPr>
              <a:t>Tutorial Sessions</a:t>
            </a:r>
          </a:p>
          <a:p>
            <a:pPr>
              <a:buNone/>
            </a:pPr>
            <a:endParaRPr lang="en-SG" sz="3000" b="1" dirty="0">
              <a:effectLst/>
              <a:latin typeface="Aptos" panose="020B00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SG" sz="3000" b="1" dirty="0">
                <a:effectLst/>
                <a:latin typeface="Aptos" panose="020B0004020202020204" pitchFamily="34" charset="0"/>
              </a:rPr>
              <a:t>VOISS-Net – </a:t>
            </a:r>
            <a:r>
              <a:rPr lang="en-SG" sz="3000" b="1" i="1" dirty="0">
                <a:effectLst/>
                <a:latin typeface="Aptos" panose="020B0004020202020204" pitchFamily="34" charset="0"/>
              </a:rPr>
              <a:t>Darren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SG" sz="3000" b="1" dirty="0">
                <a:effectLst/>
                <a:latin typeface="Aptos" panose="020B0004020202020204" pitchFamily="34" charset="0"/>
              </a:rPr>
              <a:t>VEQTOR – </a:t>
            </a:r>
            <a:r>
              <a:rPr lang="en-SG" sz="3000" b="1" i="1" dirty="0">
                <a:effectLst/>
                <a:latin typeface="Aptos" panose="020B0004020202020204" pitchFamily="34" charset="0"/>
              </a:rPr>
              <a:t>Andika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SG" sz="3000" b="1" dirty="0">
                <a:effectLst/>
                <a:latin typeface="Aptos" panose="020B0004020202020204" pitchFamily="34" charset="0"/>
              </a:rPr>
              <a:t>Time-Series Metrics Using </a:t>
            </a:r>
            <a:r>
              <a:rPr lang="en-SG" sz="3000" b="1" dirty="0" err="1">
                <a:effectLst/>
                <a:latin typeface="Aptos" panose="020B0004020202020204" pitchFamily="34" charset="0"/>
              </a:rPr>
              <a:t>ObsPy</a:t>
            </a:r>
            <a:r>
              <a:rPr lang="en-SG" sz="3000" b="1" dirty="0">
                <a:effectLst/>
                <a:latin typeface="Aptos" panose="020B0004020202020204" pitchFamily="34" charset="0"/>
              </a:rPr>
              <a:t> – </a:t>
            </a:r>
            <a:r>
              <a:rPr lang="en-SG" sz="3000" b="1" i="1" dirty="0">
                <a:effectLst/>
                <a:latin typeface="Aptos" panose="020B0004020202020204" pitchFamily="34" charset="0"/>
              </a:rPr>
              <a:t>Christina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SG" sz="3000" b="1" dirty="0" err="1">
                <a:effectLst/>
                <a:latin typeface="Aptos" panose="020B0004020202020204" pitchFamily="34" charset="0"/>
              </a:rPr>
              <a:t>WOVOdat</a:t>
            </a:r>
            <a:r>
              <a:rPr lang="en-SG" sz="3000" b="1" dirty="0">
                <a:effectLst/>
                <a:latin typeface="Aptos" panose="020B0004020202020204" pitchFamily="34" charset="0"/>
              </a:rPr>
              <a:t> Input – </a:t>
            </a:r>
            <a:r>
              <a:rPr lang="en-SG" sz="3000" b="1" i="1" dirty="0">
                <a:effectLst/>
                <a:latin typeface="Aptos" panose="020B0004020202020204" pitchFamily="34" charset="0"/>
              </a:rPr>
              <a:t>Christina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0B9AA-0672-05D0-E132-A056E5876931}"/>
              </a:ext>
            </a:extLst>
          </p:cNvPr>
          <p:cNvSpPr txBox="1"/>
          <p:nvPr/>
        </p:nvSpPr>
        <p:spPr>
          <a:xfrm>
            <a:off x="208547" y="142160"/>
            <a:ext cx="5358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Tutorial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08AA833-CAF6-C504-8BA5-9030ED51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297" y="4259482"/>
            <a:ext cx="4387146" cy="21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86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0F076-8FE2-3B4E-8C52-249D1E146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ad with a green field and mountains in the background&#10;&#10;AI-generated content may be incorrect.">
            <a:extLst>
              <a:ext uri="{FF2B5EF4-FFF2-40B4-BE49-F238E27FC236}">
                <a16:creationId xmlns:a16="http://schemas.microsoft.com/office/drawing/2014/main" id="{B8D2193B-59B5-129A-4EEC-B2D7492CAE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r="458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DB6F7-3499-DE47-4BD0-E3F02692CE35}"/>
              </a:ext>
            </a:extLst>
          </p:cNvPr>
          <p:cNvSpPr txBox="1"/>
          <p:nvPr/>
        </p:nvSpPr>
        <p:spPr>
          <a:xfrm>
            <a:off x="368969" y="1435717"/>
            <a:ext cx="857067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2400" b="1" dirty="0"/>
              <a:t>Breakout Sessions &amp; Discussions </a:t>
            </a:r>
            <a:r>
              <a:rPr lang="en-SG" sz="2400" b="1" i="1" dirty="0"/>
              <a:t>(led by Julie and Christina)</a:t>
            </a:r>
          </a:p>
          <a:p>
            <a:pPr>
              <a:buNone/>
            </a:pPr>
            <a:endParaRPr lang="en-SG" sz="1000" b="1" dirty="0"/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1:</a:t>
            </a:r>
            <a:r>
              <a:rPr lang="en-SG" sz="2400" dirty="0"/>
              <a:t> Lessons from Case Studies → </a:t>
            </a:r>
            <a:r>
              <a:rPr lang="en-SG" sz="2400" i="1" dirty="0"/>
              <a:t>Mapping Unrest Scenarios to Monitoring Objectives</a:t>
            </a:r>
            <a:endParaRPr lang="en-SG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2:</a:t>
            </a:r>
            <a:r>
              <a:rPr lang="en-SG" sz="2400" dirty="0"/>
              <a:t> Integrating AI/ML in Real-Time Volcano Monitoring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3:</a:t>
            </a:r>
            <a:r>
              <a:rPr lang="en-SG" sz="2400" dirty="0"/>
              <a:t> Working on Metadata Standards and Interoperability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4:</a:t>
            </a:r>
            <a:r>
              <a:rPr lang="en-SG" sz="2400" dirty="0"/>
              <a:t> Gaps and Opportunities for Data Standardisation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5:</a:t>
            </a:r>
            <a:r>
              <a:rPr lang="en-SG" sz="2400" dirty="0"/>
              <a:t> Optimising Seismic Data Products for Crisis Response and Towards a Common Standardised Workflow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16479-6E31-10C3-DB6D-AF0091538003}"/>
              </a:ext>
            </a:extLst>
          </p:cNvPr>
          <p:cNvSpPr txBox="1"/>
          <p:nvPr/>
        </p:nvSpPr>
        <p:spPr>
          <a:xfrm>
            <a:off x="208547" y="142160"/>
            <a:ext cx="5358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Breakout session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595295-FA25-CD33-AFA1-2BBB8A6E1C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>
            <a:off x="8965531" y="366768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4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C71F3-945F-8D80-0144-4697D5389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ad with a green field and mountains in the background&#10;&#10;AI-generated content may be incorrect.">
            <a:extLst>
              <a:ext uri="{FF2B5EF4-FFF2-40B4-BE49-F238E27FC236}">
                <a16:creationId xmlns:a16="http://schemas.microsoft.com/office/drawing/2014/main" id="{AD614D75-0B4D-3A49-8CE3-9FB2F6EEE2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r="458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6E44FB-C159-0F6D-1350-1DA65D76719D}"/>
              </a:ext>
            </a:extLst>
          </p:cNvPr>
          <p:cNvSpPr txBox="1"/>
          <p:nvPr/>
        </p:nvSpPr>
        <p:spPr>
          <a:xfrm>
            <a:off x="368969" y="1435717"/>
            <a:ext cx="857067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2400" b="1" dirty="0"/>
              <a:t>Breakout Sessions &amp; Discussions </a:t>
            </a:r>
            <a:r>
              <a:rPr lang="en-SG" sz="2400" b="1" i="1" dirty="0"/>
              <a:t>(led by Julie and Christina)</a:t>
            </a:r>
          </a:p>
          <a:p>
            <a:pPr>
              <a:buNone/>
            </a:pPr>
            <a:endParaRPr lang="en-SG" sz="1000" b="1" dirty="0"/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1:</a:t>
            </a:r>
            <a:r>
              <a:rPr lang="en-SG" sz="2400" dirty="0"/>
              <a:t> Lessons from Case Studies → </a:t>
            </a:r>
            <a:r>
              <a:rPr lang="en-SG" sz="2400" i="1" dirty="0"/>
              <a:t>Mapping Unrest Scenarios to Monitoring Objectives</a:t>
            </a:r>
            <a:endParaRPr lang="en-SG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2:</a:t>
            </a:r>
            <a:r>
              <a:rPr lang="en-SG" sz="2400" dirty="0"/>
              <a:t> Integrating AI/ML in Real-Time Volcano Monitoring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3:</a:t>
            </a:r>
            <a:r>
              <a:rPr lang="en-SG" sz="2400" dirty="0"/>
              <a:t> Working on Metadata Standards and Interoperability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4:</a:t>
            </a:r>
            <a:r>
              <a:rPr lang="en-SG" sz="2400" dirty="0"/>
              <a:t> Gaps and Opportunities for Data Standardisation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SG" sz="2400" b="1" dirty="0"/>
              <a:t>Day 5:</a:t>
            </a:r>
            <a:r>
              <a:rPr lang="en-SG" sz="2400" dirty="0"/>
              <a:t> Optimising Seismic Data Products for Crisis Response and Towards a Common Standardised Workflow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26C7B-B686-1BD5-D00E-B0D34A76B643}"/>
              </a:ext>
            </a:extLst>
          </p:cNvPr>
          <p:cNvSpPr txBox="1"/>
          <p:nvPr/>
        </p:nvSpPr>
        <p:spPr>
          <a:xfrm>
            <a:off x="208547" y="142160"/>
            <a:ext cx="5358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Breakout session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A6F-5243-8FAC-FE69-3BA5BE5ED8F3}"/>
              </a:ext>
            </a:extLst>
          </p:cNvPr>
          <p:cNvSpPr txBox="1"/>
          <p:nvPr/>
        </p:nvSpPr>
        <p:spPr>
          <a:xfrm>
            <a:off x="566398" y="4827123"/>
            <a:ext cx="817581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2600" b="1" dirty="0"/>
              <a:t>By the end of the week, we aim to develop a shared vision for streamlined, interoperable volcano–seismic workflows that support both scientific analysis and real-time crisis decision-making.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C10746-4C2E-EDD0-41D6-B1427BBC46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>
            <a:off x="8965531" y="366768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51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ountain with clouds in the sky&#10;&#10;AI-generated content may be incorrect.">
            <a:extLst>
              <a:ext uri="{FF2B5EF4-FFF2-40B4-BE49-F238E27FC236}">
                <a16:creationId xmlns:a16="http://schemas.microsoft.com/office/drawing/2014/main" id="{322F50E6-8D33-F890-9156-C9BEC9E145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 l="15014" r="14112"/>
          <a:stretch>
            <a:fillRect/>
          </a:stretch>
        </p:blipFill>
        <p:spPr>
          <a:xfrm>
            <a:off x="-1" y="-62390"/>
            <a:ext cx="12192001" cy="692039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EE94242D-F3BA-3B1D-537A-E7B756EB3C6C}"/>
              </a:ext>
            </a:extLst>
          </p:cNvPr>
          <p:cNvSpPr/>
          <p:nvPr/>
        </p:nvSpPr>
        <p:spPr>
          <a:xfrm>
            <a:off x="5566611" y="3194612"/>
            <a:ext cx="6471060" cy="35212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 prstMaterial="dkEdge">
            <a:bevelT w="133350" prst="relaxedInset"/>
            <a:bevelB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252F9-2A55-A898-42E8-9BE24994A2FC}"/>
              </a:ext>
            </a:extLst>
          </p:cNvPr>
          <p:cNvSpPr txBox="1"/>
          <p:nvPr/>
        </p:nvSpPr>
        <p:spPr>
          <a:xfrm>
            <a:off x="1111324" y="1226050"/>
            <a:ext cx="79328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3200" b="1" dirty="0"/>
              <a:t>Game Activities </a:t>
            </a:r>
            <a:r>
              <a:rPr lang="en-SG" sz="3200" b="1" i="1" dirty="0"/>
              <a:t>(led by Yizhou &amp; Shaira)</a:t>
            </a:r>
            <a:endParaRPr lang="en-SG" sz="3200" b="1" dirty="0"/>
          </a:p>
          <a:p>
            <a:pPr>
              <a:buNone/>
            </a:pPr>
            <a:endParaRPr lang="en-SG" sz="3200" dirty="0"/>
          </a:p>
          <a:p>
            <a:pPr>
              <a:buNone/>
            </a:pPr>
            <a:r>
              <a:rPr lang="en-SG" sz="3200" dirty="0"/>
              <a:t>Fun intermezzo activities will be sprinkled throughout the program to keep the energy up and help everyone connect.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B44FBD-F075-5D14-3DFA-621011F8599E}"/>
              </a:ext>
            </a:extLst>
          </p:cNvPr>
          <p:cNvSpPr txBox="1"/>
          <p:nvPr/>
        </p:nvSpPr>
        <p:spPr>
          <a:xfrm>
            <a:off x="208547" y="142160"/>
            <a:ext cx="5358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Game activities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2C8BF0-14A0-C626-5453-B6B5F439D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6358"/>
          <a:stretch>
            <a:fillRect/>
          </a:stretch>
        </p:blipFill>
        <p:spPr>
          <a:xfrm>
            <a:off x="9394651" y="3426660"/>
            <a:ext cx="1686025" cy="1800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1EAEA-1F4F-80ED-6589-02E21C4E89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 l="6609" t="23286" r="8747" b="22548"/>
          <a:stretch>
            <a:fillRect/>
          </a:stretch>
        </p:blipFill>
        <p:spPr>
          <a:xfrm>
            <a:off x="6299252" y="3876395"/>
            <a:ext cx="2418723" cy="1547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646EC-6903-107A-5859-2908849F8E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</a:blip>
          <a:srcRect l="6357" t="7278" r="6121" b="6755"/>
          <a:stretch>
            <a:fillRect/>
          </a:stretch>
        </p:blipFill>
        <p:spPr>
          <a:xfrm>
            <a:off x="8576841" y="4807513"/>
            <a:ext cx="1385819" cy="136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75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0AC18-704C-8698-0E76-CB17EE1D9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a lake and trees&#10;&#10;AI-generated content may be incorrect.">
            <a:extLst>
              <a:ext uri="{FF2B5EF4-FFF2-40B4-BE49-F238E27FC236}">
                <a16:creationId xmlns:a16="http://schemas.microsoft.com/office/drawing/2014/main" id="{DAA6FA54-75D4-A1FA-645E-7ED78CF850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15967" r="256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952F4E-A619-3E15-F3C5-3670C227495D}"/>
              </a:ext>
            </a:extLst>
          </p:cNvPr>
          <p:cNvSpPr txBox="1"/>
          <p:nvPr/>
        </p:nvSpPr>
        <p:spPr>
          <a:xfrm>
            <a:off x="4498159" y="3123651"/>
            <a:ext cx="7693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SG" sz="3200" dirty="0"/>
              <a:t>If you need assistance, please feel free to approach us.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SG" sz="3200" dirty="0"/>
              <a:t>Two office rooms are available if you have meetings or appointments during the workshop.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3D0566-6D5A-32E6-F664-1F2DD360C165}"/>
              </a:ext>
            </a:extLst>
          </p:cNvPr>
          <p:cNvSpPr txBox="1"/>
          <p:nvPr/>
        </p:nvSpPr>
        <p:spPr>
          <a:xfrm>
            <a:off x="228601" y="144197"/>
            <a:ext cx="79328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3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Support &amp; Logistics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DF6E42-5BA7-81ED-9779-1ACCCE8D8D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249360" y="4291233"/>
            <a:ext cx="4048320" cy="22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6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id="{29B8880A-2BD5-D6F4-E22C-8B35E978F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75" y="3621504"/>
            <a:ext cx="4193005" cy="2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nyang Business School, Nanyang Technological University | Singapore |  Partner Schools | NUCB Business School - MBA Japan">
            <a:extLst>
              <a:ext uri="{FF2B5EF4-FFF2-40B4-BE49-F238E27FC236}">
                <a16:creationId xmlns:a16="http://schemas.microsoft.com/office/drawing/2014/main" id="{58D45531-1EB8-BC88-9196-591AA825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20" y="868087"/>
            <a:ext cx="4891840" cy="2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CE022-ED22-9288-ABCD-1CFCDE6B0EA5}"/>
              </a:ext>
            </a:extLst>
          </p:cNvPr>
          <p:cNvSpPr txBox="1"/>
          <p:nvPr/>
        </p:nvSpPr>
        <p:spPr>
          <a:xfrm>
            <a:off x="128337" y="12191"/>
            <a:ext cx="3913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orte Forward" pitchFamily="2" charset="77"/>
                <a:cs typeface="Forte Forward" pitchFamily="2" charset="77"/>
              </a:rPr>
              <a:t>Warm welcome!</a:t>
            </a:r>
          </a:p>
        </p:txBody>
      </p:sp>
      <p:pic>
        <p:nvPicPr>
          <p:cNvPr id="6156" name="Picture 12" descr="The NTUSU Saga Points To An Inherent Problem With Student Unions">
            <a:extLst>
              <a:ext uri="{FF2B5EF4-FFF2-40B4-BE49-F238E27FC236}">
                <a16:creationId xmlns:a16="http://schemas.microsoft.com/office/drawing/2014/main" id="{0D0783CA-2036-068B-EDA6-6159A790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62" y="3829584"/>
            <a:ext cx="4194948" cy="27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Welcome to Singapore (2016)">
            <a:extLst>
              <a:ext uri="{FF2B5EF4-FFF2-40B4-BE49-F238E27FC236}">
                <a16:creationId xmlns:a16="http://schemas.microsoft.com/office/drawing/2014/main" id="{0C67EA6A-421E-2AEC-6A6A-BFC4FC07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3078"/>
            <a:ext cx="5676460" cy="319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ndscape with trees and a blue sky&#10;&#10;AI-generated content may be incorrect.">
            <a:extLst>
              <a:ext uri="{FF2B5EF4-FFF2-40B4-BE49-F238E27FC236}">
                <a16:creationId xmlns:a16="http://schemas.microsoft.com/office/drawing/2014/main" id="{364DF0AF-4DC1-D24C-FD43-81EA081AB4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rcRect l="30479" r="6621"/>
          <a:stretch>
            <a:fillRect/>
          </a:stretch>
        </p:blipFill>
        <p:spPr>
          <a:xfrm>
            <a:off x="-1" y="-2252"/>
            <a:ext cx="12192001" cy="686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813C9-ECF5-F0E7-10A2-224CD26EA07E}"/>
              </a:ext>
            </a:extLst>
          </p:cNvPr>
          <p:cNvSpPr txBox="1"/>
          <p:nvPr/>
        </p:nvSpPr>
        <p:spPr>
          <a:xfrm>
            <a:off x="315328" y="1321324"/>
            <a:ext cx="87748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3200" b="1" i="1" dirty="0"/>
              <a:t>Dive in and enjoy the workshop! </a:t>
            </a:r>
          </a:p>
          <a:p>
            <a:pPr>
              <a:buNone/>
            </a:pPr>
            <a:r>
              <a:rPr lang="en-SG" sz="3200" dirty="0">
                <a:sym typeface="Wingdings" pitchFamily="2" charset="2"/>
              </a:rPr>
              <a:t> </a:t>
            </a:r>
            <a:r>
              <a:rPr lang="en-SG" sz="3200" dirty="0"/>
              <a:t>Chat, ask, explore, and collaborate — we’re here to learn together and have a great time. </a:t>
            </a:r>
          </a:p>
          <a:p>
            <a:pPr>
              <a:buNone/>
            </a:pPr>
            <a:r>
              <a:rPr lang="en-SG" sz="3200" dirty="0">
                <a:sym typeface="Wingdings" pitchFamily="2" charset="2"/>
              </a:rPr>
              <a:t> </a:t>
            </a:r>
            <a:r>
              <a:rPr lang="en-SG" sz="3200" dirty="0"/>
              <a:t>This week is all about hands-on science and some fun along the way.</a:t>
            </a:r>
            <a:br>
              <a:rPr lang="en-SG" sz="3200" dirty="0"/>
            </a:br>
            <a:endParaRPr lang="en-SG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7E973-CFD3-0047-7055-CBA011C4F2F7}"/>
              </a:ext>
            </a:extLst>
          </p:cNvPr>
          <p:cNvSpPr txBox="1"/>
          <p:nvPr/>
        </p:nvSpPr>
        <p:spPr>
          <a:xfrm>
            <a:off x="228601" y="144197"/>
            <a:ext cx="79328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3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Enjoy the workshop!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84E699-7C69-D96D-76E7-13C114A78D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5057482" y="4628966"/>
            <a:ext cx="3694368" cy="2078082"/>
          </a:xfrm>
          <a:prstGeom prst="rect">
            <a:avLst/>
          </a:prstGeom>
        </p:spPr>
      </p:pic>
      <p:sp>
        <p:nvSpPr>
          <p:cNvPr id="18" name="Explosion 2 17">
            <a:extLst>
              <a:ext uri="{FF2B5EF4-FFF2-40B4-BE49-F238E27FC236}">
                <a16:creationId xmlns:a16="http://schemas.microsoft.com/office/drawing/2014/main" id="{015B4678-37C2-B4E7-8533-D8F1A8212621}"/>
              </a:ext>
            </a:extLst>
          </p:cNvPr>
          <p:cNvSpPr/>
          <p:nvPr/>
        </p:nvSpPr>
        <p:spPr>
          <a:xfrm>
            <a:off x="7955666" y="3093998"/>
            <a:ext cx="4236334" cy="2768032"/>
          </a:xfrm>
          <a:prstGeom prst="irregularSeal2">
            <a:avLst/>
          </a:prstGeom>
          <a:solidFill>
            <a:srgbClr val="FFC000">
              <a:alpha val="7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5548B7-C9FD-C9AF-DE58-9163039781F2}"/>
              </a:ext>
            </a:extLst>
          </p:cNvPr>
          <p:cNvSpPr txBox="1"/>
          <p:nvPr/>
        </p:nvSpPr>
        <p:spPr>
          <a:xfrm rot="20297698">
            <a:off x="8414777" y="4156185"/>
            <a:ext cx="30171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Forte Forward" pitchFamily="2" charset="77"/>
                <a:cs typeface="Forte Forward" pitchFamily="2" charset="77"/>
              </a:rPr>
              <a:t>Have fun!</a:t>
            </a:r>
          </a:p>
        </p:txBody>
      </p:sp>
    </p:spTree>
    <p:extLst>
      <p:ext uri="{BB962C8B-B14F-4D97-AF65-F5344CB8AC3E}">
        <p14:creationId xmlns:p14="http://schemas.microsoft.com/office/powerpoint/2010/main" val="3474235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beach&#10;&#10;AI-generated content may be incorrect.">
            <a:extLst>
              <a:ext uri="{FF2B5EF4-FFF2-40B4-BE49-F238E27FC236}">
                <a16:creationId xmlns:a16="http://schemas.microsoft.com/office/drawing/2014/main" id="{195AACB5-6D76-7C13-5D97-D863BEE0D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81" r="22618"/>
          <a:stretch>
            <a:fillRect/>
          </a:stretch>
        </p:blipFill>
        <p:spPr>
          <a:xfrm>
            <a:off x="0" y="-128338"/>
            <a:ext cx="12192000" cy="69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25C41D-E23A-1C76-9AC8-99FB1FB0BFCC}"/>
              </a:ext>
            </a:extLst>
          </p:cNvPr>
          <p:cNvSpPr txBox="1"/>
          <p:nvPr/>
        </p:nvSpPr>
        <p:spPr>
          <a:xfrm>
            <a:off x="228601" y="144197"/>
            <a:ext cx="793282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Technical setup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8FCC3-E695-20AC-BE13-38D2692FD575}"/>
              </a:ext>
            </a:extLst>
          </p:cNvPr>
          <p:cNvSpPr txBox="1"/>
          <p:nvPr/>
        </p:nvSpPr>
        <p:spPr>
          <a:xfrm>
            <a:off x="863600" y="1358900"/>
            <a:ext cx="9880600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ptos Display"/>
                <a:ea typeface="Aptos Display"/>
                <a:cs typeface="Aptos Display"/>
              </a:rPr>
              <a:t>VOISS-Net Installation Guide — MacOS</a:t>
            </a:r>
            <a:endParaRPr lang="en-US" dirty="0">
              <a:latin typeface="Aptos" panose="02110004020202020204"/>
              <a:ea typeface="Aptos Display"/>
              <a:cs typeface="Aptos Display"/>
            </a:endParaRPr>
          </a:p>
          <a:p>
            <a:endParaRPr lang="en-US" b="1" dirty="0">
              <a:latin typeface="Aptos Display"/>
              <a:ea typeface="Aptos Display"/>
              <a:cs typeface="Aptos Display"/>
            </a:endParaRPr>
          </a:p>
          <a:p>
            <a:r>
              <a:rPr lang="en-US" b="1" dirty="0">
                <a:latin typeface="Aptos Display"/>
                <a:ea typeface="Aptos Display"/>
                <a:cs typeface="Aptos Display"/>
              </a:rPr>
              <a:t>Prerequisites</a:t>
            </a:r>
            <a:endParaRPr lang="en-US" dirty="0"/>
          </a:p>
          <a:p>
            <a:endParaRPr lang="en-US" b="1" dirty="0">
              <a:cs typeface="Times New Roman"/>
            </a:endParaRPr>
          </a:p>
          <a:p>
            <a:r>
              <a:rPr lang="en-US" b="1" dirty="0">
                <a:cs typeface="Times New Roman"/>
              </a:rPr>
              <a:t>1. Check if </a:t>
            </a:r>
            <a:r>
              <a:rPr lang="en-US" i="1" dirty="0" err="1">
                <a:solidFill>
                  <a:schemeClr val="accent4"/>
                </a:solidFill>
                <a:ea typeface="Times New Roman"/>
              </a:rPr>
              <a:t>libmamba</a:t>
            </a:r>
            <a:r>
              <a:rPr lang="en-US" b="1" dirty="0">
                <a:cs typeface="Times New Roman"/>
              </a:rPr>
              <a:t> is installed in your Anaconda base environment</a:t>
            </a:r>
            <a:endParaRPr lang="en-US"/>
          </a:p>
          <a:p>
            <a:endParaRPr lang="en-US" dirty="0"/>
          </a:p>
          <a:p>
            <a:r>
              <a:rPr lang="en-US" dirty="0"/>
              <a:t>Open your </a:t>
            </a:r>
            <a:r>
              <a:rPr lang="en-US" b="1" dirty="0">
                <a:ea typeface="Times New Roman"/>
              </a:rPr>
              <a:t>Mac Terminal</a:t>
            </a:r>
            <a:r>
              <a:rPr lang="en-US" dirty="0"/>
              <a:t> and type: </a:t>
            </a:r>
            <a:r>
              <a:rPr lang="en-US" sz="1400" b="1" err="1">
                <a:latin typeface="Courier New"/>
                <a:cs typeface="Courier New"/>
              </a:rPr>
              <a:t>conda</a:t>
            </a:r>
            <a:r>
              <a:rPr lang="en-US" sz="1400" b="1" dirty="0">
                <a:latin typeface="Courier New"/>
                <a:cs typeface="Courier New"/>
              </a:rPr>
              <a:t> list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You should see something like:</a:t>
            </a:r>
          </a:p>
          <a:p>
            <a:endParaRPr lang="en-US" dirty="0">
              <a:ea typeface="Times New Roman"/>
            </a:endParaRP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(base) eos-14938ChristinaW:~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christinaw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$ </a:t>
            </a:r>
            <a:r>
              <a:rPr lang="en-US" sz="1400" b="1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 list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 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# packages in environment at /Users/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christinaw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/anaconda3:</a:t>
            </a:r>
          </a:p>
          <a:p>
            <a:r>
              <a:rPr lang="en-US" sz="1400" dirty="0">
                <a:latin typeface="Courier New"/>
                <a:ea typeface="Aptos"/>
                <a:cs typeface="Courier New"/>
              </a:rPr>
              <a:t>#</a:t>
            </a:r>
          </a:p>
          <a:p>
            <a:r>
              <a:rPr lang="en-US" sz="1400" dirty="0">
                <a:latin typeface="Courier New"/>
                <a:ea typeface="Aptos"/>
                <a:cs typeface="Courier New"/>
              </a:rPr>
              <a:t># Name                Version              Build                    Channel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…</a:t>
            </a:r>
          </a:p>
          <a:p>
            <a:r>
              <a:rPr lang="en-US" sz="1400" err="1">
                <a:latin typeface="Courier New"/>
                <a:ea typeface="Times New Roman"/>
                <a:cs typeface="Courier New"/>
              </a:rPr>
              <a:t>libmamba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              2.3.3                h1370271_2              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-forge</a:t>
            </a:r>
          </a:p>
          <a:p>
            <a:r>
              <a:rPr lang="en-US" sz="1400" err="1">
                <a:latin typeface="Courier New"/>
                <a:ea typeface="Times New Roman"/>
                <a:cs typeface="Courier New"/>
              </a:rPr>
              <a:t>libmambapy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            2.3.3                py312haad32af_2         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-forge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...</a:t>
            </a:r>
            <a:r>
              <a:rPr lang="en-US" sz="1400" dirty="0">
                <a:latin typeface="Courier New"/>
                <a:cs typeface="Courier New"/>
              </a:rPr>
              <a:t> </a:t>
            </a:r>
          </a:p>
          <a:p>
            <a:endParaRPr lang="en-US" sz="1400" dirty="0">
              <a:latin typeface="Courier New"/>
              <a:cs typeface="Courier New"/>
            </a:endParaRPr>
          </a:p>
          <a:p>
            <a:r>
              <a:rPr lang="en-US" dirty="0"/>
              <a:t>If </a:t>
            </a:r>
            <a:r>
              <a:rPr lang="en-US" i="1" err="1">
                <a:solidFill>
                  <a:schemeClr val="accent4"/>
                </a:solidFill>
                <a:ea typeface="Times New Roman"/>
              </a:rPr>
              <a:t>libmamba</a:t>
            </a:r>
            <a:r>
              <a:rPr lang="en-US" dirty="0"/>
              <a:t> appears in the list, proceed to Step 2.</a:t>
            </a:r>
          </a:p>
          <a:p>
            <a:pPr algn="ctr"/>
            <a:endParaRPr lang="en-GB"/>
          </a:p>
        </p:txBody>
      </p:sp>
      <p:pic>
        <p:nvPicPr>
          <p:cNvPr id="5" name="Picture 4" descr="Changes to the list of supported Mac OS versions">
            <a:extLst>
              <a:ext uri="{FF2B5EF4-FFF2-40B4-BE49-F238E27FC236}">
                <a16:creationId xmlns:a16="http://schemas.microsoft.com/office/drawing/2014/main" id="{220ACBE9-841D-83B1-2A12-8BD10C70C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136" y="5185610"/>
            <a:ext cx="1446463" cy="13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13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58B0A-376D-C920-4024-C99748086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DFC2B5-0510-EC3D-654F-02F6F9697CF6}"/>
              </a:ext>
            </a:extLst>
          </p:cNvPr>
          <p:cNvSpPr txBox="1"/>
          <p:nvPr/>
        </p:nvSpPr>
        <p:spPr>
          <a:xfrm>
            <a:off x="571500" y="1308100"/>
            <a:ext cx="10820400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Times New Roman"/>
              </a:rPr>
              <a:t>2. Check your current Conda solver</a:t>
            </a:r>
          </a:p>
          <a:p>
            <a:endParaRPr lang="en-US" dirty="0"/>
          </a:p>
          <a:p>
            <a:r>
              <a:rPr lang="en-US" dirty="0"/>
              <a:t>Still in Terminal, type:</a:t>
            </a:r>
          </a:p>
          <a:p>
            <a:endParaRPr lang="en-US" dirty="0">
              <a:ea typeface="Times New Roman"/>
            </a:endParaRP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(base) eos-14938ChristinaW:~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christinaw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$ </a:t>
            </a:r>
            <a:r>
              <a:rPr lang="en-US" sz="1400" b="1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 config --show solver</a:t>
            </a:r>
            <a:r>
              <a:rPr lang="en-US" sz="1400" dirty="0">
                <a:latin typeface="Courier New"/>
                <a:cs typeface="Courier New"/>
              </a:rPr>
              <a:t> </a:t>
            </a:r>
          </a:p>
          <a:p>
            <a:endParaRPr lang="en-US" sz="1400" dirty="0">
              <a:latin typeface="Courier New"/>
              <a:cs typeface="Courier New"/>
            </a:endParaRPr>
          </a:p>
          <a:p>
            <a:r>
              <a:rPr lang="en-US" dirty="0"/>
              <a:t>Example output: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solver: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libmamba</a:t>
            </a:r>
            <a:r>
              <a:rPr lang="en-US" dirty="0"/>
              <a:t> </a:t>
            </a:r>
          </a:p>
          <a:p>
            <a:endParaRPr lang="en-US"/>
          </a:p>
          <a:p>
            <a:r>
              <a:rPr lang="en-US" dirty="0"/>
              <a:t>If the solver is already </a:t>
            </a:r>
            <a:r>
              <a:rPr lang="en-US" i="1" err="1">
                <a:solidFill>
                  <a:schemeClr val="accent4"/>
                </a:solidFill>
                <a:ea typeface="Times New Roman"/>
              </a:rPr>
              <a:t>libmamba</a:t>
            </a:r>
            <a:r>
              <a:rPr lang="en-US" dirty="0"/>
              <a:t>, you can proceed to installation.</a:t>
            </a:r>
          </a:p>
          <a:p>
            <a:endParaRPr lang="en-US" dirty="0"/>
          </a:p>
          <a:p>
            <a:r>
              <a:rPr lang="en-US" dirty="0"/>
              <a:t>If the solver shows </a:t>
            </a:r>
            <a:r>
              <a:rPr lang="en-US" i="1" dirty="0">
                <a:solidFill>
                  <a:schemeClr val="accent4"/>
                </a:solidFill>
                <a:ea typeface="Times New Roman"/>
              </a:rPr>
              <a:t>classic</a:t>
            </a:r>
            <a:r>
              <a:rPr lang="en-US" dirty="0"/>
              <a:t>, you need to switch to </a:t>
            </a:r>
            <a:r>
              <a:rPr lang="en-US" i="1" err="1">
                <a:solidFill>
                  <a:schemeClr val="accent4"/>
                </a:solidFill>
              </a:rPr>
              <a:t>libmamba</a:t>
            </a:r>
            <a:r>
              <a:rPr lang="en-US" dirty="0"/>
              <a:t>:</a:t>
            </a:r>
          </a:p>
          <a:p>
            <a:endParaRPr lang="en-US" dirty="0">
              <a:ea typeface="Times New Roman"/>
            </a:endParaRP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(base) eos-14938ChristinaW:~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christinaw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$ </a:t>
            </a:r>
            <a:r>
              <a:rPr lang="en-US" sz="1400" b="1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 config --set solver </a:t>
            </a:r>
            <a:r>
              <a:rPr lang="en-US" sz="1400" b="1" err="1">
                <a:latin typeface="Courier New"/>
                <a:ea typeface="Times New Roman"/>
                <a:cs typeface="Courier New"/>
              </a:rPr>
              <a:t>libmamba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Confirm the change:</a:t>
            </a:r>
          </a:p>
          <a:p>
            <a:endParaRPr lang="en-US" dirty="0">
              <a:latin typeface="Aptos" panose="02110004020202020204"/>
              <a:ea typeface="Times New Roman"/>
              <a:cs typeface="Courier New"/>
            </a:endParaRP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(base) eos-14938ChristinaW:~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christinaw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$ </a:t>
            </a:r>
            <a:r>
              <a:rPr lang="en-US" sz="1400" b="1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 config --show solver</a:t>
            </a:r>
            <a:r>
              <a:rPr lang="en-US" sz="1400" dirty="0">
                <a:latin typeface="Courier New"/>
                <a:cs typeface="Courier New"/>
              </a:rPr>
              <a:t> </a:t>
            </a:r>
          </a:p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BB518-3154-1B0D-D468-4963BE1A6A75}"/>
              </a:ext>
            </a:extLst>
          </p:cNvPr>
          <p:cNvSpPr txBox="1"/>
          <p:nvPr/>
        </p:nvSpPr>
        <p:spPr>
          <a:xfrm>
            <a:off x="228601" y="144197"/>
            <a:ext cx="793282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Technical setup</a:t>
            </a:r>
            <a:endParaRPr lang="en-US" dirty="0"/>
          </a:p>
        </p:txBody>
      </p:sp>
      <p:pic>
        <p:nvPicPr>
          <p:cNvPr id="6" name="Picture 5" descr="Changes to the list of supported Mac OS versions">
            <a:extLst>
              <a:ext uri="{FF2B5EF4-FFF2-40B4-BE49-F238E27FC236}">
                <a16:creationId xmlns:a16="http://schemas.microsoft.com/office/drawing/2014/main" id="{11FD1412-98AB-0C7E-EDC4-6061F80EB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136" y="5185610"/>
            <a:ext cx="1446463" cy="13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36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E94A-C3DA-6922-6553-56F018856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5770DF-4D43-91CE-BE4C-BA8F25B4DB8C}"/>
              </a:ext>
            </a:extLst>
          </p:cNvPr>
          <p:cNvSpPr txBox="1"/>
          <p:nvPr/>
        </p:nvSpPr>
        <p:spPr>
          <a:xfrm>
            <a:off x="228601" y="144197"/>
            <a:ext cx="793282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Technical setup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FE47A-474F-B3E6-5611-EFA65320E66A}"/>
              </a:ext>
            </a:extLst>
          </p:cNvPr>
          <p:cNvSpPr txBox="1"/>
          <p:nvPr/>
        </p:nvSpPr>
        <p:spPr>
          <a:xfrm>
            <a:off x="381000" y="1714500"/>
            <a:ext cx="11506200" cy="43088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ptos Display"/>
                <a:ea typeface="Aptos Display"/>
                <a:cs typeface="Aptos Display"/>
              </a:rPr>
              <a:t>Install VOISS-Net</a:t>
            </a:r>
          </a:p>
          <a:p>
            <a:endParaRPr lang="en-US" sz="2400" b="1" dirty="0">
              <a:latin typeface="Aptos Display"/>
              <a:cs typeface="Times New Roman"/>
            </a:endParaRPr>
          </a:p>
          <a:p>
            <a:r>
              <a:rPr lang="en-US" b="1" dirty="0">
                <a:cs typeface="Times New Roman"/>
              </a:rPr>
              <a:t>1. Clone the </a:t>
            </a:r>
            <a:r>
              <a:rPr lang="en-US" b="1" i="1" dirty="0">
                <a:solidFill>
                  <a:schemeClr val="accent4"/>
                </a:solidFill>
                <a:cs typeface="Times New Roman"/>
              </a:rPr>
              <a:t>VOISS-Net</a:t>
            </a:r>
            <a:r>
              <a:rPr lang="en-US" b="1" dirty="0">
                <a:cs typeface="Times New Roman"/>
              </a:rPr>
              <a:t> repository</a:t>
            </a:r>
          </a:p>
          <a:p>
            <a:endParaRPr lang="en-US" dirty="0"/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(base) eos-14938ChristinaW:~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christinaw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$ 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git clone --depth 1 https://github.com/darren-tpk/voiss-net.git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 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(base) eos-14938ChristinaW:~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christinaw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$ 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cd </a:t>
            </a:r>
            <a:r>
              <a:rPr lang="en-US" sz="1400" b="1" err="1">
                <a:latin typeface="Courier New"/>
                <a:ea typeface="Times New Roman"/>
                <a:cs typeface="Courier New"/>
              </a:rPr>
              <a:t>voiss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-net</a:t>
            </a:r>
            <a:r>
              <a:rPr lang="en-US" sz="1400" dirty="0">
                <a:latin typeface="Courier New"/>
                <a:cs typeface="Courier New"/>
              </a:rPr>
              <a:t> </a:t>
            </a:r>
          </a:p>
          <a:p>
            <a:endParaRPr lang="en-US" dirty="0">
              <a:cs typeface="Times New Roman"/>
            </a:endParaRPr>
          </a:p>
          <a:p>
            <a:r>
              <a:rPr lang="en-US" b="1" dirty="0">
                <a:cs typeface="Times New Roman"/>
              </a:rPr>
              <a:t>2. Create and activate the environment</a:t>
            </a:r>
          </a:p>
          <a:p>
            <a:endParaRPr lang="en-US" b="1" dirty="0">
              <a:ea typeface="Times New Roman"/>
              <a:cs typeface="Times New Roman"/>
            </a:endParaRP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(</a:t>
            </a:r>
            <a:r>
              <a:rPr lang="en-US" sz="1400" dirty="0" err="1">
                <a:latin typeface="Courier New"/>
                <a:ea typeface="Times New Roman"/>
                <a:cs typeface="Courier New"/>
              </a:rPr>
              <a:t>voiss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-net) eos-14938ChristinaW:~ </a:t>
            </a:r>
            <a:r>
              <a:rPr lang="en-US" sz="1400" dirty="0" err="1">
                <a:latin typeface="Courier New"/>
                <a:ea typeface="Times New Roman"/>
                <a:cs typeface="Courier New"/>
              </a:rPr>
              <a:t>christinaw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$ </a:t>
            </a:r>
            <a:r>
              <a:rPr lang="en-US" sz="1400" b="1" dirty="0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 env create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(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voiss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-net) eos-14938ChristinaW:~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christinaw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$ </a:t>
            </a:r>
            <a:r>
              <a:rPr lang="en-US" sz="1400" b="1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 activate </a:t>
            </a:r>
            <a:r>
              <a:rPr lang="en-US" sz="1400" b="1" err="1">
                <a:latin typeface="Courier New"/>
                <a:ea typeface="Times New Roman"/>
                <a:cs typeface="Courier New"/>
              </a:rPr>
              <a:t>voiss</a:t>
            </a:r>
            <a:r>
              <a:rPr lang="en-US" sz="1400" b="1" dirty="0">
                <a:latin typeface="Courier New"/>
                <a:ea typeface="Times New Roman"/>
                <a:cs typeface="Courier New"/>
              </a:rPr>
              <a:t>-net</a:t>
            </a:r>
            <a:r>
              <a:rPr lang="en-US" sz="1400" dirty="0">
                <a:latin typeface="Courier New"/>
                <a:cs typeface="Courier New"/>
              </a:rPr>
              <a:t> </a:t>
            </a:r>
          </a:p>
          <a:p>
            <a:endParaRPr lang="en-US" dirty="0"/>
          </a:p>
          <a:p>
            <a:r>
              <a:rPr lang="en-US" dirty="0"/>
              <a:t>Your </a:t>
            </a:r>
            <a:r>
              <a:rPr lang="en-US" i="1" err="1">
                <a:solidFill>
                  <a:schemeClr val="accent4"/>
                </a:solidFill>
                <a:ea typeface="Times New Roman"/>
              </a:rPr>
              <a:t>voiss</a:t>
            </a:r>
            <a:r>
              <a:rPr lang="en-US" i="1" dirty="0">
                <a:solidFill>
                  <a:schemeClr val="accent4"/>
                </a:solidFill>
                <a:ea typeface="Times New Roman"/>
              </a:rPr>
              <a:t>-net</a:t>
            </a:r>
            <a:r>
              <a:rPr lang="en-US" dirty="0"/>
              <a:t> environment should now be active and ready to use.</a:t>
            </a:r>
            <a:endParaRPr lang="en-US"/>
          </a:p>
          <a:p>
            <a:endParaRPr lang="en-US"/>
          </a:p>
          <a:p>
            <a:pPr algn="ctr"/>
            <a:endParaRPr lang="en-GB"/>
          </a:p>
        </p:txBody>
      </p:sp>
      <p:pic>
        <p:nvPicPr>
          <p:cNvPr id="6" name="Picture 5" descr="Changes to the list of supported Mac OS versions">
            <a:extLst>
              <a:ext uri="{FF2B5EF4-FFF2-40B4-BE49-F238E27FC236}">
                <a16:creationId xmlns:a16="http://schemas.microsoft.com/office/drawing/2014/main" id="{29AD83EF-7103-CD4D-C7C7-FB2008B9D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136" y="5185610"/>
            <a:ext cx="1446463" cy="13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BF9-7585-A53B-FFD0-44C9A2C3B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A81D65-12CB-6CAB-014F-5A8612644BEF}"/>
              </a:ext>
            </a:extLst>
          </p:cNvPr>
          <p:cNvSpPr txBox="1"/>
          <p:nvPr/>
        </p:nvSpPr>
        <p:spPr>
          <a:xfrm>
            <a:off x="228601" y="144197"/>
            <a:ext cx="793282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Technical setup</a:t>
            </a:r>
            <a:endParaRPr lang="en-US" dirty="0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CD351B3-CFEC-922D-6559-86920C3F1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743" y="6037430"/>
            <a:ext cx="2381250" cy="504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3F84A-FAB4-14BA-37D9-86B4C8392401}"/>
              </a:ext>
            </a:extLst>
          </p:cNvPr>
          <p:cNvSpPr txBox="1"/>
          <p:nvPr/>
        </p:nvSpPr>
        <p:spPr>
          <a:xfrm>
            <a:off x="1163054" y="795421"/>
            <a:ext cx="10614525" cy="60631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ptos Display"/>
                <a:ea typeface="Aptos Display"/>
                <a:cs typeface="Aptos Display"/>
              </a:rPr>
              <a:t>VOISS-Net Installation Guide — Windows (Using WSL)</a:t>
            </a:r>
          </a:p>
          <a:p>
            <a:r>
              <a:rPr lang="en-US" i="1" dirty="0">
                <a:ea typeface="Times New Roman"/>
              </a:rPr>
              <a:t>(Windows Subsystem for Linux is required because VOISS-Net relies on Linux-based tools)</a:t>
            </a:r>
          </a:p>
          <a:p>
            <a:pPr algn="ctr"/>
            <a:endParaRPr lang="en-US"/>
          </a:p>
          <a:p>
            <a:r>
              <a:rPr lang="en-US" b="1" dirty="0">
                <a:latin typeface="Aptos Display"/>
                <a:ea typeface="Aptos Display"/>
                <a:cs typeface="Aptos Display"/>
              </a:rPr>
              <a:t>1. Prerequisites</a:t>
            </a:r>
          </a:p>
          <a:p>
            <a:r>
              <a:rPr lang="en-US" i="1" dirty="0">
                <a:solidFill>
                  <a:schemeClr val="accent4"/>
                </a:solidFill>
              </a:rPr>
              <a:t>VOISS-Net</a:t>
            </a:r>
            <a:r>
              <a:rPr lang="en-US" dirty="0"/>
              <a:t> on Windows requires:</a:t>
            </a:r>
          </a:p>
          <a:p>
            <a:pPr marL="514350" indent="-285750">
              <a:buFont typeface="Arial"/>
              <a:buChar char="•"/>
            </a:pPr>
            <a:r>
              <a:rPr lang="en-US" i="1" dirty="0">
                <a:solidFill>
                  <a:schemeClr val="accent4"/>
                </a:solidFill>
                <a:ea typeface="Times New Roman"/>
              </a:rPr>
              <a:t>Ubuntu (WSL)</a:t>
            </a:r>
            <a:r>
              <a:rPr lang="en-US" dirty="0"/>
              <a:t> installed</a:t>
            </a:r>
          </a:p>
          <a:p>
            <a:pPr marL="514350" indent="-285750">
              <a:buFont typeface="Arial"/>
              <a:buChar char="•"/>
            </a:pPr>
            <a:r>
              <a:rPr lang="en-US" b="1" dirty="0"/>
              <a:t>Internet</a:t>
            </a:r>
            <a:r>
              <a:rPr lang="en-US" b="1" dirty="0">
                <a:ea typeface="Times New Roman"/>
              </a:rPr>
              <a:t> connection</a:t>
            </a:r>
            <a:endParaRPr lang="en-US" dirty="0">
              <a:ea typeface="Times New Roman"/>
            </a:endParaRPr>
          </a:p>
          <a:p>
            <a:pPr marL="514350" indent="-285750">
              <a:buFont typeface="Arial"/>
              <a:buChar char="•"/>
            </a:pPr>
            <a:r>
              <a:rPr lang="en-US" i="1" dirty="0">
                <a:solidFill>
                  <a:schemeClr val="accent4"/>
                </a:solidFill>
              </a:rPr>
              <a:t>Git</a:t>
            </a:r>
          </a:p>
          <a:p>
            <a:pPr marL="514350" indent="-285750">
              <a:buFont typeface="Arial"/>
              <a:buChar char="•"/>
            </a:pPr>
            <a:r>
              <a:rPr lang="en-US" i="1" err="1">
                <a:solidFill>
                  <a:schemeClr val="accent4"/>
                </a:solidFill>
              </a:rPr>
              <a:t>Miniconda</a:t>
            </a:r>
            <a:r>
              <a:rPr lang="en-US" i="1" dirty="0">
                <a:solidFill>
                  <a:schemeClr val="accent4"/>
                </a:solidFill>
              </a:rPr>
              <a:t> </a:t>
            </a:r>
            <a:r>
              <a:rPr lang="en-US" dirty="0"/>
              <a:t>(recommended lightweight Conda installer)</a:t>
            </a:r>
          </a:p>
          <a:p>
            <a:r>
              <a:rPr lang="en-US" b="1" dirty="0">
                <a:latin typeface="Aptos Display"/>
                <a:ea typeface="Aptos Display"/>
                <a:cs typeface="Aptos Display"/>
              </a:rPr>
              <a:t>2. Install </a:t>
            </a:r>
            <a:r>
              <a:rPr lang="en-US" b="1" i="1" err="1">
                <a:solidFill>
                  <a:schemeClr val="accent4"/>
                </a:solidFill>
                <a:latin typeface="Aptos Display"/>
                <a:ea typeface="Aptos Display"/>
                <a:cs typeface="Aptos Display"/>
              </a:rPr>
              <a:t>Miniconda</a:t>
            </a:r>
            <a:r>
              <a:rPr lang="en-US" b="1" dirty="0">
                <a:latin typeface="Aptos Display"/>
                <a:ea typeface="Aptos Display"/>
                <a:cs typeface="Aptos Display"/>
              </a:rPr>
              <a:t> (inside Ubuntu/WSL)</a:t>
            </a:r>
          </a:p>
          <a:p>
            <a:r>
              <a:rPr lang="en-US" dirty="0"/>
              <a:t>Download the latest </a:t>
            </a:r>
            <a:r>
              <a:rPr lang="en-US" i="1" err="1">
                <a:solidFill>
                  <a:schemeClr val="accent4"/>
                </a:solidFill>
              </a:rPr>
              <a:t>Miniconda</a:t>
            </a:r>
            <a:r>
              <a:rPr lang="en-US" i="1" dirty="0">
                <a:solidFill>
                  <a:schemeClr val="accent4"/>
                </a:solidFill>
              </a:rPr>
              <a:t> </a:t>
            </a:r>
            <a:r>
              <a:rPr lang="en-US" dirty="0"/>
              <a:t>installer: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 </a:t>
            </a:r>
            <a:r>
              <a:rPr lang="en-US" sz="1400" dirty="0" err="1">
                <a:latin typeface="Courier New"/>
                <a:ea typeface="Times New Roman"/>
                <a:cs typeface="Courier New"/>
              </a:rPr>
              <a:t>wget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 https://repo.anaconda.com/miniconda/Miniconda3-latest-Linux-x86_64.sh</a:t>
            </a:r>
            <a:r>
              <a:rPr lang="en-US" dirty="0"/>
              <a:t> </a:t>
            </a:r>
          </a:p>
          <a:p>
            <a:r>
              <a:rPr lang="en-US" dirty="0"/>
              <a:t>Run the installer: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 bash Miniconda3-latest-Linux-x86_64.sh</a:t>
            </a:r>
            <a:r>
              <a:rPr lang="en-US" dirty="0"/>
              <a:t> </a:t>
            </a:r>
          </a:p>
          <a:p>
            <a:r>
              <a:rPr lang="en-US" dirty="0"/>
              <a:t>Follow the prompts:</a:t>
            </a:r>
          </a:p>
          <a:p>
            <a:pPr marL="514350" indent="-285750">
              <a:buFont typeface="Arial"/>
              <a:buChar char="•"/>
            </a:pPr>
            <a:r>
              <a:rPr lang="en-US" dirty="0"/>
              <a:t>Press </a:t>
            </a:r>
            <a:r>
              <a:rPr lang="en-US" b="1" dirty="0">
                <a:ea typeface="Times New Roman"/>
              </a:rPr>
              <a:t>Enter</a:t>
            </a:r>
            <a:r>
              <a:rPr lang="en-US" dirty="0"/>
              <a:t> to review/accept the license</a:t>
            </a:r>
          </a:p>
          <a:p>
            <a:pPr marL="514350" indent="-285750">
              <a:buFont typeface="Arial"/>
              <a:buChar char="•"/>
            </a:pPr>
            <a:r>
              <a:rPr lang="en-US" dirty="0"/>
              <a:t>Confirm the installation path (default is fine)</a:t>
            </a:r>
          </a:p>
          <a:p>
            <a:pPr marL="514350" indent="-285750">
              <a:buFont typeface="Arial"/>
              <a:buChar char="•"/>
            </a:pPr>
            <a:r>
              <a:rPr lang="en-US" dirty="0"/>
              <a:t>Type </a:t>
            </a:r>
            <a:r>
              <a:rPr lang="en-US" b="1" dirty="0">
                <a:ea typeface="Times New Roman"/>
              </a:rPr>
              <a:t>yes</a:t>
            </a:r>
            <a:r>
              <a:rPr lang="en-US" dirty="0"/>
              <a:t> to initialize </a:t>
            </a:r>
            <a:r>
              <a:rPr lang="en-US" i="1" dirty="0">
                <a:solidFill>
                  <a:schemeClr val="accent4"/>
                </a:solidFill>
              </a:rPr>
              <a:t>Conda</a:t>
            </a:r>
            <a:endParaRPr lang="en-US" i="1">
              <a:solidFill>
                <a:schemeClr val="accent4"/>
              </a:solidFill>
            </a:endParaRPr>
          </a:p>
          <a:p>
            <a:r>
              <a:rPr lang="en-US" dirty="0"/>
              <a:t>Activate </a:t>
            </a:r>
            <a:r>
              <a:rPr lang="en-US" i="1" dirty="0">
                <a:solidFill>
                  <a:schemeClr val="accent4"/>
                </a:solidFill>
              </a:rPr>
              <a:t>Conda</a:t>
            </a:r>
            <a:r>
              <a:rPr lang="en-US" dirty="0"/>
              <a:t>: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 source ~/.</a:t>
            </a:r>
            <a:r>
              <a:rPr lang="en-US" sz="1400" dirty="0" err="1">
                <a:latin typeface="Courier New"/>
                <a:ea typeface="Times New Roman"/>
                <a:cs typeface="Courier New"/>
              </a:rPr>
              <a:t>bashrc</a:t>
            </a:r>
            <a:endParaRPr lang="en-US" sz="1400">
              <a:latin typeface="Courier New"/>
              <a:ea typeface="Times New Roman"/>
              <a:cs typeface="Courier New"/>
            </a:endParaRP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 </a:t>
            </a:r>
            <a:r>
              <a:rPr lang="en-US" sz="1400" dirty="0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 --version</a:t>
            </a:r>
            <a:r>
              <a:rPr lang="en-US" sz="1400" dirty="0">
                <a:latin typeface="Courier New"/>
                <a:cs typeface="Courier New"/>
              </a:rPr>
              <a:t> </a:t>
            </a:r>
            <a:endParaRPr lang="en-US"/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223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1EA11-04B0-12D0-7521-263707810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C1E066-7188-49A1-DF7E-D56E19ED4C74}"/>
              </a:ext>
            </a:extLst>
          </p:cNvPr>
          <p:cNvSpPr txBox="1"/>
          <p:nvPr/>
        </p:nvSpPr>
        <p:spPr>
          <a:xfrm>
            <a:off x="228601" y="144197"/>
            <a:ext cx="7932820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Technical setup</a:t>
            </a:r>
            <a:endParaRPr lang="en-US" dirty="0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733C910-302F-259D-E51D-13AC46ACF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743" y="6037430"/>
            <a:ext cx="2381250" cy="504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32898-BE59-59E9-4D3E-8BEBAE21E967}"/>
              </a:ext>
            </a:extLst>
          </p:cNvPr>
          <p:cNvSpPr txBox="1"/>
          <p:nvPr/>
        </p:nvSpPr>
        <p:spPr>
          <a:xfrm>
            <a:off x="922421" y="1276684"/>
            <a:ext cx="9946105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ptos Display"/>
                <a:ea typeface="Aptos Display"/>
                <a:cs typeface="Aptos Display"/>
              </a:rPr>
              <a:t>3. Clone the </a:t>
            </a:r>
            <a:r>
              <a:rPr lang="en-US" b="1" i="1" dirty="0">
                <a:solidFill>
                  <a:schemeClr val="accent4"/>
                </a:solidFill>
                <a:latin typeface="Aptos Display"/>
                <a:ea typeface="Aptos Display"/>
                <a:cs typeface="Aptos Display"/>
              </a:rPr>
              <a:t>VOISS-Net</a:t>
            </a:r>
            <a:r>
              <a:rPr lang="en-US" b="1" dirty="0">
                <a:latin typeface="Aptos Display"/>
                <a:ea typeface="Aptos Display"/>
                <a:cs typeface="Aptos Display"/>
              </a:rPr>
              <a:t> Repository</a:t>
            </a:r>
            <a:endParaRPr lang="en-US" dirty="0"/>
          </a:p>
          <a:p>
            <a:r>
              <a:rPr lang="en-US" dirty="0">
                <a:latin typeface="Aptos"/>
                <a:ea typeface="Aptos Display"/>
                <a:cs typeface="Aptos Display"/>
              </a:rPr>
              <a:t>  </a:t>
            </a:r>
            <a:r>
              <a:rPr lang="en-US" sz="1400" dirty="0">
                <a:latin typeface="Courier New"/>
                <a:ea typeface="Aptos Display"/>
                <a:cs typeface="Aptos Display"/>
              </a:rPr>
              <a:t>git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 clone --depth 1 https://github.com/darren-tpk/voiss-net.gitcd </a:t>
            </a:r>
            <a:r>
              <a:rPr lang="en-US" sz="1400" dirty="0" err="1">
                <a:latin typeface="Courier New"/>
                <a:ea typeface="Times New Roman"/>
                <a:cs typeface="Courier New"/>
              </a:rPr>
              <a:t>voiss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-net</a:t>
            </a:r>
            <a:r>
              <a:rPr lang="en-US" sz="1400" dirty="0">
                <a:latin typeface="Courier New"/>
                <a:cs typeface="Courier New"/>
              </a:rPr>
              <a:t> </a:t>
            </a:r>
            <a:endParaRPr lang="en-US" sz="1400">
              <a:latin typeface="Courier New"/>
              <a:cs typeface="Courier New"/>
            </a:endParaRPr>
          </a:p>
          <a:p>
            <a:r>
              <a:rPr lang="en-US" b="1" dirty="0">
                <a:latin typeface="Aptos Display"/>
                <a:ea typeface="Aptos Display"/>
                <a:cs typeface="Aptos Display"/>
              </a:rPr>
              <a:t>4. Create the </a:t>
            </a:r>
            <a:r>
              <a:rPr lang="en-US" b="1" i="1" dirty="0">
                <a:solidFill>
                  <a:schemeClr val="accent4"/>
                </a:solidFill>
                <a:latin typeface="Aptos Display"/>
                <a:ea typeface="Aptos Display"/>
                <a:cs typeface="Aptos Display"/>
              </a:rPr>
              <a:t>Conda Environment</a:t>
            </a:r>
          </a:p>
          <a:p>
            <a:r>
              <a:rPr lang="en-US" dirty="0"/>
              <a:t>VOISS-Net provides an </a:t>
            </a:r>
            <a:r>
              <a:rPr lang="en-US" i="1" err="1">
                <a:solidFill>
                  <a:schemeClr val="accent4"/>
                </a:solidFill>
                <a:ea typeface="Times New Roman"/>
              </a:rPr>
              <a:t>environment.ym</a:t>
            </a:r>
            <a:r>
              <a:rPr lang="en-US" sz="1000" err="1">
                <a:ea typeface="Times New Roman"/>
              </a:rPr>
              <a:t>l</a:t>
            </a:r>
            <a:r>
              <a:rPr lang="en-US" dirty="0"/>
              <a:t> file containing all required dependencies.</a:t>
            </a:r>
          </a:p>
          <a:p>
            <a:r>
              <a:rPr lang="en-US" dirty="0">
                <a:ea typeface="Times New Roman"/>
              </a:rPr>
              <a:t> 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 env create -f </a:t>
            </a:r>
            <a:r>
              <a:rPr lang="en-US" sz="1400" err="1">
                <a:latin typeface="Courier New"/>
                <a:ea typeface="Times New Roman"/>
                <a:cs typeface="Courier New"/>
              </a:rPr>
              <a:t>environment.yml</a:t>
            </a:r>
            <a:r>
              <a:rPr lang="en-US" sz="1400" dirty="0">
                <a:latin typeface="Courier New"/>
                <a:cs typeface="Courier New"/>
              </a:rPr>
              <a:t> </a:t>
            </a:r>
          </a:p>
          <a:p>
            <a:endParaRPr lang="en-US" dirty="0">
              <a:latin typeface="Apple Color Emoji"/>
              <a:ea typeface="Apple Color Emoji"/>
              <a:cs typeface="Apple Color Emoji"/>
            </a:endParaRPr>
          </a:p>
          <a:p>
            <a:r>
              <a:rPr lang="en-US" dirty="0">
                <a:latin typeface="Apple Color Emoji"/>
                <a:ea typeface="Apple Color Emoji"/>
                <a:cs typeface="Apple Color Emoji"/>
              </a:rPr>
              <a:t>💡</a:t>
            </a:r>
            <a:r>
              <a:rPr lang="en-US" dirty="0"/>
              <a:t> </a:t>
            </a:r>
            <a:r>
              <a:rPr lang="en-US" i="1" dirty="0">
                <a:ea typeface="Times New Roman"/>
              </a:rPr>
              <a:t>This step installs packages such as </a:t>
            </a:r>
            <a:r>
              <a:rPr lang="en-US" i="1" dirty="0">
                <a:solidFill>
                  <a:schemeClr val="accent4"/>
                </a:solidFill>
                <a:ea typeface="Times New Roman"/>
              </a:rPr>
              <a:t>TensorFlow, SciPy, OpenCV</a:t>
            </a:r>
            <a:r>
              <a:rPr lang="en-US" i="1" dirty="0">
                <a:ea typeface="Times New Roman"/>
              </a:rPr>
              <a:t>, etc.</a:t>
            </a:r>
            <a:br>
              <a:rPr lang="en-US" i="1" dirty="0"/>
            </a:br>
            <a:r>
              <a:rPr lang="en-US" i="1" dirty="0">
                <a:ea typeface="Times New Roman"/>
              </a:rPr>
              <a:t>Initial setup may take </a:t>
            </a:r>
            <a:r>
              <a:rPr lang="en-US" b="1" i="1" dirty="0">
                <a:ea typeface="Times New Roman"/>
              </a:rPr>
              <a:t>10–20 minutes</a:t>
            </a:r>
            <a:r>
              <a:rPr lang="en-US" i="1" dirty="0">
                <a:ea typeface="Times New Roman"/>
              </a:rPr>
              <a:t> depending on your machine.</a:t>
            </a:r>
            <a:endParaRPr lang="en-US" dirty="0"/>
          </a:p>
          <a:p>
            <a:endParaRPr lang="en-US" dirty="0"/>
          </a:p>
          <a:p>
            <a:r>
              <a:rPr lang="en-US" dirty="0"/>
              <a:t>When complete, </a:t>
            </a:r>
            <a:r>
              <a:rPr lang="en-US" i="1" dirty="0">
                <a:solidFill>
                  <a:schemeClr val="accent4"/>
                </a:solidFill>
              </a:rPr>
              <a:t>Conda</a:t>
            </a:r>
            <a:r>
              <a:rPr lang="en-US" dirty="0"/>
              <a:t> shows:</a:t>
            </a:r>
          </a:p>
          <a:p>
            <a:r>
              <a:rPr lang="en-US" sz="1400" dirty="0">
                <a:latin typeface="Courier New"/>
                <a:ea typeface="Times New Roman"/>
                <a:cs typeface="Courier New"/>
              </a:rPr>
              <a:t> To activate this environment, use: </a:t>
            </a:r>
            <a:r>
              <a:rPr lang="en-US" dirty="0">
                <a:ea typeface="Times New Roman"/>
              </a:rPr>
              <a:t>   </a:t>
            </a:r>
          </a:p>
          <a:p>
            <a:r>
              <a:rPr lang="en-US" dirty="0">
                <a:ea typeface="Times New Roman"/>
              </a:rPr>
              <a:t> </a:t>
            </a:r>
            <a:r>
              <a:rPr lang="en-US" sz="1400" dirty="0" err="1">
                <a:latin typeface="Courier New"/>
                <a:ea typeface="Times New Roman"/>
                <a:cs typeface="Courier New"/>
              </a:rPr>
              <a:t>conda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 activate </a:t>
            </a:r>
            <a:r>
              <a:rPr lang="en-US" sz="1400" dirty="0" err="1">
                <a:latin typeface="Courier New"/>
                <a:ea typeface="Times New Roman"/>
                <a:cs typeface="Courier New"/>
              </a:rPr>
              <a:t>voiss</a:t>
            </a:r>
            <a:r>
              <a:rPr lang="en-US" sz="1400" dirty="0">
                <a:latin typeface="Courier New"/>
                <a:ea typeface="Times New Roman"/>
                <a:cs typeface="Courier New"/>
              </a:rPr>
              <a:t>-net</a:t>
            </a:r>
            <a:r>
              <a:rPr lang="en-US" sz="1400" dirty="0">
                <a:latin typeface="Courier New"/>
                <a:cs typeface="Courier New"/>
              </a:rPr>
              <a:t> </a:t>
            </a:r>
            <a:endParaRPr lang="en-US" sz="1400">
              <a:latin typeface="Courier New"/>
              <a:cs typeface="Courier New"/>
            </a:endParaRPr>
          </a:p>
          <a:p>
            <a:pPr algn="ctr"/>
            <a:endParaRPr lang="en-GB"/>
          </a:p>
          <a:p>
            <a:r>
              <a:rPr lang="en-GB" b="1" dirty="0">
                <a:latin typeface="Aptos Display"/>
              </a:rPr>
              <a:t>5. Activate the Environment</a:t>
            </a:r>
            <a:endParaRPr lang="en-GB" dirty="0"/>
          </a:p>
          <a:p>
            <a:r>
              <a:rPr lang="en-GB" sz="1400" dirty="0">
                <a:latin typeface="Courier New"/>
                <a:cs typeface="Courier New"/>
              </a:rPr>
              <a:t> </a:t>
            </a:r>
            <a:r>
              <a:rPr lang="en-GB" sz="1400" dirty="0" err="1">
                <a:latin typeface="Courier New"/>
                <a:cs typeface="Courier New"/>
              </a:rPr>
              <a:t>conda</a:t>
            </a:r>
            <a:r>
              <a:rPr lang="en-GB" sz="1400" dirty="0">
                <a:latin typeface="Courier New"/>
                <a:cs typeface="Courier New"/>
              </a:rPr>
              <a:t> activate </a:t>
            </a:r>
            <a:r>
              <a:rPr lang="en-GB" sz="1400" dirty="0" err="1">
                <a:latin typeface="Courier New"/>
                <a:cs typeface="Courier New"/>
              </a:rPr>
              <a:t>voiss</a:t>
            </a:r>
            <a:r>
              <a:rPr lang="en-GB" sz="1400" dirty="0">
                <a:latin typeface="Courier New"/>
                <a:cs typeface="Courier New"/>
              </a:rPr>
              <a:t>-net</a:t>
            </a:r>
            <a:r>
              <a:rPr lang="en-GB" dirty="0">
                <a:ea typeface="+mn-lt"/>
                <a:cs typeface="+mn-lt"/>
              </a:rPr>
              <a:t> </a:t>
            </a:r>
            <a:endParaRPr lang="en-GB" dirty="0"/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Your terminal prompt should change to:</a:t>
            </a:r>
            <a:endParaRPr lang="en-GB" dirty="0"/>
          </a:p>
          <a:p>
            <a:r>
              <a:rPr lang="en-GB" sz="1400" dirty="0">
                <a:latin typeface="Courier New"/>
                <a:cs typeface="Courier New"/>
              </a:rPr>
              <a:t> (</a:t>
            </a:r>
            <a:r>
              <a:rPr lang="en-GB" sz="1400" dirty="0" err="1">
                <a:latin typeface="Courier New"/>
                <a:cs typeface="Courier New"/>
              </a:rPr>
              <a:t>voiss</a:t>
            </a:r>
            <a:r>
              <a:rPr lang="en-GB" sz="1400" dirty="0">
                <a:latin typeface="Courier New"/>
                <a:cs typeface="Courier New"/>
              </a:rPr>
              <a:t>-net) </a:t>
            </a:r>
            <a:r>
              <a:rPr lang="en-GB" sz="1400" dirty="0" err="1">
                <a:latin typeface="Courier New"/>
                <a:cs typeface="Courier New"/>
              </a:rPr>
              <a:t>user@machine</a:t>
            </a:r>
            <a:r>
              <a:rPr lang="en-GB" sz="1400" dirty="0">
                <a:latin typeface="Courier New"/>
                <a:cs typeface="Courier New"/>
              </a:rPr>
              <a:t>:~/</a:t>
            </a:r>
            <a:r>
              <a:rPr lang="en-GB" sz="1400" dirty="0" err="1">
                <a:latin typeface="Courier New"/>
                <a:cs typeface="Courier New"/>
              </a:rPr>
              <a:t>voiss</a:t>
            </a:r>
            <a:r>
              <a:rPr lang="en-GB" sz="1400" dirty="0">
                <a:latin typeface="Courier New"/>
                <a:cs typeface="Courier New"/>
              </a:rPr>
              <a:t>-net$</a:t>
            </a:r>
          </a:p>
        </p:txBody>
      </p:sp>
    </p:spTree>
    <p:extLst>
      <p:ext uri="{BB962C8B-B14F-4D97-AF65-F5344CB8AC3E}">
        <p14:creationId xmlns:p14="http://schemas.microsoft.com/office/powerpoint/2010/main" val="93222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D3110C-C6B0-C3A4-FDE7-BE69518AEF3B}"/>
              </a:ext>
            </a:extLst>
          </p:cNvPr>
          <p:cNvSpPr txBox="1"/>
          <p:nvPr/>
        </p:nvSpPr>
        <p:spPr>
          <a:xfrm>
            <a:off x="745958" y="1237448"/>
            <a:ext cx="1124551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3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NRFi</a:t>
            </a:r>
            <a:r>
              <a:rPr lang="en-SG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project</a:t>
            </a:r>
          </a:p>
          <a:p>
            <a:pPr>
              <a:buNone/>
            </a:pPr>
            <a:r>
              <a:rPr lang="en-SG" sz="2400" i="1" dirty="0">
                <a:solidFill>
                  <a:srgbClr val="C00000"/>
                </a:solidFill>
              </a:rPr>
              <a:t> - National Research Foundation </a:t>
            </a:r>
            <a:r>
              <a:rPr lang="en-SG" sz="2400" i="1" dirty="0" err="1">
                <a:solidFill>
                  <a:srgbClr val="C00000"/>
                </a:solidFill>
              </a:rPr>
              <a:t>Investigatorship</a:t>
            </a:r>
            <a:r>
              <a:rPr lang="en-SG" sz="2400" i="1" dirty="0">
                <a:solidFill>
                  <a:srgbClr val="C00000"/>
                </a:solidFill>
              </a:rPr>
              <a:t> - </a:t>
            </a:r>
          </a:p>
          <a:p>
            <a:pPr>
              <a:buNone/>
            </a:pPr>
            <a:br>
              <a:rPr lang="en-SG" dirty="0"/>
            </a:br>
            <a:r>
              <a:rPr lang="en-SG" sz="2400" dirty="0" err="1"/>
              <a:t>Developping</a:t>
            </a:r>
            <a:r>
              <a:rPr lang="en-SG" sz="2400" dirty="0"/>
              <a:t> a comprehensive </a:t>
            </a:r>
            <a:r>
              <a:rPr lang="en-SG" sz="2400" b="1" dirty="0"/>
              <a:t>volcano activity forecasting platform</a:t>
            </a:r>
            <a:r>
              <a:rPr lang="en-SG" sz="2400" dirty="0"/>
              <a:t> covering the full unrest cycle, built on a </a:t>
            </a:r>
            <a:r>
              <a:rPr lang="en-SG" sz="2400" b="1" dirty="0"/>
              <a:t>standardised model of volcano–seismic unrest</a:t>
            </a:r>
            <a:r>
              <a:rPr lang="en-SG" sz="2400" dirty="0"/>
              <a:t> for consistent interpretation across diverse volcanoes.</a:t>
            </a:r>
          </a:p>
          <a:p>
            <a:pPr>
              <a:buNone/>
            </a:pPr>
            <a:endParaRPr lang="en-SG" sz="2000" dirty="0"/>
          </a:p>
          <a:p>
            <a:pPr>
              <a:buNone/>
            </a:pPr>
            <a:r>
              <a:rPr lang="en-SG" sz="2400" b="1" dirty="0"/>
              <a:t>Key Objectives:</a:t>
            </a:r>
            <a:endParaRPr lang="en-SG" sz="2400" dirty="0"/>
          </a:p>
          <a:p>
            <a:pPr lvl="2"/>
            <a:r>
              <a:rPr lang="en-SG" sz="2400" b="1" dirty="0">
                <a:sym typeface="Wingdings" pitchFamily="2" charset="2"/>
              </a:rPr>
              <a:t> </a:t>
            </a:r>
            <a:r>
              <a:rPr lang="en-SG" sz="2400" dirty="0"/>
              <a:t>Standardised event classification &amp; feature extraction</a:t>
            </a:r>
          </a:p>
          <a:p>
            <a:pPr lvl="2"/>
            <a:r>
              <a:rPr lang="en-SG" sz="2400" dirty="0">
                <a:sym typeface="Wingdings" pitchFamily="2" charset="2"/>
              </a:rPr>
              <a:t> </a:t>
            </a:r>
            <a:r>
              <a:rPr lang="en-SG" sz="2400" dirty="0"/>
              <a:t>Physics-based linkage to volcanic processes</a:t>
            </a:r>
          </a:p>
          <a:p>
            <a:pPr marL="1200150" lvl="2" indent="-285750">
              <a:buFont typeface="Wingdings" pitchFamily="2" charset="2"/>
              <a:buChar char="è"/>
            </a:pPr>
            <a:r>
              <a:rPr lang="en-SG" sz="2400" dirty="0"/>
              <a:t>Open-source tools</a:t>
            </a:r>
          </a:p>
          <a:p>
            <a:pPr marL="1200150" lvl="2" indent="-285750">
              <a:buFont typeface="Wingdings" pitchFamily="2" charset="2"/>
              <a:buChar char="è"/>
            </a:pPr>
            <a:r>
              <a:rPr lang="en-SG" sz="2400" dirty="0"/>
              <a:t>Integration to </a:t>
            </a:r>
            <a:r>
              <a:rPr lang="en-SG" sz="2400" dirty="0" err="1"/>
              <a:t>WOVOdat</a:t>
            </a:r>
            <a:r>
              <a:rPr lang="en-SG" sz="2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8B230-7AAE-ECB4-BC3A-A037AF55D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5981945"/>
            <a:ext cx="1834429" cy="694318"/>
          </a:xfrm>
          <a:prstGeom prst="rect">
            <a:avLst/>
          </a:prstGeom>
        </p:spPr>
      </p:pic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3D8EAAC5-E7DF-5DD1-307F-C4B14FA74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348" y="5981945"/>
            <a:ext cx="1734265" cy="694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F0EE6-B240-F636-35F5-0DD3ECE8A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189" y="5983705"/>
            <a:ext cx="1584000" cy="78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93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7D3A878-DD3D-90FE-6180-43E89FE9C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337" y="-16042"/>
            <a:ext cx="17597548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75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AA6F6-C91C-785B-F67B-ABE32A3E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2050AB-53D9-2AC8-5EB7-B38CD7D62EC6}"/>
              </a:ext>
            </a:extLst>
          </p:cNvPr>
          <p:cNvSpPr txBox="1"/>
          <p:nvPr/>
        </p:nvSpPr>
        <p:spPr>
          <a:xfrm>
            <a:off x="946484" y="1141727"/>
            <a:ext cx="987993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32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Workshop objectives</a:t>
            </a:r>
          </a:p>
          <a:p>
            <a:pPr>
              <a:buNone/>
            </a:pPr>
            <a:endParaRPr lang="en-SG" sz="2000" b="1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r>
              <a:rPr lang="en-SG" sz="2400" b="1" dirty="0">
                <a:solidFill>
                  <a:srgbClr val="7A81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 share</a:t>
            </a:r>
            <a:r>
              <a:rPr lang="en-SG" sz="2400" dirty="0">
                <a:solidFill>
                  <a:srgbClr val="7A81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the latest methods and technologies for automated detection, classification, and forecasting of volcano–seismic activity.</a:t>
            </a:r>
          </a:p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endParaRPr lang="en-SG" sz="24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08B8B-F96B-7658-DB2F-7BD6F70395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7800936" y="2967789"/>
            <a:ext cx="4278731" cy="3752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450AD1-D9D2-B1BD-0ED5-5E28FEE46DC3}"/>
              </a:ext>
            </a:extLst>
          </p:cNvPr>
          <p:cNvSpPr txBox="1"/>
          <p:nvPr/>
        </p:nvSpPr>
        <p:spPr>
          <a:xfrm>
            <a:off x="208547" y="142160"/>
            <a:ext cx="535806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8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D482A4-057B-9C05-B684-D0761BF45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FF8C91-D75C-6B37-3A49-A81755245838}"/>
              </a:ext>
            </a:extLst>
          </p:cNvPr>
          <p:cNvSpPr txBox="1"/>
          <p:nvPr/>
        </p:nvSpPr>
        <p:spPr>
          <a:xfrm>
            <a:off x="946484" y="1141727"/>
            <a:ext cx="987993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32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Workshop objectives</a:t>
            </a:r>
          </a:p>
          <a:p>
            <a:pPr>
              <a:buNone/>
            </a:pPr>
            <a:endParaRPr lang="en-SG" sz="2000" b="1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r>
              <a:rPr lang="en-SG" sz="2400" b="1" dirty="0">
                <a:solidFill>
                  <a:srgbClr val="7A81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 share</a:t>
            </a:r>
            <a:r>
              <a:rPr lang="en-SG" sz="2400" dirty="0">
                <a:solidFill>
                  <a:srgbClr val="7A81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the latest methods and technologies for automated detection, classification, and forecasting of volcano–seismic activity.</a:t>
            </a:r>
          </a:p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endParaRPr lang="en-SG" sz="24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567D6-98E6-43F0-5C18-3A720B17DA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7800936" y="2967789"/>
            <a:ext cx="4278731" cy="3752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BA0BD7-3E8A-212B-7BE2-E4B9ABEBE1BD}"/>
              </a:ext>
            </a:extLst>
          </p:cNvPr>
          <p:cNvSpPr txBox="1"/>
          <p:nvPr/>
        </p:nvSpPr>
        <p:spPr>
          <a:xfrm>
            <a:off x="946484" y="2997896"/>
            <a:ext cx="710665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r>
              <a:rPr lang="en-SG" sz="2400" b="1" dirty="0">
                <a:solidFill>
                  <a:srgbClr val="FF7E79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 develop</a:t>
            </a:r>
            <a:r>
              <a:rPr lang="en-SG" sz="2400" dirty="0">
                <a:solidFill>
                  <a:srgbClr val="FF7E79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 clearer understanding of how these workflows can be standardized and made interoperable across different observatories and research networks.</a:t>
            </a:r>
          </a:p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endParaRPr lang="en-SG" sz="20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12FF2-E51F-F19F-25CD-AC5B4D38CAB0}"/>
              </a:ext>
            </a:extLst>
          </p:cNvPr>
          <p:cNvSpPr txBox="1"/>
          <p:nvPr/>
        </p:nvSpPr>
        <p:spPr>
          <a:xfrm>
            <a:off x="208547" y="142160"/>
            <a:ext cx="535806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8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BF9E5-60E2-B3C2-061C-4336C6861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252D3B-A5AC-20A6-F256-2A0FA4B834E8}"/>
              </a:ext>
            </a:extLst>
          </p:cNvPr>
          <p:cNvSpPr txBox="1"/>
          <p:nvPr/>
        </p:nvSpPr>
        <p:spPr>
          <a:xfrm>
            <a:off x="946484" y="1141727"/>
            <a:ext cx="987993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SG" sz="32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Workshop objectives</a:t>
            </a:r>
          </a:p>
          <a:p>
            <a:pPr>
              <a:buNone/>
            </a:pPr>
            <a:endParaRPr lang="en-SG" sz="2000" b="1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r>
              <a:rPr lang="en-SG" sz="2400" b="1" dirty="0">
                <a:solidFill>
                  <a:srgbClr val="7A81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 share</a:t>
            </a:r>
            <a:r>
              <a:rPr lang="en-SG" sz="2400" dirty="0">
                <a:solidFill>
                  <a:srgbClr val="7A81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the latest methods and technologies for automated detection, classification, and forecasting of volcano–seismic activity.</a:t>
            </a:r>
          </a:p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endParaRPr lang="en-SG" sz="24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94E7DD-1CDC-26CF-2BE6-377E85EB4B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7800936" y="2967789"/>
            <a:ext cx="4278731" cy="3752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CE8971-4DE2-C538-7391-9D42D866DBD5}"/>
              </a:ext>
            </a:extLst>
          </p:cNvPr>
          <p:cNvSpPr txBox="1"/>
          <p:nvPr/>
        </p:nvSpPr>
        <p:spPr>
          <a:xfrm>
            <a:off x="946484" y="2997896"/>
            <a:ext cx="710665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r>
              <a:rPr lang="en-SG" sz="2400" b="1" dirty="0">
                <a:solidFill>
                  <a:srgbClr val="FF7E79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 develop</a:t>
            </a:r>
            <a:r>
              <a:rPr lang="en-SG" sz="2400" dirty="0">
                <a:solidFill>
                  <a:srgbClr val="FF7E79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 clearer understanding of how these workflows can be standardized and made interoperable across different observatories and research networks.</a:t>
            </a:r>
          </a:p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endParaRPr lang="en-SG" sz="20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EB5F8E-349C-4C38-E5D1-2BFF6FBE8E88}"/>
              </a:ext>
            </a:extLst>
          </p:cNvPr>
          <p:cNvSpPr txBox="1"/>
          <p:nvPr/>
        </p:nvSpPr>
        <p:spPr>
          <a:xfrm>
            <a:off x="946484" y="4844070"/>
            <a:ext cx="68544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  <a:tabLst>
                <a:tab pos="457200" algn="l"/>
              </a:tabLst>
            </a:pPr>
            <a:r>
              <a:rPr lang="en-SG" sz="2400" b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 strengthen</a:t>
            </a:r>
            <a:r>
              <a:rPr lang="en-SG" sz="24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regional collaboration and data-sharing practices, with a view toward integration with systems like </a:t>
            </a:r>
            <a:r>
              <a:rPr lang="en-SG" sz="2400" b="1" dirty="0" err="1">
                <a:solidFill>
                  <a:srgbClr val="C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WOVOdat</a:t>
            </a:r>
            <a:r>
              <a:rPr lang="en-SG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and other global frameworks.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3D668-0470-8DBB-4CA3-260C830EE38E}"/>
              </a:ext>
            </a:extLst>
          </p:cNvPr>
          <p:cNvSpPr txBox="1"/>
          <p:nvPr/>
        </p:nvSpPr>
        <p:spPr>
          <a:xfrm>
            <a:off x="208547" y="142160"/>
            <a:ext cx="535806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16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D74AA95-B791-7BE6-E742-26E9A754F161}"/>
              </a:ext>
            </a:extLst>
          </p:cNvPr>
          <p:cNvGrpSpPr/>
          <p:nvPr/>
        </p:nvGrpSpPr>
        <p:grpSpPr>
          <a:xfrm>
            <a:off x="6751319" y="1916560"/>
            <a:ext cx="6012000" cy="6012000"/>
            <a:chOff x="6613246" y="1519878"/>
            <a:chExt cx="6012000" cy="6012000"/>
          </a:xfrm>
        </p:grpSpPr>
        <p:pic>
          <p:nvPicPr>
            <p:cNvPr id="26" name="Picture 2" descr="Volcano Eruptions - through 2010 - Science On a Sphere">
              <a:extLst>
                <a:ext uri="{FF2B5EF4-FFF2-40B4-BE49-F238E27FC236}">
                  <a16:creationId xmlns:a16="http://schemas.microsoft.com/office/drawing/2014/main" id="{5249DAB6-755A-C849-6050-5227BAEB0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673" y="2402305"/>
              <a:ext cx="4247147" cy="424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Doughnut 26">
              <a:extLst>
                <a:ext uri="{FF2B5EF4-FFF2-40B4-BE49-F238E27FC236}">
                  <a16:creationId xmlns:a16="http://schemas.microsoft.com/office/drawing/2014/main" id="{A2C95B29-43ED-46AB-B719-A7A0BFABDE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3246" y="1519878"/>
              <a:ext cx="6012000" cy="6012000"/>
            </a:xfrm>
            <a:prstGeom prst="donut">
              <a:avLst>
                <a:gd name="adj" fmla="val 170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C93318C-0C0C-A4D0-BDB9-83FC5EB1EB06}"/>
              </a:ext>
            </a:extLst>
          </p:cNvPr>
          <p:cNvSpPr txBox="1"/>
          <p:nvPr/>
        </p:nvSpPr>
        <p:spPr>
          <a:xfrm>
            <a:off x="368968" y="1468438"/>
            <a:ext cx="96751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SG" sz="2400" b="1" dirty="0">
                <a:solidFill>
                  <a:srgbClr val="7A81FF"/>
                </a:solidFill>
                <a:latin typeface="Aptos" panose="020B0004020202020204" pitchFamily="34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SG" sz="2400" b="1" dirty="0">
                <a:solidFill>
                  <a:srgbClr val="7A81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Day 1</a:t>
            </a:r>
            <a:r>
              <a:rPr lang="en-SG" sz="2400" dirty="0">
                <a:solidFill>
                  <a:srgbClr val="7A81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focuses on </a:t>
            </a:r>
            <a:r>
              <a:rPr lang="en-SG" sz="2400" i="1" dirty="0">
                <a:latin typeface="Aptos" panose="020B0004020202020204" pitchFamily="34" charset="0"/>
                <a:ea typeface="Times New Roman" panose="02020603050405020304" pitchFamily="18" charset="0"/>
              </a:rPr>
              <a:t>Advanced Monitoring Technologies and Regional Case Studies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 — highlighting new sensing tools and lessons learned from unrest events in Indonesia, New Zealand, and the Philippines.</a:t>
            </a:r>
          </a:p>
          <a:p>
            <a:pPr lvl="0">
              <a:buSzPts val="1000"/>
              <a:tabLst>
                <a:tab pos="457200" algn="l"/>
              </a:tabLst>
            </a:pPr>
            <a:endParaRPr lang="en-SG" sz="2400" dirty="0"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3A1C8-C8ED-E246-437A-AEF1690B5B25}"/>
              </a:ext>
            </a:extLst>
          </p:cNvPr>
          <p:cNvSpPr txBox="1"/>
          <p:nvPr/>
        </p:nvSpPr>
        <p:spPr>
          <a:xfrm>
            <a:off x="208547" y="142160"/>
            <a:ext cx="535806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Overview</a:t>
            </a:r>
            <a:endParaRPr lang="en-US" sz="3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C4DC60-C894-A113-D84B-86360EC76F94}"/>
              </a:ext>
            </a:extLst>
          </p:cNvPr>
          <p:cNvGrpSpPr/>
          <p:nvPr/>
        </p:nvGrpSpPr>
        <p:grpSpPr>
          <a:xfrm>
            <a:off x="8329422" y="5389562"/>
            <a:ext cx="1427897" cy="1326776"/>
            <a:chOff x="10044132" y="-1577788"/>
            <a:chExt cx="1427897" cy="132677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AE38AA5-14EB-22FC-298D-979075A62519}"/>
                </a:ext>
              </a:extLst>
            </p:cNvPr>
            <p:cNvSpPr/>
            <p:nvPr/>
          </p:nvSpPr>
          <p:spPr>
            <a:xfrm>
              <a:off x="10044132" y="-1577788"/>
              <a:ext cx="1427897" cy="132677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310A1E-653C-32BB-0073-C64AA2804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6552" t="3089" r="2436" b="9760"/>
            <a:stretch>
              <a:fillRect/>
            </a:stretch>
          </p:blipFill>
          <p:spPr>
            <a:xfrm>
              <a:off x="10243105" y="-1510553"/>
              <a:ext cx="1095407" cy="11923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Picture 36" descr="A volcano erupting with smoke&#10;&#10;AI-generated content may be incorrect.">
            <a:extLst>
              <a:ext uri="{FF2B5EF4-FFF2-40B4-BE49-F238E27FC236}">
                <a16:creationId xmlns:a16="http://schemas.microsoft.com/office/drawing/2014/main" id="{F895AE78-F348-77FA-3223-7F9C89FE2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924" y="5551315"/>
            <a:ext cx="1003267" cy="10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00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0E144-9D7F-D157-5292-B8CDD5CA1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F1ECC75-E4F5-87C4-A2B9-DF260F56C5DA}"/>
              </a:ext>
            </a:extLst>
          </p:cNvPr>
          <p:cNvGrpSpPr/>
          <p:nvPr/>
        </p:nvGrpSpPr>
        <p:grpSpPr>
          <a:xfrm>
            <a:off x="6751319" y="1916560"/>
            <a:ext cx="6012000" cy="6012000"/>
            <a:chOff x="6613246" y="1519878"/>
            <a:chExt cx="6012000" cy="6012000"/>
          </a:xfrm>
        </p:grpSpPr>
        <p:pic>
          <p:nvPicPr>
            <p:cNvPr id="26" name="Picture 2" descr="Volcano Eruptions - through 2010 - Science On a Sphere">
              <a:extLst>
                <a:ext uri="{FF2B5EF4-FFF2-40B4-BE49-F238E27FC236}">
                  <a16:creationId xmlns:a16="http://schemas.microsoft.com/office/drawing/2014/main" id="{ABC704D2-B3A7-DE9B-3A5F-82AD4B6C1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673" y="2402305"/>
              <a:ext cx="4247147" cy="424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Doughnut 26">
              <a:extLst>
                <a:ext uri="{FF2B5EF4-FFF2-40B4-BE49-F238E27FC236}">
                  <a16:creationId xmlns:a16="http://schemas.microsoft.com/office/drawing/2014/main" id="{59211FD0-4C0C-5F8A-EA8B-18C169D62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3246" y="1519878"/>
              <a:ext cx="6012000" cy="6012000"/>
            </a:xfrm>
            <a:prstGeom prst="donut">
              <a:avLst>
                <a:gd name="adj" fmla="val 170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4A8F455-E4EE-AF31-C517-1BCAEE2C1E40}"/>
              </a:ext>
            </a:extLst>
          </p:cNvPr>
          <p:cNvSpPr txBox="1"/>
          <p:nvPr/>
        </p:nvSpPr>
        <p:spPr>
          <a:xfrm>
            <a:off x="368968" y="1468438"/>
            <a:ext cx="96751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en-SG" sz="2400" b="1" dirty="0">
                <a:solidFill>
                  <a:srgbClr val="7A81FF"/>
                </a:solidFill>
                <a:latin typeface="Aptos" panose="020B0004020202020204" pitchFamily="34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SG" sz="2400" b="1" dirty="0">
                <a:solidFill>
                  <a:srgbClr val="7A81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Day 1</a:t>
            </a:r>
            <a:r>
              <a:rPr lang="en-SG" sz="2400" dirty="0">
                <a:solidFill>
                  <a:srgbClr val="7A81FF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focuses on </a:t>
            </a:r>
            <a:r>
              <a:rPr lang="en-SG" sz="2400" i="1" dirty="0">
                <a:latin typeface="Aptos" panose="020B0004020202020204" pitchFamily="34" charset="0"/>
                <a:ea typeface="Times New Roman" panose="02020603050405020304" pitchFamily="18" charset="0"/>
              </a:rPr>
              <a:t>Advanced Monitoring Technologies and Regional Case Studies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 — highlighting new sensing tools and lessons learned from unrest events in Indonesia, New Zealand, and the Philippines.</a:t>
            </a:r>
          </a:p>
          <a:p>
            <a:pPr lvl="0">
              <a:buSzPts val="1000"/>
              <a:tabLst>
                <a:tab pos="457200" algn="l"/>
              </a:tabLst>
            </a:pPr>
            <a:endParaRPr lang="en-SG" sz="2400" dirty="0"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D6CBB-B58B-C7FB-AFBC-56973EF89A29}"/>
              </a:ext>
            </a:extLst>
          </p:cNvPr>
          <p:cNvSpPr txBox="1"/>
          <p:nvPr/>
        </p:nvSpPr>
        <p:spPr>
          <a:xfrm>
            <a:off x="208547" y="142160"/>
            <a:ext cx="5358064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SG" sz="3000" b="1" dirty="0">
                <a:solidFill>
                  <a:schemeClr val="bg1"/>
                </a:solidFill>
                <a:latin typeface="Cavolini"/>
                <a:cs typeface="Cavolini"/>
              </a:rPr>
              <a:t>Overview</a:t>
            </a:r>
            <a:endParaRPr lang="en-US" sz="3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C3FD7-270A-6552-F443-43A9358ADC90}"/>
              </a:ext>
            </a:extLst>
          </p:cNvPr>
          <p:cNvSpPr txBox="1"/>
          <p:nvPr/>
        </p:nvSpPr>
        <p:spPr>
          <a:xfrm>
            <a:off x="368968" y="2518050"/>
            <a:ext cx="7443537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Wingdings" pitchFamily="2" charset="2"/>
              <a:buChar char="è"/>
              <a:tabLst>
                <a:tab pos="457200" algn="l"/>
              </a:tabLst>
            </a:pPr>
            <a:endParaRPr lang="en-SG" sz="1500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en-SG" sz="2400" b="1" dirty="0">
                <a:solidFill>
                  <a:srgbClr val="009193"/>
                </a:solidFill>
                <a:latin typeface="Aptos" panose="020B0004020202020204" pitchFamily="34" charset="0"/>
                <a:ea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SG" sz="2400" b="1" dirty="0">
                <a:solidFill>
                  <a:srgbClr val="009193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Day 2</a:t>
            </a:r>
            <a:r>
              <a:rPr lang="en-SG" sz="2400" dirty="0">
                <a:solidFill>
                  <a:srgbClr val="009193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dives into </a:t>
            </a:r>
            <a:r>
              <a:rPr lang="en-SG" sz="2400" i="1" dirty="0">
                <a:latin typeface="Aptos" panose="020B0004020202020204" pitchFamily="34" charset="0"/>
                <a:ea typeface="Times New Roman" panose="02020603050405020304" pitchFamily="18" charset="0"/>
              </a:rPr>
              <a:t>Automated Detection, Classification, and AI/ML Approaches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 — combining research talks with hands-on tutorials using open-source tools like </a:t>
            </a:r>
            <a:r>
              <a:rPr lang="en-SG" sz="2400" b="1" dirty="0">
                <a:solidFill>
                  <a:srgbClr val="C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VOISS-Net</a:t>
            </a:r>
            <a:r>
              <a:rPr lang="en-SG" sz="2400" dirty="0"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656982-3293-6143-9AA1-9BC2CA109F34}"/>
              </a:ext>
            </a:extLst>
          </p:cNvPr>
          <p:cNvGrpSpPr/>
          <p:nvPr/>
        </p:nvGrpSpPr>
        <p:grpSpPr>
          <a:xfrm>
            <a:off x="8329422" y="5389562"/>
            <a:ext cx="1427897" cy="1326776"/>
            <a:chOff x="10044132" y="-1577788"/>
            <a:chExt cx="1427897" cy="132677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133273EA-85E1-7DE0-8A4C-EF0F5E07E3CC}"/>
                </a:ext>
              </a:extLst>
            </p:cNvPr>
            <p:cNvSpPr/>
            <p:nvPr/>
          </p:nvSpPr>
          <p:spPr>
            <a:xfrm>
              <a:off x="10044132" y="-1577788"/>
              <a:ext cx="1427897" cy="132677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AA8EB1-A6A4-F4E6-BFF9-3F6C89CF6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6552" t="3089" r="2436" b="9760"/>
            <a:stretch>
              <a:fillRect/>
            </a:stretch>
          </p:blipFill>
          <p:spPr>
            <a:xfrm>
              <a:off x="10243105" y="-1510553"/>
              <a:ext cx="1095407" cy="1192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C22285-9E83-790C-79DC-844D8E299467}"/>
              </a:ext>
            </a:extLst>
          </p:cNvPr>
          <p:cNvGrpSpPr/>
          <p:nvPr/>
        </p:nvGrpSpPr>
        <p:grpSpPr>
          <a:xfrm>
            <a:off x="7529891" y="2688693"/>
            <a:ext cx="1427897" cy="1326776"/>
            <a:chOff x="11827105" y="-1577789"/>
            <a:chExt cx="1427897" cy="1326776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791FE8-CE24-5F26-1EB0-99C2C84538A5}"/>
                </a:ext>
              </a:extLst>
            </p:cNvPr>
            <p:cNvSpPr/>
            <p:nvPr/>
          </p:nvSpPr>
          <p:spPr>
            <a:xfrm>
              <a:off x="11827105" y="-1577789"/>
              <a:ext cx="1427897" cy="132677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computer screen shot of icons&#10;&#10;AI-generated content may be incorrect.">
              <a:extLst>
                <a:ext uri="{FF2B5EF4-FFF2-40B4-BE49-F238E27FC236}">
                  <a16:creationId xmlns:a16="http://schemas.microsoft.com/office/drawing/2014/main" id="{07AAA713-2167-A889-E699-0CFE2D7AD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82169" y="-1483250"/>
              <a:ext cx="1117767" cy="1137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A yellow and grey gear with black text&#10;&#10;AI-generated content may be incorrect.">
              <a:extLst>
                <a:ext uri="{FF2B5EF4-FFF2-40B4-BE49-F238E27FC236}">
                  <a16:creationId xmlns:a16="http://schemas.microsoft.com/office/drawing/2014/main" id="{7C724E25-169A-F668-585C-B69B8D438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7931" y="-1255060"/>
              <a:ext cx="670542" cy="682497"/>
            </a:xfrm>
            <a:prstGeom prst="rect">
              <a:avLst/>
            </a:prstGeom>
          </p:spPr>
        </p:pic>
      </p:grpSp>
      <p:pic>
        <p:nvPicPr>
          <p:cNvPr id="2" name="Picture 1" descr="A volcano erupting with smoke&#10;&#10;AI-generated content may be incorrect.">
            <a:extLst>
              <a:ext uri="{FF2B5EF4-FFF2-40B4-BE49-F238E27FC236}">
                <a16:creationId xmlns:a16="http://schemas.microsoft.com/office/drawing/2014/main" id="{A8064CF0-B8BF-9F8F-F310-2C9933F6C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924" y="5551315"/>
            <a:ext cx="1003267" cy="10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894</Words>
  <Application>Microsoft Office PowerPoint</Application>
  <PresentationFormat>Widescreen</PresentationFormat>
  <Paragraphs>97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CW</dc:creator>
  <cp:lastModifiedBy>CW</cp:lastModifiedBy>
  <cp:revision>196</cp:revision>
  <dcterms:created xsi:type="dcterms:W3CDTF">2025-11-12T14:11:02Z</dcterms:created>
  <dcterms:modified xsi:type="dcterms:W3CDTF">2025-11-16T09:35:54Z</dcterms:modified>
</cp:coreProperties>
</file>